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5" r:id="rId1"/>
  </p:sldMasterIdLst>
  <p:notesMasterIdLst>
    <p:notesMasterId r:id="rId19"/>
  </p:notesMasterIdLst>
  <p:handoutMasterIdLst>
    <p:handoutMasterId r:id="rId20"/>
  </p:handoutMasterIdLst>
  <p:sldIdLst>
    <p:sldId id="369" r:id="rId2"/>
    <p:sldId id="412" r:id="rId3"/>
    <p:sldId id="413" r:id="rId4"/>
    <p:sldId id="414" r:id="rId5"/>
    <p:sldId id="415" r:id="rId6"/>
    <p:sldId id="422" r:id="rId7"/>
    <p:sldId id="417" r:id="rId8"/>
    <p:sldId id="418" r:id="rId9"/>
    <p:sldId id="419" r:id="rId10"/>
    <p:sldId id="421" r:id="rId11"/>
    <p:sldId id="424" r:id="rId12"/>
    <p:sldId id="427" r:id="rId13"/>
    <p:sldId id="428" r:id="rId14"/>
    <p:sldId id="429" r:id="rId15"/>
    <p:sldId id="420" r:id="rId16"/>
    <p:sldId id="430" r:id="rId17"/>
    <p:sldId id="431" r:id="rId18"/>
  </p:sldIdLst>
  <p:sldSz cx="9144000" cy="6858000" type="screen4x3"/>
  <p:notesSz cx="6781800" cy="9067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90929"/>
  </p:normalViewPr>
  <p:slideViewPr>
    <p:cSldViewPr>
      <p:cViewPr varScale="1">
        <p:scale>
          <a:sx n="52" d="100"/>
          <a:sy n="52" d="100"/>
        </p:scale>
        <p:origin x="60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700"/>
          </a:xfrm>
          <a:prstGeom prst="rect">
            <a:avLst/>
          </a:prstGeom>
        </p:spPr>
        <p:txBody>
          <a:bodyPr vert="horz" lIns="89811" tIns="44905" rIns="89811" bIns="4490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3700"/>
          </a:xfrm>
          <a:prstGeom prst="rect">
            <a:avLst/>
          </a:prstGeom>
        </p:spPr>
        <p:txBody>
          <a:bodyPr vert="horz" lIns="89811" tIns="44905" rIns="89811" bIns="44905" rtlCol="0"/>
          <a:lstStyle>
            <a:lvl1pPr algn="r">
              <a:defRPr sz="1200"/>
            </a:lvl1pPr>
          </a:lstStyle>
          <a:p>
            <a:pPr>
              <a:defRPr/>
            </a:pPr>
            <a:fld id="{80C56B03-F0FB-4E68-8644-8E1F42088B0E}" type="datetimeFigureOut">
              <a:rPr lang="en-US"/>
              <a:pPr>
                <a:defRPr/>
              </a:pPr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4101"/>
            <a:ext cx="2938780" cy="453699"/>
          </a:xfrm>
          <a:prstGeom prst="rect">
            <a:avLst/>
          </a:prstGeom>
        </p:spPr>
        <p:txBody>
          <a:bodyPr vert="horz" lIns="89811" tIns="44905" rIns="89811" bIns="449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4101"/>
            <a:ext cx="2938780" cy="453699"/>
          </a:xfrm>
          <a:prstGeom prst="rect">
            <a:avLst/>
          </a:prstGeom>
        </p:spPr>
        <p:txBody>
          <a:bodyPr vert="horz" lIns="89811" tIns="44905" rIns="89811" bIns="44905" rtlCol="0" anchor="b"/>
          <a:lstStyle>
            <a:lvl1pPr algn="r">
              <a:defRPr sz="1200"/>
            </a:lvl1pPr>
          </a:lstStyle>
          <a:p>
            <a:pPr>
              <a:defRPr/>
            </a:pPr>
            <a:fld id="{12CA0FBF-6279-41E2-871B-AE404AD12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780" cy="45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8" tIns="45534" rIns="91068" bIns="4553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020" y="0"/>
            <a:ext cx="2938780" cy="45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8" tIns="45534" rIns="91068" bIns="455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2363" y="679450"/>
            <a:ext cx="4537075" cy="34020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671" y="4307825"/>
            <a:ext cx="4976460" cy="408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8" tIns="45534" rIns="91068" bIns="45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4101"/>
            <a:ext cx="2938780" cy="45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8" tIns="45534" rIns="91068" bIns="4553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020" y="8614101"/>
            <a:ext cx="2938780" cy="45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68" tIns="45534" rIns="91068" bIns="455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FCAFD2-60AF-4B1A-993A-6EF2BB7036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3173" indent="-29280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72795" indent="-23362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44716" indent="-23362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15080" indent="-23362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3639" indent="-233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12198" indent="-233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60757" indent="-233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09316" indent="-2336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C3F2C2-9FEA-4502-A7A1-B8FBA60E10E3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1836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07188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8600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2103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2068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09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3897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214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760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718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1674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559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040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424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402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28908" indent="-28034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21397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71514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0073" indent="-2242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68632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17191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65750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309" indent="-2242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82A8806-E398-4E75-B040-47E1E8009039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68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0C78D5-723E-43E1-BB73-5B5A7B3BB60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16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549622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544110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036806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5043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957939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308614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A79B3-12AD-4453-BB12-8C022E403A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859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422E8-9DC7-49F9-A713-FCACB9D012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315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6D388-C481-48E1-AD0C-1B98FE3D3C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73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77F3E-73CE-4510-9CD2-D38F9DD8A38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3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10330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7DF39-415D-4B84-B5BA-E358C2975D5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715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5BAEE-9587-4935-A6F6-CECE33784E8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21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5C5A4-149F-43B3-91A2-4A6E740A2E8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28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5B4C4-F134-441E-BD19-2E4DBECF626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812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944276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chemeClr val="accent1">
                <a:lumMod val="60000"/>
                <a:lumOff val="40000"/>
              </a:schemeClr>
            </a:gs>
            <a:gs pos="40000">
              <a:schemeClr val="accent3">
                <a:lumMod val="20000"/>
                <a:lumOff val="8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45ADA563-249B-4607-B6CB-CDBFC18138C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4924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  <p:sldLayoutId id="2147484237" r:id="rId12"/>
    <p:sldLayoutId id="2147484238" r:id="rId13"/>
    <p:sldLayoutId id="2147484239" r:id="rId14"/>
    <p:sldLayoutId id="2147484240" r:id="rId15"/>
    <p:sldLayoutId id="2147484241" r:id="rId16"/>
    <p:sldLayoutId id="2147484242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723" y="293846"/>
            <a:ext cx="8839200" cy="867928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sz="5400" dirty="0">
                <a:solidFill>
                  <a:schemeClr val="tx1"/>
                </a:solidFill>
              </a:rPr>
              <a:t>Normal Distributions</a:t>
            </a:r>
          </a:p>
        </p:txBody>
      </p:sp>
      <p:sp>
        <p:nvSpPr>
          <p:cNvPr id="5122" name="Rectangle 2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D5E60D87-F7E3-4622-AF85-9B6DD8914E07}" type="slidenum">
              <a:rPr lang="en-US" altLang="en-US" sz="1400" smtClean="0">
                <a:solidFill>
                  <a:srgbClr val="000000"/>
                </a:solidFill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>
              <a:solidFill>
                <a:srgbClr val="000000"/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159371" cy="457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083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Example 1 Continued: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3" name="Rectangle 22"/>
          <p:cNvSpPr/>
          <p:nvPr/>
        </p:nvSpPr>
        <p:spPr>
          <a:xfrm>
            <a:off x="609600" y="137160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What is the probability x is between 955 and 1035?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2091089"/>
            <a:ext cx="4419600" cy="23907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71112" y="4648200"/>
            <a:ext cx="8787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(1035, 1010, 20, 1) -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(955, 1010, 20, 1)</a:t>
            </a:r>
          </a:p>
        </p:txBody>
      </p:sp>
      <p:sp>
        <p:nvSpPr>
          <p:cNvPr id="8" name="Rectangle 7"/>
          <p:cNvSpPr/>
          <p:nvPr/>
        </p:nvSpPr>
        <p:spPr>
          <a:xfrm>
            <a:off x="271111" y="5158467"/>
            <a:ext cx="8787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0.8914</a:t>
            </a:r>
          </a:p>
        </p:txBody>
      </p:sp>
    </p:spTree>
    <p:extLst>
      <p:ext uri="{BB962C8B-B14F-4D97-AF65-F5344CB8AC3E}">
        <p14:creationId xmlns:p14="http://schemas.microsoft.com/office/powerpoint/2010/main" val="3332233939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382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Using </a:t>
            </a:r>
            <a:r>
              <a:rPr lang="en-US" altLang="en-US" b="1" dirty="0" err="1"/>
              <a:t>Norm.inv</a:t>
            </a:r>
            <a:r>
              <a:rPr lang="en-US" altLang="en-US" b="1" dirty="0"/>
              <a:t>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2" name="Rectangle 11"/>
          <p:cNvSpPr/>
          <p:nvPr/>
        </p:nvSpPr>
        <p:spPr>
          <a:xfrm>
            <a:off x="492883" y="1524000"/>
            <a:ext cx="44705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area,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 calculates the x-value (or percentile) required to give a certain area to the left of the x-value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5489" y="3872805"/>
            <a:ext cx="46712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(1-area,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 calculates the x-value (or percentile) required to give a certain area to the right of the x-value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975" y="1524000"/>
            <a:ext cx="3055308" cy="19212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75529" y="4038600"/>
            <a:ext cx="31242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86666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382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Example 2: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2" name="Rectangle 11"/>
          <p:cNvSpPr/>
          <p:nvPr/>
        </p:nvSpPr>
        <p:spPr>
          <a:xfrm>
            <a:off x="304800" y="1217925"/>
            <a:ext cx="8450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 data set has a mean of 1010 and a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st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deviation of 20.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6371" y="2683940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(0.85, 1010, 20)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1712" y="3131508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1030.73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7777" y="1804131"/>
            <a:ext cx="52148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85% of the data will be below what amount?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000" y="3757787"/>
            <a:ext cx="5715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15% of the data will be higher than what amount?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2461" y="4650082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(1–0.15, 1010, 20, 1)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6371" y="5173302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1030.73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1113" y="1927262"/>
            <a:ext cx="3105150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0779" y="4055885"/>
            <a:ext cx="31242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8351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382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Using </a:t>
            </a:r>
            <a:r>
              <a:rPr lang="en-US" altLang="en-US" b="1" dirty="0" err="1"/>
              <a:t>Norm.inv</a:t>
            </a:r>
            <a:r>
              <a:rPr lang="en-US" altLang="en-US" b="1" dirty="0"/>
              <a:t> for </a:t>
            </a:r>
            <a:r>
              <a:rPr lang="en-US" altLang="en-US" b="1" dirty="0" err="1"/>
              <a:t>conf</a:t>
            </a:r>
            <a:r>
              <a:rPr lang="en-US" altLang="en-US" b="1" dirty="0"/>
              <a:t> </a:t>
            </a:r>
            <a:r>
              <a:rPr lang="en-US" altLang="en-US" b="1" dirty="0" err="1"/>
              <a:t>Int’s</a:t>
            </a:r>
            <a:r>
              <a:rPr lang="en-US" altLang="en-US" b="1" dirty="0"/>
              <a:t>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2" name="Rectangle 11"/>
          <p:cNvSpPr/>
          <p:nvPr/>
        </p:nvSpPr>
        <p:spPr>
          <a:xfrm>
            <a:off x="205553" y="1450430"/>
            <a:ext cx="4470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To build up a confidence interval, we use the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prob,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) as well.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9110" y="2864793"/>
            <a:ext cx="49582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Just be careful, the confidence interval is the area in the middle.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711" y="1833230"/>
            <a:ext cx="3802434" cy="19712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05553" y="3893043"/>
            <a:ext cx="87175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To determine the lower and upper x-values for a confidence interval, we must find the area to the left of each one.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05000" y="4976082"/>
                <a:ext cx="4435666" cy="583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area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left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1=</m:t>
                      </m:r>
                      <m:f>
                        <m:fPr>
                          <m:ctrlPr>
                            <a:rPr lang="en-CA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confidence</m:t>
                          </m:r>
                          <m: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level</m:t>
                          </m:r>
                        </m:num>
                        <m:den>
                          <m: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4976082"/>
                <a:ext cx="4435666" cy="583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71600" y="5777969"/>
                <a:ext cx="7391400" cy="583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area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left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of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CA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2=</m:t>
                      </m:r>
                      <m:f>
                        <m:fPr>
                          <m:ctrlPr>
                            <a:rPr lang="en-CA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m:rPr>
                              <m:sty m:val="p"/>
                            </m:rP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confidence</m:t>
                          </m:r>
                          <m: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level</m:t>
                          </m:r>
                        </m:num>
                        <m:den>
                          <m:r>
                            <a:rPr lang="en-CA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CA" sz="2000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CA" sz="2000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confidence</m:t>
                      </m:r>
                      <m:r>
                        <a:rPr lang="en-CA" sz="2000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CA" sz="2000" i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level</m:t>
                      </m:r>
                    </m:oMath>
                  </m:oMathPara>
                </a14:m>
                <a:endParaRPr lang="en-CA" sz="20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777969"/>
                <a:ext cx="7391400" cy="583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3518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9" grpId="0"/>
      <p:bldP spid="5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382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Example 2 Continued: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304800" y="1217925"/>
            <a:ext cx="8450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 data set has a mean of 1010 and a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st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deviation of 20.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2282" y="1916376"/>
            <a:ext cx="416994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85% of the will be within what amounts? 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Ie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: what is the 85% confidence interval??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05364" y="3947112"/>
            <a:ext cx="85144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 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((1-0.850)/2, 1010, 20, 1)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68627" y="4466551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(0.075, 1010, 20, 1)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0711" y="1833230"/>
            <a:ext cx="3802434" cy="197126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05364" y="5090044"/>
            <a:ext cx="85144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2 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((1-0.850)/2 + 0.85, 1010, 20, 1)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4997" y="5651830"/>
            <a:ext cx="85144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   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(0.925, 1010, 20, 1)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25344" y="4472979"/>
            <a:ext cx="17965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981.21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225345" y="5626119"/>
            <a:ext cx="17965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1038.79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0711" y="1810871"/>
            <a:ext cx="3799120" cy="196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5220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7" grpId="0"/>
      <p:bldP spid="18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382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Example 3: An applied example: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12" name="Rectangle 11"/>
          <p:cNvSpPr/>
          <p:nvPr/>
        </p:nvSpPr>
        <p:spPr>
          <a:xfrm>
            <a:off x="387624" y="1579958"/>
            <a:ext cx="45454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You are purchasing a large batch of 20cm nuts for your company from a manufacturer.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749" y="1613270"/>
            <a:ext cx="3209583" cy="213972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87624" y="4001634"/>
            <a:ext cx="48635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Before paying for the nuts – you perform quality control on the batch because you need these nuts to fit onto certain bolts in the product you are making.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1750" y="4191000"/>
            <a:ext cx="3209583" cy="216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64032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51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Example 3: An applied example: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1" name="Rectangle 20"/>
          <p:cNvSpPr/>
          <p:nvPr/>
        </p:nvSpPr>
        <p:spPr>
          <a:xfrm>
            <a:off x="304800" y="99060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For quality control - you take a sample of nuts and find that the average diameter in the sample is 20.1cm with a standard deviation of 0.1cm.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064560"/>
            <a:ext cx="8548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Will you accept this batch from the manufacturer?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2057400"/>
            <a:ext cx="3408218" cy="1828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8113" y="2259942"/>
            <a:ext cx="510208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In order to pass quality control, the sample can only have 5% of nuts smaller than 19.8 cm in diameter.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3757" y="4644470"/>
            <a:ext cx="85144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x</a:t>
            </a:r>
            <a:r>
              <a:rPr lang="en-US" altLang="en-US" sz="20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(0.05, 20.1, 0.1) = 19.9355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72200" y="4648200"/>
            <a:ext cx="85144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Is this okay???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756" y="5200281"/>
            <a:ext cx="85144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Yes it is.  Since we want at most 5% to be less than 19.8, it’s even better if 5% are less than 19.94 instead – this means that less than 5% would be smaller than 19.8.</a:t>
            </a:r>
            <a:endParaRPr lang="en-US" altLang="en-US" sz="28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2165" y="2060689"/>
            <a:ext cx="3462826" cy="18581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6948" y="2057696"/>
            <a:ext cx="346710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7809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8" grpId="0"/>
      <p:bldP spid="9" grpId="0"/>
      <p:bldP spid="10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751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Example 3: Continued…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1" name="Rectangle 20"/>
          <p:cNvSpPr/>
          <p:nvPr/>
        </p:nvSpPr>
        <p:spPr>
          <a:xfrm>
            <a:off x="304800" y="99060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Let’s look at one more way of solving this problem: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559891"/>
            <a:ext cx="3408218" cy="1828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90966" y="3301409"/>
            <a:ext cx="85144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area</a:t>
            </a:r>
            <a:r>
              <a:rPr lang="en-US" altLang="en-US" sz="20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(19.8, 20.1, 0.1,1) </a:t>
            </a:r>
          </a:p>
          <a:p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0.00135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81200" y="3736224"/>
            <a:ext cx="85144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 </a:t>
            </a:r>
            <a:r>
              <a:rPr lang="en-US" altLang="en-US" sz="2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Is this okay???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409" y="4511520"/>
            <a:ext cx="85144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Yes it is.  Since we want at most 5% to be less than 19.8, it’s even better since 0.00135 = 0.135% which is less than 5%</a:t>
            </a:r>
            <a:endParaRPr lang="en-US" altLang="en-US" sz="2800" dirty="0">
              <a:solidFill>
                <a:schemeClr val="bg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7133" y="1819437"/>
            <a:ext cx="494571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Let’s use </a:t>
            </a:r>
            <a:r>
              <a:rPr lang="en-US" altLang="en-US" sz="28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norm.dist</a:t>
            </a:r>
            <a:r>
              <a:rPr lang="en-US" altLang="en-US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instead to solve to the percent of nuts below 19.8 cm:</a:t>
            </a:r>
            <a:endParaRPr lang="en-US" altLang="en-US" sz="2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7800" y="1555963"/>
            <a:ext cx="34099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71625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0" grpId="0"/>
      <p:bldP spid="13" grpId="0"/>
      <p:bldP spid="14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244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Properties of Normal Distributions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82995" y="1588710"/>
            <a:ext cx="3924315" cy="977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The most common type of distribution.</a:t>
            </a:r>
          </a:p>
          <a:p>
            <a:endParaRPr lang="en-US" altLang="en-US" sz="32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1707" y="2103010"/>
            <a:ext cx="33868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It is continuous &amp; has a “bell” shape.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5080" y="4731547"/>
            <a:ext cx="81379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Ie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: the data in this distribution is neither skewed left nor skewed right but rather, symmetric</a:t>
            </a:r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57398"/>
            <a:ext cx="4246381" cy="271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651705" y="2966948"/>
            <a:ext cx="33868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It is symmetric about the mean.</a:t>
            </a:r>
          </a:p>
        </p:txBody>
      </p:sp>
      <p:sp>
        <p:nvSpPr>
          <p:cNvPr id="9" name="Rectangle 8"/>
          <p:cNvSpPr/>
          <p:nvPr/>
        </p:nvSpPr>
        <p:spPr>
          <a:xfrm>
            <a:off x="651705" y="3830886"/>
            <a:ext cx="33868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The mean and median are equal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5080" y="5648931"/>
            <a:ext cx="783311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The total area under the normal curve is 1. 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Ie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: the probability of being anywhere on the distribution=1.</a:t>
            </a:r>
          </a:p>
        </p:txBody>
      </p:sp>
    </p:spTree>
    <p:extLst>
      <p:ext uri="{BB962C8B-B14F-4D97-AF65-F5344CB8AC3E}">
        <p14:creationId xmlns:p14="http://schemas.microsoft.com/office/powerpoint/2010/main" val="191643563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1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244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Properties of Normal Distributions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8" name="Rectangle 17"/>
          <p:cNvSpPr/>
          <p:nvPr/>
        </p:nvSpPr>
        <p:spPr>
          <a:xfrm>
            <a:off x="491389" y="1481181"/>
            <a:ext cx="32424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To determine if a data is bell shaped – do a </a:t>
            </a:r>
          </a:p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histogram.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064" y="3662823"/>
            <a:ext cx="75511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To “normalize” a distribution – use the z-score formula: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89230" y="4734564"/>
                <a:ext cx="2797548" cy="8434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CA" sz="32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3200" i="1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32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CA" sz="32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CA" sz="3200" b="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num>
                        <m:den>
                          <m:r>
                            <a:rPr lang="en-CA" sz="32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en-CA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230" y="4734564"/>
                <a:ext cx="2797548" cy="8434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389991" y="4865056"/>
            <a:ext cx="9010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33800" y="4634902"/>
                <a:ext cx="2797548" cy="9095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3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CA" sz="3200" b="0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sz="3200" i="1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CA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CA" sz="32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CA" sz="3200" b="0" i="1" smtClean="0">
                                  <a:solidFill>
                                    <a:schemeClr val="accent6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num>
                        <m:den>
                          <m:r>
                            <a:rPr lang="en-CA" sz="3200" b="0" i="1" smtClean="0">
                              <a:solidFill>
                                <a:schemeClr val="accent6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CA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634902"/>
                <a:ext cx="2797548" cy="9095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1517244"/>
            <a:ext cx="3276600" cy="1908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799" y="1517243"/>
            <a:ext cx="3269399" cy="190834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562600" y="2057400"/>
            <a:ext cx="6023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6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?</a:t>
            </a:r>
            <a:endParaRPr lang="en-US" altLang="en-US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31481" y="5649072"/>
            <a:ext cx="1865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(samples)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88536" y="5682607"/>
            <a:ext cx="1865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(populations)</a:t>
            </a:r>
          </a:p>
        </p:txBody>
      </p:sp>
    </p:spTree>
    <p:extLst>
      <p:ext uri="{BB962C8B-B14F-4D97-AF65-F5344CB8AC3E}">
        <p14:creationId xmlns:p14="http://schemas.microsoft.com/office/powerpoint/2010/main" val="229598857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2" grpId="0"/>
      <p:bldP spid="10" grpId="0"/>
      <p:bldP spid="11" grpId="0"/>
      <p:bldP spid="15" grpId="0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244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What is a Z-score?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8" name="Rectangle 17"/>
          <p:cNvSpPr/>
          <p:nvPr/>
        </p:nvSpPr>
        <p:spPr>
          <a:xfrm>
            <a:off x="491389" y="1291991"/>
            <a:ext cx="324241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It measures how many standard deviations a data value is away from the mean/average.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91389" y="3841413"/>
            <a:ext cx="8139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Example: If the mean is 1010, the standard deviation is 20, how many standard deviations above the mean is 1050?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676400" y="5013368"/>
                <a:ext cx="3429000" cy="70654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CA" sz="32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CA" sz="32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CA" sz="3200" i="1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sz="32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1050−</m:t>
                        </m:r>
                        <m:r>
                          <a:rPr lang="en-CA" sz="32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1010</m:t>
                        </m:r>
                      </m:num>
                      <m:den>
                        <m:r>
                          <a:rPr lang="en-CA" sz="3200" b="0" i="1" smtClean="0">
                            <a:solidFill>
                              <a:schemeClr val="tx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en-CA" sz="3200" b="0" i="1" smtClean="0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CA" sz="3200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5013368"/>
                <a:ext cx="3429000" cy="70654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1239702"/>
            <a:ext cx="3723464" cy="24051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4718" y="1240630"/>
            <a:ext cx="3961146" cy="245265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0389" y="1275635"/>
            <a:ext cx="3720029" cy="2369216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5715000" y="2819400"/>
            <a:ext cx="914400" cy="0"/>
          </a:xfrm>
          <a:prstGeom prst="straightConnector1">
            <a:avLst/>
          </a:prstGeom>
          <a:ln w="38100">
            <a:solidFill>
              <a:schemeClr val="bg2">
                <a:lumMod val="75000"/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963908" y="2382702"/>
            <a:ext cx="416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2773566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  <p:bldP spid="2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244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How to Calculate Probabilities?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8" name="Rectangle 17"/>
          <p:cNvSpPr/>
          <p:nvPr/>
        </p:nvSpPr>
        <p:spPr>
          <a:xfrm>
            <a:off x="407989" y="1141896"/>
            <a:ext cx="6747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We can use the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Emperical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Rule: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840391"/>
            <a:ext cx="5318372" cy="304559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18416" y="1749094"/>
            <a:ext cx="3452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68%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of all data are within 1 standard deviation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85453" y="2355993"/>
            <a:ext cx="800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68%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669693" y="2833822"/>
            <a:ext cx="1351691" cy="9439"/>
          </a:xfrm>
          <a:prstGeom prst="straightConnector1">
            <a:avLst/>
          </a:prstGeom>
          <a:ln w="38100">
            <a:solidFill>
              <a:schemeClr val="accent4">
                <a:lumMod val="50000"/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07989" y="3068918"/>
            <a:ext cx="3452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95% 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of all data are within 2 standard deviations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97562" y="4453913"/>
            <a:ext cx="3452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99.7% 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of all data are within 3 standard deviations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85453" y="3112044"/>
            <a:ext cx="8001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95%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5033228" y="3627877"/>
            <a:ext cx="2590800" cy="0"/>
          </a:xfrm>
          <a:prstGeom prst="straightConnector1">
            <a:avLst/>
          </a:prstGeom>
          <a:ln w="38100">
            <a:solidFill>
              <a:schemeClr val="accent6">
                <a:lumMod val="75000"/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867400" y="3548929"/>
            <a:ext cx="1145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bg2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99.7%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4343400" y="3962400"/>
            <a:ext cx="4038600" cy="0"/>
          </a:xfrm>
          <a:prstGeom prst="straightConnector1">
            <a:avLst/>
          </a:prstGeom>
          <a:ln w="38100">
            <a:solidFill>
              <a:srgbClr val="002060">
                <a:alpha val="60000"/>
              </a:srgb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7988" y="5773737"/>
            <a:ext cx="84917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If our data value is beyond 3 standard deviations from the mean, it is called an 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outlier.</a:t>
            </a:r>
            <a:endParaRPr lang="en-US" altLang="en-US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128780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  <p:bldP spid="24" grpId="0"/>
      <p:bldP spid="39" grpId="0"/>
      <p:bldP spid="40" grpId="0"/>
      <p:bldP spid="43" grpId="0"/>
      <p:bldP spid="5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244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How to Calculate Probabilities?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8" name="Rectangle 17"/>
          <p:cNvSpPr/>
          <p:nvPr/>
        </p:nvSpPr>
        <p:spPr>
          <a:xfrm>
            <a:off x="427327" y="1294466"/>
            <a:ext cx="67476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We can also use functions in excel: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259" y="1955847"/>
            <a:ext cx="4918762" cy="304559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32942" y="1874295"/>
            <a:ext cx="3452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Use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when you want a probability related to x-values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33798" y="3305075"/>
            <a:ext cx="35472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Use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norm.inv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when you want the x-value (or percentile) related to a probability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829300" y="3376030"/>
            <a:ext cx="1447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prob</a:t>
            </a:r>
            <a:r>
              <a:rPr lang="en-US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= ?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562600" y="3887604"/>
            <a:ext cx="1981200" cy="11646"/>
          </a:xfrm>
          <a:prstGeom prst="straightConnector1">
            <a:avLst/>
          </a:prstGeom>
          <a:ln w="38100">
            <a:solidFill>
              <a:schemeClr val="accent6">
                <a:lumMod val="40000"/>
                <a:lumOff val="60000"/>
                <a:alpha val="6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562600" y="3637640"/>
            <a:ext cx="0" cy="477160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543800" y="3478642"/>
            <a:ext cx="0" cy="636158"/>
          </a:xfrm>
          <a:prstGeom prst="line">
            <a:avLst/>
          </a:prstGeom>
          <a:ln w="38100">
            <a:solidFill>
              <a:srgbClr val="FF0000">
                <a:alpha val="6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50114" y="3364384"/>
            <a:ext cx="16174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prob</a:t>
            </a:r>
            <a:r>
              <a:rPr lang="en-US" altLang="en-US" sz="2800" dirty="0">
                <a:solidFill>
                  <a:schemeClr val="accent6">
                    <a:lumMod val="20000"/>
                    <a:lumOff val="8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= %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100796" y="4255436"/>
            <a:ext cx="893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x = ?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06572" y="4264605"/>
            <a:ext cx="893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x = ?</a:t>
            </a:r>
          </a:p>
        </p:txBody>
      </p:sp>
    </p:spTree>
    <p:extLst>
      <p:ext uri="{BB962C8B-B14F-4D97-AF65-F5344CB8AC3E}">
        <p14:creationId xmlns:p14="http://schemas.microsoft.com/office/powerpoint/2010/main" val="315445700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  <p:bldP spid="14" grpId="0"/>
      <p:bldP spid="24" grpId="0"/>
      <p:bldP spid="36" grpId="0"/>
      <p:bldP spid="37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382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Using </a:t>
            </a:r>
            <a:r>
              <a:rPr lang="en-US" altLang="en-US" b="1" dirty="0" err="1"/>
              <a:t>Norm.dist</a:t>
            </a:r>
            <a:r>
              <a:rPr lang="en-US" altLang="en-US" b="1" dirty="0"/>
              <a:t>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2" name="Rectangle 11"/>
          <p:cNvSpPr/>
          <p:nvPr/>
        </p:nvSpPr>
        <p:spPr>
          <a:xfrm>
            <a:off x="492883" y="1524000"/>
            <a:ext cx="44705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(x,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,1) calculates the area to the left of an x-value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975" y="1310127"/>
            <a:ext cx="3127298" cy="1966473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492883" y="3581400"/>
            <a:ext cx="46712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 –</a:t>
            </a:r>
            <a:r>
              <a:rPr lang="en-US" altLang="en-US" sz="28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(x,</a:t>
            </a:r>
            <a:r>
              <a:rPr lang="en-US" altLang="en-US" sz="2800" dirty="0">
                <a:solidFill>
                  <a:srgbClr val="0070C0"/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>
                <a:solidFill>
                  <a:srgbClr val="0070C0"/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,1) 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calculates the area to the right of an x-value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9975" y="3581400"/>
            <a:ext cx="3126486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3900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1083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Using </a:t>
            </a:r>
            <a:r>
              <a:rPr lang="en-US" altLang="en-US" b="1" dirty="0" err="1"/>
              <a:t>Norm.dist</a:t>
            </a:r>
            <a:r>
              <a:rPr lang="en-US" altLang="en-US" b="1" dirty="0"/>
              <a:t>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23" name="Rectangle 22"/>
          <p:cNvSpPr/>
          <p:nvPr/>
        </p:nvSpPr>
        <p:spPr>
          <a:xfrm>
            <a:off x="762000" y="1538590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(x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,1) –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(x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Symbol" panose="05050102010706020507" pitchFamily="18" charset="2"/>
                <a:cs typeface="Calibri" panose="020F0502020204030204" pitchFamily="34" charset="0"/>
                <a:sym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,1) calculates the area between 2 values, x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1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and x</a:t>
            </a: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2</a:t>
            </a:r>
            <a:endParaRPr lang="en-US" altLang="en-US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2715278"/>
            <a:ext cx="4419600" cy="239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53757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3382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Example 1:</a:t>
            </a: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fld id="{5AF99BB5-F50A-4207-8F63-3458767A22D9}" type="slidenum">
              <a:rPr lang="en-US" altLang="en-US" sz="1400" smtClean="0"/>
              <a:pPr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2" name="Rectangle 11"/>
          <p:cNvSpPr/>
          <p:nvPr/>
        </p:nvSpPr>
        <p:spPr>
          <a:xfrm>
            <a:off x="304800" y="1217925"/>
            <a:ext cx="84501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A data set has a mean of 1010 and a </a:t>
            </a:r>
            <a:r>
              <a:rPr lang="en-US" altLang="en-US" sz="2800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st</a:t>
            </a:r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deviation of 20.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2183" y="1833729"/>
            <a:ext cx="3105150" cy="170497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96371" y="2683940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(1040, 1010, 20, 1)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1712" y="3131508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0.9332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7776" y="1804131"/>
            <a:ext cx="5715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What is the probability x is below 1040?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1000" y="3757787"/>
            <a:ext cx="5715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What is the probability x is above 1040?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2461" y="4650082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1- </a:t>
            </a:r>
            <a:r>
              <a:rPr lang="en-US" altLang="en-US" sz="2800" dirty="0" err="1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norm.dist</a:t>
            </a:r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(1040, 1010, 20, 1)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6371" y="5173302"/>
            <a:ext cx="511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= 0.0668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2658" y="3945724"/>
            <a:ext cx="31242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2801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12606</TotalTime>
  <Words>1113</Words>
  <Application>Microsoft Office PowerPoint</Application>
  <PresentationFormat>On-screen Show (4:3)</PresentationFormat>
  <Paragraphs>134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Symbol</vt:lpstr>
      <vt:lpstr>Times New Roman</vt:lpstr>
      <vt:lpstr>Wingdings</vt:lpstr>
      <vt:lpstr>Wingdings 3</vt:lpstr>
      <vt:lpstr>Slice</vt:lpstr>
      <vt:lpstr>Normal Distributions</vt:lpstr>
      <vt:lpstr>Properties of Normal Distributions</vt:lpstr>
      <vt:lpstr>Properties of Normal Distributions</vt:lpstr>
      <vt:lpstr>What is a Z-score?</vt:lpstr>
      <vt:lpstr>How to Calculate Probabilities?</vt:lpstr>
      <vt:lpstr>How to Calculate Probabilities?</vt:lpstr>
      <vt:lpstr>Using Norm.dist:</vt:lpstr>
      <vt:lpstr>Using Norm.dist:</vt:lpstr>
      <vt:lpstr>Example 1:</vt:lpstr>
      <vt:lpstr>Example 1 Continued:</vt:lpstr>
      <vt:lpstr>Using Norm.inv:</vt:lpstr>
      <vt:lpstr>Example 2:</vt:lpstr>
      <vt:lpstr>Using Norm.inv for conf Int’s:</vt:lpstr>
      <vt:lpstr>Example 2 Continued:</vt:lpstr>
      <vt:lpstr>Example 3: An applied example:</vt:lpstr>
      <vt:lpstr>Example 3: An applied example:</vt:lpstr>
      <vt:lpstr>Example 3: Continued…</vt:lpstr>
    </vt:vector>
  </TitlesOfParts>
  <Company>Maxwell Multimedia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Distribution  Session 3 - Learning Objectives</dc:title>
  <dc:creator>Jamie Maxwell</dc:creator>
  <cp:lastModifiedBy>Leslie Major</cp:lastModifiedBy>
  <cp:revision>264</cp:revision>
  <cp:lastPrinted>2015-01-08T12:20:32Z</cp:lastPrinted>
  <dcterms:created xsi:type="dcterms:W3CDTF">2004-10-06T19:15:27Z</dcterms:created>
  <dcterms:modified xsi:type="dcterms:W3CDTF">2024-06-16T17:27:14Z</dcterms:modified>
</cp:coreProperties>
</file>