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33" roundtripDataSignature="AMtx7mgYfaRQTum4L9D+A3Cibp/231H9H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customschemas.google.com/relationships/presentationmetadata" Target="meta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9"/>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38"/>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5" name="Google Shape;45;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3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3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9" name="Google Shape;49;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 name="Google Shape;16;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7" name="Shape 17"/>
        <p:cNvGrpSpPr/>
        <p:nvPr/>
      </p:nvGrpSpPr>
      <p:grpSpPr>
        <a:xfrm>
          <a:off x="0" y="0"/>
          <a:ext cx="0" cy="0"/>
          <a:chOff x="0" y="0"/>
          <a:chExt cx="0" cy="0"/>
        </a:xfrm>
      </p:grpSpPr>
      <p:sp>
        <p:nvSpPr>
          <p:cNvPr id="18" name="Google Shape;18;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 name="Google Shape;19;p31"/>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0" name="Google Shape;20;p31"/>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1" name="Google Shape;21;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2" name="Shape 22"/>
        <p:cNvGrpSpPr/>
        <p:nvPr/>
      </p:nvGrpSpPr>
      <p:grpSpPr>
        <a:xfrm>
          <a:off x="0" y="0"/>
          <a:ext cx="0" cy="0"/>
          <a:chOff x="0" y="0"/>
          <a:chExt cx="0" cy="0"/>
        </a:xfrm>
      </p:grpSpPr>
      <p:sp>
        <p:nvSpPr>
          <p:cNvPr id="23" name="Google Shape;23;p32"/>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4" name="Google Shape;24;p32"/>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5" name="Google Shape;25;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 name="Shape 26"/>
        <p:cNvGrpSpPr/>
        <p:nvPr/>
      </p:nvGrpSpPr>
      <p:grpSpPr>
        <a:xfrm>
          <a:off x="0" y="0"/>
          <a:ext cx="0" cy="0"/>
          <a:chOff x="0" y="0"/>
          <a:chExt cx="0" cy="0"/>
        </a:xfrm>
      </p:grpSpPr>
      <p:sp>
        <p:nvSpPr>
          <p:cNvPr id="27" name="Google Shape;27;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3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0" name="Google Shape;30;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3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3" name="Google Shape;33;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3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6" name="Google Shape;36;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3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3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0" name="Google Shape;40;p3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3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2" name="Google Shape;42;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unsplash.com/@joanvillalon?utm_source=unsplash&amp;utm_medium=referral&amp;utm_content=creditCopyText" TargetMode="External"/><Relationship Id="rId4" Type="http://schemas.openxmlformats.org/officeDocument/2006/relationships/hyperlink" Target="https://unsplash.com/@joanvillalon?utm_source=unsplash&amp;utm_medium=referral&amp;utm_content=creditCopyText" TargetMode="External"/><Relationship Id="rId5" Type="http://schemas.openxmlformats.org/officeDocument/2006/relationships/hyperlink" Target="https://unsplash.com/photos/L11RxfkRcVM?utm_source=unsplash&amp;utm_medium=referral&amp;utm_content=creditCopyText" TargetMode="External"/><Relationship Id="rId6" Type="http://schemas.openxmlformats.org/officeDocument/2006/relationships/hyperlink" Target="https://unsplash.com/photos/L11RxfkRcVM?utm_source=unsplash&amp;utm_medium=referral&amp;utm_content=creditCopyText" TargetMode="External"/><Relationship Id="rId7"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ca.indeed.com/" TargetMode="External"/><Relationship Id="rId4" Type="http://schemas.openxmlformats.org/officeDocument/2006/relationships/hyperlink" Target="https://unsplash.com/@iamdarosaa?utm_source=unsplash&amp;utm_medium=referral&amp;utm_content=creditCopyText" TargetMode="External"/><Relationship Id="rId5" Type="http://schemas.openxmlformats.org/officeDocument/2006/relationships/hyperlink" Target="https://unsplash.com/@iamdarosaa?utm_source=unsplash&amp;utm_medium=referral&amp;utm_content=creditCopyText" TargetMode="External"/><Relationship Id="rId6" Type="http://schemas.openxmlformats.org/officeDocument/2006/relationships/hyperlink" Target="https://unsplash.com/s/photos/persuasive-argument?utm_source=unsplash&amp;utm_medium=referral&amp;utm_content=creditCopyText" TargetMode="External"/><Relationship Id="rId7" Type="http://schemas.openxmlformats.org/officeDocument/2006/relationships/hyperlink" Target="https://unsplash.com/s/photos/persuasive-argument?utm_source=unsplash&amp;utm_medium=referral&amp;utm_content=creditCopyText" TargetMode="External"/><Relationship Id="rId8"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unsplash.com/@spencerdavis?utm_source=unsplash&amp;utm_medium=referral&amp;utm_content=creditCopyText" TargetMode="External"/><Relationship Id="rId4" Type="http://schemas.openxmlformats.org/officeDocument/2006/relationships/hyperlink" Target="https://unsplash.com/@spencerdavis?utm_source=unsplash&amp;utm_medium=referral&amp;utm_content=creditCopyText" TargetMode="External"/><Relationship Id="rId5" Type="http://schemas.openxmlformats.org/officeDocument/2006/relationships/hyperlink" Target="https://unsplash.com/s/photos/custom?utm_source=unsplash&amp;utm_medium=referral&amp;utm_content=creditCopyText" TargetMode="External"/><Relationship Id="rId6" Type="http://schemas.openxmlformats.org/officeDocument/2006/relationships/hyperlink" Target="https://unsplash.com/s/photos/custom?utm_source=unsplash&amp;utm_medium=referral&amp;utm_content=creditCopyText" TargetMode="External"/><Relationship Id="rId7"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askamanager.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hyperlink" Target="https://unsplash.com/@sunnyliu?utm_source=unsplash&amp;utm_medium=referral&amp;utm_content=creditCopyText" TargetMode="External"/><Relationship Id="rId5" Type="http://schemas.openxmlformats.org/officeDocument/2006/relationships/hyperlink" Target="https://unsplash.com/@sunnyliu?utm_source=unsplash&amp;utm_medium=referral&amp;utm_content=creditCopyText" TargetMode="External"/><Relationship Id="rId6" Type="http://schemas.openxmlformats.org/officeDocument/2006/relationships/hyperlink" Target="https://unsplash.com/s/photos/reflection?utm_source=unsplash&amp;utm_medium=referral&amp;utm_content=creditCopyText" TargetMode="External"/><Relationship Id="rId7" Type="http://schemas.openxmlformats.org/officeDocument/2006/relationships/hyperlink" Target="https://unsplash.com/s/photos/reflection?utm_source=unsplash&amp;utm_medium=referral&amp;utm_content=creditCopyText"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kpu.pressbooks.pub/businesswriting/part/chapter-17-communicating-for-employmen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s://unsplash.com/@iamdarosaa?utm_source=unsplash&amp;utm_medium=referral&amp;utm_content=creditCopyText" TargetMode="External"/><Relationship Id="rId4" Type="http://schemas.openxmlformats.org/officeDocument/2006/relationships/hyperlink" Target="https://unsplash.com/@iamdarosaa?utm_source=unsplash&amp;utm_medium=referral&amp;utm_content=creditCopyText" TargetMode="External"/><Relationship Id="rId5" Type="http://schemas.openxmlformats.org/officeDocument/2006/relationships/hyperlink" Target="https://unsplash.com/s/photos/persuasive-argument?utm_source=unsplash&amp;utm_medium=referral&amp;utm_content=creditCopyText" TargetMode="External"/><Relationship Id="rId6" Type="http://schemas.openxmlformats.org/officeDocument/2006/relationships/hyperlink" Target="https://unsplash.com/s/photos/persuasive-argument?utm_source=unsplash&amp;utm_medium=referral&amp;utm_content=creditCopyText" TargetMode="External"/><Relationship Id="rId7"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hyperlink" Target="https://kpu.pressbooks.pub/businesswriting/chapter/audience-analysis-and-algorithm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53" name="Shape 53"/>
        <p:cNvGrpSpPr/>
        <p:nvPr/>
      </p:nvGrpSpPr>
      <p:grpSpPr>
        <a:xfrm>
          <a:off x="0" y="0"/>
          <a:ext cx="0" cy="0"/>
          <a:chOff x="0" y="0"/>
          <a:chExt cx="0" cy="0"/>
        </a:xfrm>
      </p:grpSpPr>
      <p:sp>
        <p:nvSpPr>
          <p:cNvPr id="54" name="Google Shape;54;p1"/>
          <p:cNvSpPr txBox="1"/>
          <p:nvPr/>
        </p:nvSpPr>
        <p:spPr>
          <a:xfrm>
            <a:off x="4372600" y="0"/>
            <a:ext cx="4347300" cy="529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rgbClr val="000000"/>
                </a:solidFill>
                <a:latin typeface="Arial"/>
                <a:ea typeface="Arial"/>
                <a:cs typeface="Arial"/>
                <a:sym typeface="Arial"/>
              </a:rPr>
              <a:t>Persuasion Interactive Lecture</a:t>
            </a:r>
            <a:endParaRPr b="1" i="0" sz="1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Persuasion is perhaps the trickiest subject that we'll cover. That's because it requires lots of different skills: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Understanding your audience's current stance on the issue and what will be persuasive to them;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Using evidence;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Developing a strategy;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Creating an argument;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Using tone and details strategically.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In this lecture, we'll be exploring persuasion by thinking about a common workplace genre: the resume and cover letter. In this session, you'll think about how you can use your persuasion skills to get hired. But first, let's review what you learned in the readings and reflect on your mindmap.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chemeClr val="dk1"/>
                </a:solidFill>
                <a:latin typeface="Arial"/>
                <a:ea typeface="Arial"/>
                <a:cs typeface="Arial"/>
                <a:sym typeface="Arial"/>
              </a:rPr>
              <a:t>Photo by</a:t>
            </a:r>
            <a:r>
              <a:rPr b="0" i="0" lang="en" sz="1100" u="none" cap="none" strike="noStrike">
                <a:solidFill>
                  <a:schemeClr val="dk1"/>
                </a:solidFill>
                <a:uFill>
                  <a:noFill/>
                </a:uFill>
                <a:latin typeface="Arial"/>
                <a:ea typeface="Arial"/>
                <a:cs typeface="Arial"/>
                <a:sym typeface="Arial"/>
                <a:hlinkClick r:id="rId3"/>
              </a:rPr>
              <a:t> </a:t>
            </a:r>
            <a:r>
              <a:rPr b="0" i="0" lang="en" sz="1100" u="sng" cap="none" strike="noStrike">
                <a:solidFill>
                  <a:schemeClr val="hlink"/>
                </a:solidFill>
                <a:latin typeface="Arial"/>
                <a:ea typeface="Arial"/>
                <a:cs typeface="Arial"/>
                <a:sym typeface="Arial"/>
                <a:hlinkClick r:id="rId4"/>
              </a:rPr>
              <a:t>Joan Villalon</a:t>
            </a:r>
            <a:r>
              <a:rPr b="0" i="0" lang="en" sz="1100" u="none" cap="none" strike="noStrike">
                <a:solidFill>
                  <a:schemeClr val="dk1"/>
                </a:solidFill>
                <a:latin typeface="Arial"/>
                <a:ea typeface="Arial"/>
                <a:cs typeface="Arial"/>
                <a:sym typeface="Arial"/>
              </a:rPr>
              <a:t> on</a:t>
            </a:r>
            <a:r>
              <a:rPr b="0" i="0" lang="en" sz="1100" u="none" cap="none" strike="noStrike">
                <a:solidFill>
                  <a:schemeClr val="dk1"/>
                </a:solidFill>
                <a:uFill>
                  <a:noFill/>
                </a:uFill>
                <a:latin typeface="Arial"/>
                <a:ea typeface="Arial"/>
                <a:cs typeface="Arial"/>
                <a:sym typeface="Arial"/>
                <a:hlinkClick r:id="rId5"/>
              </a:rPr>
              <a:t> </a:t>
            </a:r>
            <a:r>
              <a:rPr b="0" i="0" lang="en" sz="1100" u="sng" cap="none" strike="noStrike">
                <a:solidFill>
                  <a:schemeClr val="hlink"/>
                </a:solidFill>
                <a:latin typeface="Arial"/>
                <a:ea typeface="Arial"/>
                <a:cs typeface="Arial"/>
                <a:sym typeface="Arial"/>
                <a:hlinkClick r:id="rId6"/>
              </a:rPr>
              <a:t>Unsplash</a:t>
            </a:r>
            <a:endParaRPr b="0" i="0" sz="1400" u="none" cap="none" strike="noStrike">
              <a:solidFill>
                <a:srgbClr val="000000"/>
              </a:solidFill>
              <a:latin typeface="Arial"/>
              <a:ea typeface="Arial"/>
              <a:cs typeface="Arial"/>
              <a:sym typeface="Arial"/>
            </a:endParaRPr>
          </a:p>
        </p:txBody>
      </p:sp>
      <p:pic>
        <p:nvPicPr>
          <p:cNvPr id="55" name="Google Shape;55;p1"/>
          <p:cNvPicPr preferRelativeResize="0"/>
          <p:nvPr/>
        </p:nvPicPr>
        <p:blipFill rotWithShape="1">
          <a:blip r:embed="rId7">
            <a:alphaModFix/>
          </a:blip>
          <a:srcRect b="0" l="0" r="0" t="0"/>
          <a:stretch/>
        </p:blipFill>
        <p:spPr>
          <a:xfrm>
            <a:off x="190325" y="152400"/>
            <a:ext cx="3870960" cy="4838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13" name="Shape 113"/>
        <p:cNvGrpSpPr/>
        <p:nvPr/>
      </p:nvGrpSpPr>
      <p:grpSpPr>
        <a:xfrm>
          <a:off x="0" y="0"/>
          <a:ext cx="0" cy="0"/>
          <a:chOff x="0" y="0"/>
          <a:chExt cx="0" cy="0"/>
        </a:xfrm>
      </p:grpSpPr>
      <p:sp>
        <p:nvSpPr>
          <p:cNvPr id="114" name="Google Shape;114;p10"/>
          <p:cNvSpPr txBox="1"/>
          <p:nvPr>
            <p:ph type="title"/>
          </p:nvPr>
        </p:nvSpPr>
        <p:spPr>
          <a:xfrm>
            <a:off x="311700" y="61075"/>
            <a:ext cx="3622200" cy="513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 sz="2600"/>
              <a:t>Activity</a:t>
            </a:r>
            <a:endParaRPr sz="2600"/>
          </a:p>
        </p:txBody>
      </p:sp>
      <p:sp>
        <p:nvSpPr>
          <p:cNvPr id="115" name="Google Shape;115;p10"/>
          <p:cNvSpPr txBox="1"/>
          <p:nvPr>
            <p:ph idx="1" type="body"/>
          </p:nvPr>
        </p:nvSpPr>
        <p:spPr>
          <a:xfrm>
            <a:off x="226175" y="574375"/>
            <a:ext cx="5002800" cy="469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200"/>
              <a:buNone/>
            </a:pPr>
            <a:r>
              <a:rPr lang="en" sz="1400"/>
              <a:t>Go to</a:t>
            </a:r>
            <a:r>
              <a:rPr lang="en" sz="1400" u="sng">
                <a:solidFill>
                  <a:schemeClr val="hlink"/>
                </a:solidFill>
                <a:hlinkClick r:id="rId3"/>
              </a:rPr>
              <a:t> Indeed</a:t>
            </a:r>
            <a:r>
              <a:rPr lang="en" sz="1400"/>
              <a:t> or another job hunting website and find a job that you might be eligible for either right now or after graduation. Read the job posting and perform the following actions: </a:t>
            </a:r>
            <a:endParaRPr b="1" sz="1400"/>
          </a:p>
          <a:p>
            <a:pPr indent="0" lvl="0" marL="0" rtl="0" algn="l">
              <a:lnSpc>
                <a:spcPct val="115000"/>
              </a:lnSpc>
              <a:spcBef>
                <a:spcPts val="1600"/>
              </a:spcBef>
              <a:spcAft>
                <a:spcPts val="0"/>
              </a:spcAft>
              <a:buSzPts val="1200"/>
              <a:buNone/>
            </a:pPr>
            <a:r>
              <a:rPr b="1" lang="en" sz="1400"/>
              <a:t>Underline any keywords that you find. </a:t>
            </a:r>
            <a:r>
              <a:rPr lang="en" sz="1400"/>
              <a:t>A keyword could be a skill (writing, conducting audits), a piece of software (Microsoft Excel, Quickbooks), or a trait (positive thinker).</a:t>
            </a:r>
            <a:endParaRPr sz="1400"/>
          </a:p>
          <a:p>
            <a:pPr indent="0" lvl="0" marL="0" rtl="0" algn="l">
              <a:lnSpc>
                <a:spcPct val="115000"/>
              </a:lnSpc>
              <a:spcBef>
                <a:spcPts val="1600"/>
              </a:spcBef>
              <a:spcAft>
                <a:spcPts val="0"/>
              </a:spcAft>
              <a:buSzPts val="1200"/>
              <a:buNone/>
            </a:pPr>
            <a:r>
              <a:rPr b="1" lang="en" sz="1400"/>
              <a:t>Look at these keywords and try to come up with the top 5 most important keywords.</a:t>
            </a:r>
            <a:endParaRPr b="1" sz="1400"/>
          </a:p>
          <a:p>
            <a:pPr indent="0" lvl="0" marL="0" rtl="0" algn="l">
              <a:lnSpc>
                <a:spcPct val="115000"/>
              </a:lnSpc>
              <a:spcBef>
                <a:spcPts val="1600"/>
              </a:spcBef>
              <a:spcAft>
                <a:spcPts val="0"/>
              </a:spcAft>
              <a:buSzPts val="1200"/>
              <a:buNone/>
            </a:pPr>
            <a:r>
              <a:rPr b="1" lang="en" sz="1400"/>
              <a:t>Write down 1 sentence about what you think the company culture might be like: </a:t>
            </a:r>
            <a:r>
              <a:rPr lang="en" sz="1400"/>
              <a:t>Does the job posting stress that it’s a fun, energetic place to work or does it seem form? What do you think it would be like working there? </a:t>
            </a:r>
            <a:endParaRPr sz="1400"/>
          </a:p>
          <a:p>
            <a:pPr indent="0" lvl="0" marL="0" rtl="0" algn="l">
              <a:lnSpc>
                <a:spcPct val="115000"/>
              </a:lnSpc>
              <a:spcBef>
                <a:spcPts val="1600"/>
              </a:spcBef>
              <a:spcAft>
                <a:spcPts val="0"/>
              </a:spcAft>
              <a:buSzPts val="1200"/>
              <a:buNone/>
            </a:pPr>
            <a:r>
              <a:rPr b="1" lang="en" sz="1400"/>
              <a:t>Go to the company’s website and write down 1 thing you learned about the company.</a:t>
            </a:r>
            <a:endParaRPr b="1" sz="1400"/>
          </a:p>
          <a:p>
            <a:pPr indent="0" lvl="0" marL="0" rtl="0" algn="l">
              <a:lnSpc>
                <a:spcPct val="115000"/>
              </a:lnSpc>
              <a:spcBef>
                <a:spcPts val="1600"/>
              </a:spcBef>
              <a:spcAft>
                <a:spcPts val="0"/>
              </a:spcAft>
              <a:buSzPts val="1200"/>
              <a:buNone/>
            </a:pPr>
            <a:r>
              <a:t/>
            </a:r>
            <a:endParaRPr sz="1400"/>
          </a:p>
          <a:p>
            <a:pPr indent="0" lvl="0" marL="0" rtl="0" algn="l">
              <a:lnSpc>
                <a:spcPct val="115000"/>
              </a:lnSpc>
              <a:spcBef>
                <a:spcPts val="1600"/>
              </a:spcBef>
              <a:spcAft>
                <a:spcPts val="0"/>
              </a:spcAft>
              <a:buSzPts val="1200"/>
              <a:buNone/>
            </a:pPr>
            <a:r>
              <a:t/>
            </a:r>
            <a:endParaRPr/>
          </a:p>
          <a:p>
            <a:pPr indent="0" lvl="0" marL="0" rtl="0" algn="l">
              <a:lnSpc>
                <a:spcPct val="115000"/>
              </a:lnSpc>
              <a:spcBef>
                <a:spcPts val="1600"/>
              </a:spcBef>
              <a:spcAft>
                <a:spcPts val="0"/>
              </a:spcAft>
              <a:buSzPts val="1200"/>
              <a:buNone/>
            </a:pPr>
            <a:r>
              <a:t/>
            </a:r>
            <a:endParaRPr/>
          </a:p>
          <a:p>
            <a:pPr indent="0" lvl="0" marL="0" rtl="0" algn="l">
              <a:lnSpc>
                <a:spcPct val="115000"/>
              </a:lnSpc>
              <a:spcBef>
                <a:spcPts val="1600"/>
              </a:spcBef>
              <a:spcAft>
                <a:spcPts val="0"/>
              </a:spcAft>
              <a:buSzPts val="1200"/>
              <a:buNone/>
            </a:pPr>
            <a:r>
              <a:t/>
            </a:r>
            <a:endParaRPr/>
          </a:p>
          <a:p>
            <a:pPr indent="0" lvl="0" marL="0" rtl="0" algn="l">
              <a:lnSpc>
                <a:spcPct val="115000"/>
              </a:lnSpc>
              <a:spcBef>
                <a:spcPts val="1600"/>
              </a:spcBef>
              <a:spcAft>
                <a:spcPts val="0"/>
              </a:spcAft>
              <a:buSzPts val="1200"/>
              <a:buNone/>
            </a:pPr>
            <a:r>
              <a:t/>
            </a:r>
            <a:endParaRPr/>
          </a:p>
          <a:p>
            <a:pPr indent="0" lvl="0" marL="0" rtl="0" algn="r">
              <a:lnSpc>
                <a:spcPct val="115000"/>
              </a:lnSpc>
              <a:spcBef>
                <a:spcPts val="1600"/>
              </a:spcBef>
              <a:spcAft>
                <a:spcPts val="1600"/>
              </a:spcAft>
              <a:buSzPts val="1200"/>
              <a:buNone/>
            </a:pPr>
            <a:r>
              <a:rPr lang="en" sz="1100">
                <a:solidFill>
                  <a:schemeClr val="dk1"/>
                </a:solidFill>
              </a:rPr>
              <a:t>Photo by</a:t>
            </a:r>
            <a:r>
              <a:rPr lang="en" sz="1100">
                <a:solidFill>
                  <a:schemeClr val="dk1"/>
                </a:solidFill>
                <a:uFill>
                  <a:noFill/>
                </a:uFill>
                <a:hlinkClick r:id="rId4"/>
              </a:rPr>
              <a:t> </a:t>
            </a:r>
            <a:r>
              <a:rPr lang="en" sz="1100" u="sng">
                <a:solidFill>
                  <a:schemeClr val="hlink"/>
                </a:solidFill>
                <a:hlinkClick r:id="rId5"/>
              </a:rPr>
              <a:t>Jessica Da Rosa</a:t>
            </a:r>
            <a:r>
              <a:rPr lang="en" sz="1100">
                <a:solidFill>
                  <a:schemeClr val="dk1"/>
                </a:solidFill>
              </a:rPr>
              <a:t> on</a:t>
            </a:r>
            <a:r>
              <a:rPr lang="en" sz="1100">
                <a:solidFill>
                  <a:schemeClr val="dk1"/>
                </a:solidFill>
                <a:uFill>
                  <a:noFill/>
                </a:uFill>
                <a:hlinkClick r:id="rId6"/>
              </a:rPr>
              <a:t> </a:t>
            </a:r>
            <a:r>
              <a:rPr lang="en" sz="1100" u="sng">
                <a:solidFill>
                  <a:schemeClr val="hlink"/>
                </a:solidFill>
                <a:hlinkClick r:id="rId7"/>
              </a:rPr>
              <a:t>Unsplash</a:t>
            </a:r>
            <a:endParaRPr/>
          </a:p>
        </p:txBody>
      </p:sp>
      <p:pic>
        <p:nvPicPr>
          <p:cNvPr id="116" name="Google Shape;116;p10"/>
          <p:cNvPicPr preferRelativeResize="0"/>
          <p:nvPr/>
        </p:nvPicPr>
        <p:blipFill rotWithShape="1">
          <a:blip r:embed="rId8">
            <a:alphaModFix/>
          </a:blip>
          <a:srcRect b="0" l="0" r="0" t="0"/>
          <a:stretch/>
        </p:blipFill>
        <p:spPr>
          <a:xfrm>
            <a:off x="5466900" y="152400"/>
            <a:ext cx="3225800" cy="4838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120" name="Shape 120"/>
        <p:cNvGrpSpPr/>
        <p:nvPr/>
      </p:nvGrpSpPr>
      <p:grpSpPr>
        <a:xfrm>
          <a:off x="0" y="0"/>
          <a:ext cx="0" cy="0"/>
          <a:chOff x="0" y="0"/>
          <a:chExt cx="0" cy="0"/>
        </a:xfrm>
      </p:grpSpPr>
      <p:sp>
        <p:nvSpPr>
          <p:cNvPr id="121" name="Google Shape;121;p11"/>
          <p:cNvSpPr txBox="1"/>
          <p:nvPr>
            <p:ph type="title"/>
          </p:nvPr>
        </p:nvSpPr>
        <p:spPr>
          <a:xfrm>
            <a:off x="311700" y="0"/>
            <a:ext cx="8520600" cy="761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500"/>
              <a:t>Sample Response for a marketing coordinator job</a:t>
            </a:r>
            <a:endParaRPr sz="2500"/>
          </a:p>
        </p:txBody>
      </p:sp>
      <p:sp>
        <p:nvSpPr>
          <p:cNvPr id="122" name="Google Shape;122;p11"/>
          <p:cNvSpPr txBox="1"/>
          <p:nvPr>
            <p:ph idx="1" type="body"/>
          </p:nvPr>
        </p:nvSpPr>
        <p:spPr>
          <a:xfrm>
            <a:off x="158825" y="513125"/>
            <a:ext cx="8882100" cy="4337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sz="1300"/>
              <a:t>Look at these keywords and try to come up with the top 5 most important keywords</a:t>
            </a:r>
            <a:endParaRPr b="1" sz="1300"/>
          </a:p>
          <a:p>
            <a:pPr indent="-311150" lvl="0" marL="457200" rtl="0" algn="l">
              <a:lnSpc>
                <a:spcPct val="115000"/>
              </a:lnSpc>
              <a:spcBef>
                <a:spcPts val="1600"/>
              </a:spcBef>
              <a:spcAft>
                <a:spcPts val="0"/>
              </a:spcAft>
              <a:buSzPts val="1300"/>
              <a:buChar char="●"/>
            </a:pPr>
            <a:r>
              <a:rPr lang="en" sz="1300"/>
              <a:t>Marketing plan</a:t>
            </a:r>
            <a:endParaRPr sz="1300"/>
          </a:p>
          <a:p>
            <a:pPr indent="-311150" lvl="0" marL="457200" rtl="0" algn="l">
              <a:lnSpc>
                <a:spcPct val="115000"/>
              </a:lnSpc>
              <a:spcBef>
                <a:spcPts val="0"/>
              </a:spcBef>
              <a:spcAft>
                <a:spcPts val="0"/>
              </a:spcAft>
              <a:buSzPts val="1300"/>
              <a:buChar char="●"/>
            </a:pPr>
            <a:r>
              <a:rPr lang="en" sz="1300"/>
              <a:t>Generate online paid campaigns</a:t>
            </a:r>
            <a:endParaRPr sz="1300"/>
          </a:p>
          <a:p>
            <a:pPr indent="-311150" lvl="0" marL="457200" rtl="0" algn="l">
              <a:lnSpc>
                <a:spcPct val="115000"/>
              </a:lnSpc>
              <a:spcBef>
                <a:spcPts val="0"/>
              </a:spcBef>
              <a:spcAft>
                <a:spcPts val="0"/>
              </a:spcAft>
              <a:buSzPts val="1300"/>
              <a:buChar char="●"/>
            </a:pPr>
            <a:r>
              <a:rPr lang="en" sz="1300"/>
              <a:t>Strong writing skills</a:t>
            </a:r>
            <a:endParaRPr sz="1300"/>
          </a:p>
          <a:p>
            <a:pPr indent="-311150" lvl="0" marL="457200" rtl="0" algn="l">
              <a:lnSpc>
                <a:spcPct val="115000"/>
              </a:lnSpc>
              <a:spcBef>
                <a:spcPts val="0"/>
              </a:spcBef>
              <a:spcAft>
                <a:spcPts val="0"/>
              </a:spcAft>
              <a:buSzPts val="1300"/>
              <a:buChar char="●"/>
            </a:pPr>
            <a:r>
              <a:rPr lang="en" sz="1300"/>
              <a:t>Create marketing collateral</a:t>
            </a:r>
            <a:endParaRPr sz="1300"/>
          </a:p>
          <a:p>
            <a:pPr indent="-311150" lvl="0" marL="457200" rtl="0" algn="l">
              <a:lnSpc>
                <a:spcPct val="115000"/>
              </a:lnSpc>
              <a:spcBef>
                <a:spcPts val="0"/>
              </a:spcBef>
              <a:spcAft>
                <a:spcPts val="0"/>
              </a:spcAft>
              <a:buSzPts val="1300"/>
              <a:buChar char="●"/>
            </a:pPr>
            <a:r>
              <a:rPr lang="en" sz="1300"/>
              <a:t>Five years progressive experience.</a:t>
            </a:r>
            <a:endParaRPr sz="1300"/>
          </a:p>
          <a:p>
            <a:pPr indent="0" lvl="0" marL="0" rtl="0" algn="l">
              <a:lnSpc>
                <a:spcPct val="115000"/>
              </a:lnSpc>
              <a:spcBef>
                <a:spcPts val="1600"/>
              </a:spcBef>
              <a:spcAft>
                <a:spcPts val="0"/>
              </a:spcAft>
              <a:buSzPts val="1800"/>
              <a:buNone/>
            </a:pPr>
            <a:r>
              <a:rPr b="1" lang="en" sz="1300"/>
              <a:t>Write down 1 sentence about what you think the company culture might be like. </a:t>
            </a:r>
            <a:r>
              <a:rPr lang="en" sz="1300"/>
              <a:t>The job ad is written in quite formal language and uses the term “excellence,” data-driven” and “responsibility.” This makes me suspect they are more on the formal side. </a:t>
            </a:r>
            <a:endParaRPr sz="1300"/>
          </a:p>
          <a:p>
            <a:pPr indent="0" lvl="0" marL="0" rtl="0" algn="l">
              <a:lnSpc>
                <a:spcPct val="115000"/>
              </a:lnSpc>
              <a:spcBef>
                <a:spcPts val="1600"/>
              </a:spcBef>
              <a:spcAft>
                <a:spcPts val="0"/>
              </a:spcAft>
              <a:buSzPts val="1800"/>
              <a:buNone/>
            </a:pPr>
            <a:r>
              <a:rPr b="1" lang="en" sz="1300"/>
              <a:t>Go to the company’s website and write down 1 thing you learned about the company. </a:t>
            </a:r>
            <a:r>
              <a:rPr lang="en" sz="1300"/>
              <a:t>The website gave me a sense that they’re an older company with quite a few older employees. Their website doesn’t appear to be up-to-date, which makes me wonder about the role that marketing currently plays in their strategy.</a:t>
            </a:r>
            <a:endParaRPr sz="1300"/>
          </a:p>
          <a:p>
            <a:pPr indent="0" lvl="0" marL="0" rtl="0" algn="l">
              <a:lnSpc>
                <a:spcPct val="115000"/>
              </a:lnSpc>
              <a:spcBef>
                <a:spcPts val="1600"/>
              </a:spcBef>
              <a:spcAft>
                <a:spcPts val="0"/>
              </a:spcAft>
              <a:buSzPts val="1800"/>
              <a:buNone/>
            </a:pPr>
            <a:r>
              <a:rPr lang="en" sz="1300"/>
              <a:t>By now, your research might have led you to realize this is not the ideal job for you. That’s the point of doing a little research. You’re going to be spending 40 hours a week at a job, so it’s best to know early if it’s the right fit. </a:t>
            </a:r>
            <a:endParaRPr sz="1300"/>
          </a:p>
          <a:p>
            <a:pPr indent="0" lvl="0" marL="0" rtl="0" algn="l">
              <a:lnSpc>
                <a:spcPct val="115000"/>
              </a:lnSpc>
              <a:spcBef>
                <a:spcPts val="1600"/>
              </a:spcBef>
              <a:spcAft>
                <a:spcPts val="0"/>
              </a:spcAft>
              <a:buSzPts val="1800"/>
              <a:buNone/>
            </a:pPr>
            <a:r>
              <a:t/>
            </a:r>
            <a:endParaRPr sz="1300"/>
          </a:p>
          <a:p>
            <a:pPr indent="0" lvl="0" marL="0" rtl="0" algn="l">
              <a:lnSpc>
                <a:spcPct val="115000"/>
              </a:lnSpc>
              <a:spcBef>
                <a:spcPts val="1600"/>
              </a:spcBef>
              <a:spcAft>
                <a:spcPts val="0"/>
              </a:spcAft>
              <a:buSzPts val="1800"/>
              <a:buNone/>
            </a:pPr>
            <a:r>
              <a:t/>
            </a:r>
            <a:endParaRPr sz="1300"/>
          </a:p>
          <a:p>
            <a:pPr indent="0" lvl="0" marL="457200" rtl="0" algn="l">
              <a:lnSpc>
                <a:spcPct val="115000"/>
              </a:lnSpc>
              <a:spcBef>
                <a:spcPts val="1600"/>
              </a:spcBef>
              <a:spcAft>
                <a:spcPts val="1600"/>
              </a:spcAft>
              <a:buSzPts val="1800"/>
              <a:buNone/>
            </a:pPr>
            <a:r>
              <a:t/>
            </a:r>
            <a:endParaRPr b="1" sz="1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26" name="Shape 126"/>
        <p:cNvGrpSpPr/>
        <p:nvPr/>
      </p:nvGrpSpPr>
      <p:grpSpPr>
        <a:xfrm>
          <a:off x="0" y="0"/>
          <a:ext cx="0" cy="0"/>
          <a:chOff x="0" y="0"/>
          <a:chExt cx="0" cy="0"/>
        </a:xfrm>
      </p:grpSpPr>
      <p:sp>
        <p:nvSpPr>
          <p:cNvPr id="127" name="Google Shape;127;p12"/>
          <p:cNvSpPr txBox="1"/>
          <p:nvPr>
            <p:ph type="title"/>
          </p:nvPr>
        </p:nvSpPr>
        <p:spPr>
          <a:xfrm>
            <a:off x="79575" y="48875"/>
            <a:ext cx="5784900" cy="451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600"/>
              <a:t>Reflection</a:t>
            </a:r>
            <a:endParaRPr b="1" sz="2600"/>
          </a:p>
        </p:txBody>
      </p:sp>
      <p:sp>
        <p:nvSpPr>
          <p:cNvPr id="128" name="Google Shape;128;p12"/>
          <p:cNvSpPr txBox="1"/>
          <p:nvPr>
            <p:ph idx="1" type="body"/>
          </p:nvPr>
        </p:nvSpPr>
        <p:spPr>
          <a:xfrm>
            <a:off x="128450" y="500700"/>
            <a:ext cx="8607000" cy="464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1400"/>
              <a:t>Now, look over what you found out. With your current experience, do you meet some of the criteria or all of the criteria? Even if you don’t meet all of the criteria, it’s okay to still apply. When a company writes a job posting, they’re imagining their dream employee. They might not find someone with everything on the list. Look over what you wrote and ask yourself: </a:t>
            </a:r>
            <a:endParaRPr sz="1400"/>
          </a:p>
          <a:p>
            <a:pPr indent="-317500" lvl="0" marL="457200" rtl="0" algn="l">
              <a:lnSpc>
                <a:spcPct val="115000"/>
              </a:lnSpc>
              <a:spcBef>
                <a:spcPts val="1600"/>
              </a:spcBef>
              <a:spcAft>
                <a:spcPts val="0"/>
              </a:spcAft>
              <a:buSzPts val="1400"/>
              <a:buChar char="●"/>
            </a:pPr>
            <a:r>
              <a:rPr b="1" lang="en" sz="1400"/>
              <a:t>How can I determine that I have the top qualifications they’re looking for? </a:t>
            </a:r>
            <a:r>
              <a:rPr lang="en" sz="1400"/>
              <a:t>Make a note of how your past experiences (school or work) shows that you have the top 5 qualifications that you identified.</a:t>
            </a:r>
            <a:endParaRPr sz="1400"/>
          </a:p>
          <a:p>
            <a:pPr indent="-317500" lvl="0" marL="457200" rtl="0" algn="l">
              <a:lnSpc>
                <a:spcPct val="115000"/>
              </a:lnSpc>
              <a:spcBef>
                <a:spcPts val="0"/>
              </a:spcBef>
              <a:spcAft>
                <a:spcPts val="0"/>
              </a:spcAft>
              <a:buSzPts val="1400"/>
              <a:buChar char="●"/>
            </a:pPr>
            <a:r>
              <a:rPr b="1" lang="en" sz="1400"/>
              <a:t>Why would I want to work for this company? </a:t>
            </a:r>
            <a:r>
              <a:rPr lang="en" sz="1400"/>
              <a:t>We’ll need the information when we write a cover letter.</a:t>
            </a:r>
            <a:endParaRPr sz="1400"/>
          </a:p>
          <a:p>
            <a:pPr indent="-317500" lvl="0" marL="457200" rtl="0" algn="l">
              <a:lnSpc>
                <a:spcPct val="115000"/>
              </a:lnSpc>
              <a:spcBef>
                <a:spcPts val="0"/>
              </a:spcBef>
              <a:spcAft>
                <a:spcPts val="0"/>
              </a:spcAft>
              <a:buSzPts val="1400"/>
              <a:buChar char="●"/>
            </a:pPr>
            <a:r>
              <a:rPr b="1" lang="en" sz="1400"/>
              <a:t>Is there anything about my experience that might confuse my audience?</a:t>
            </a:r>
            <a:r>
              <a:rPr lang="en" sz="1400"/>
              <a:t> For example, maybe you’ve been a bookkeeper in the hospitality industry and you’ll need to show how you could be a bookkeeper in the retail sector. Or maybe your title was technically a bookkeeper, but you took on a lot of extra responsibilities because it was a small company.</a:t>
            </a:r>
            <a:endParaRPr sz="1400"/>
          </a:p>
          <a:p>
            <a:pPr indent="0" lvl="0" marL="457200" rtl="0" algn="l">
              <a:lnSpc>
                <a:spcPct val="115000"/>
              </a:lnSpc>
              <a:spcBef>
                <a:spcPts val="1600"/>
              </a:spcBef>
              <a:spcAft>
                <a:spcPts val="1600"/>
              </a:spcAft>
              <a:buSzPts val="1800"/>
              <a:buNone/>
            </a:pPr>
            <a:r>
              <a:rPr lang="en" sz="1400"/>
              <a:t>Make some notes about what you learned.  </a:t>
            </a:r>
            <a:endParaRPr sz="1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132" name="Shape 132"/>
        <p:cNvGrpSpPr/>
        <p:nvPr/>
      </p:nvGrpSpPr>
      <p:grpSpPr>
        <a:xfrm>
          <a:off x="0" y="0"/>
          <a:ext cx="0" cy="0"/>
          <a:chOff x="0" y="0"/>
          <a:chExt cx="0" cy="0"/>
        </a:xfrm>
      </p:grpSpPr>
      <p:sp>
        <p:nvSpPr>
          <p:cNvPr id="133" name="Google Shape;133;p13"/>
          <p:cNvSpPr txBox="1"/>
          <p:nvPr>
            <p:ph type="title"/>
          </p:nvPr>
        </p:nvSpPr>
        <p:spPr>
          <a:xfrm>
            <a:off x="311700" y="2739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t>Customization is Key</a:t>
            </a:r>
            <a:endParaRPr b="1"/>
          </a:p>
        </p:txBody>
      </p:sp>
      <p:sp>
        <p:nvSpPr>
          <p:cNvPr id="134" name="Google Shape;134;p13"/>
          <p:cNvSpPr txBox="1"/>
          <p:nvPr>
            <p:ph idx="1" type="body"/>
          </p:nvPr>
        </p:nvSpPr>
        <p:spPr>
          <a:xfrm>
            <a:off x="311700" y="940725"/>
            <a:ext cx="4343100" cy="406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1500"/>
              <a:t>One of the major mistakes that people make with their cover letter and resume is sending out the same one to everyone. As you can see from the previous exercises, however, every company will have a different criteria, a different company culture, etc. </a:t>
            </a:r>
            <a:endParaRPr sz="1500"/>
          </a:p>
          <a:p>
            <a:pPr indent="0" lvl="0" marL="0" rtl="0" algn="l">
              <a:lnSpc>
                <a:spcPct val="115000"/>
              </a:lnSpc>
              <a:spcBef>
                <a:spcPts val="1600"/>
              </a:spcBef>
              <a:spcAft>
                <a:spcPts val="0"/>
              </a:spcAft>
              <a:buSzPts val="1800"/>
              <a:buNone/>
            </a:pPr>
            <a:r>
              <a:rPr lang="en" sz="1500"/>
              <a:t>It’s better to customize five job applications than to send out 100 of the same application. </a:t>
            </a:r>
            <a:endParaRPr sz="1500"/>
          </a:p>
          <a:p>
            <a:pPr indent="0" lvl="0" marL="0" rtl="0" algn="l">
              <a:lnSpc>
                <a:spcPct val="115000"/>
              </a:lnSpc>
              <a:spcBef>
                <a:spcPts val="1600"/>
              </a:spcBef>
              <a:spcAft>
                <a:spcPts val="0"/>
              </a:spcAft>
              <a:buSzPts val="1800"/>
              <a:buNone/>
            </a:pPr>
            <a:r>
              <a:rPr lang="en" sz="1500"/>
              <a:t>Now, we’ll learn how to take our audience analysis skills and use them to make our job materials persuasive. </a:t>
            </a:r>
            <a:endParaRPr sz="1500"/>
          </a:p>
          <a:p>
            <a:pPr indent="0" lvl="0" marL="0" rtl="0" algn="r">
              <a:lnSpc>
                <a:spcPct val="115000"/>
              </a:lnSpc>
              <a:spcBef>
                <a:spcPts val="1600"/>
              </a:spcBef>
              <a:spcAft>
                <a:spcPts val="1600"/>
              </a:spcAft>
              <a:buSzPts val="1800"/>
              <a:buNone/>
            </a:pPr>
            <a:r>
              <a:rPr lang="en" sz="1100">
                <a:solidFill>
                  <a:schemeClr val="dk1"/>
                </a:solidFill>
              </a:rPr>
              <a:t>Photo by</a:t>
            </a:r>
            <a:r>
              <a:rPr lang="en" sz="1100">
                <a:solidFill>
                  <a:schemeClr val="dk1"/>
                </a:solidFill>
                <a:uFill>
                  <a:noFill/>
                </a:uFill>
                <a:hlinkClick r:id="rId3"/>
              </a:rPr>
              <a:t> </a:t>
            </a:r>
            <a:r>
              <a:rPr lang="en" sz="1100" u="sng">
                <a:solidFill>
                  <a:schemeClr val="hlink"/>
                </a:solidFill>
                <a:hlinkClick r:id="rId4"/>
              </a:rPr>
              <a:t>Spencer Davis</a:t>
            </a:r>
            <a:r>
              <a:rPr lang="en" sz="1100">
                <a:solidFill>
                  <a:schemeClr val="dk1"/>
                </a:solidFill>
              </a:rPr>
              <a:t> on</a:t>
            </a:r>
            <a:r>
              <a:rPr lang="en" sz="1100">
                <a:solidFill>
                  <a:schemeClr val="dk1"/>
                </a:solidFill>
                <a:uFill>
                  <a:noFill/>
                </a:uFill>
                <a:hlinkClick r:id="rId5"/>
              </a:rPr>
              <a:t> </a:t>
            </a:r>
            <a:r>
              <a:rPr lang="en" sz="1100" u="sng">
                <a:solidFill>
                  <a:schemeClr val="hlink"/>
                </a:solidFill>
                <a:hlinkClick r:id="rId6"/>
              </a:rPr>
              <a:t>Unsplash</a:t>
            </a:r>
            <a:endParaRPr sz="1300"/>
          </a:p>
        </p:txBody>
      </p:sp>
      <p:pic>
        <p:nvPicPr>
          <p:cNvPr id="135" name="Google Shape;135;p13"/>
          <p:cNvPicPr preferRelativeResize="0"/>
          <p:nvPr/>
        </p:nvPicPr>
        <p:blipFill rotWithShape="1">
          <a:blip r:embed="rId7">
            <a:alphaModFix/>
          </a:blip>
          <a:srcRect b="0" l="0" r="0" t="0"/>
          <a:stretch/>
        </p:blipFill>
        <p:spPr>
          <a:xfrm>
            <a:off x="4911375" y="388225"/>
            <a:ext cx="3657503" cy="475527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39" name="Shape 139"/>
        <p:cNvGrpSpPr/>
        <p:nvPr/>
      </p:nvGrpSpPr>
      <p:grpSpPr>
        <a:xfrm>
          <a:off x="0" y="0"/>
          <a:ext cx="0" cy="0"/>
          <a:chOff x="0" y="0"/>
          <a:chExt cx="0" cy="0"/>
        </a:xfrm>
      </p:grpSpPr>
      <p:sp>
        <p:nvSpPr>
          <p:cNvPr id="140" name="Google Shape;140;p14"/>
          <p:cNvSpPr txBox="1"/>
          <p:nvPr>
            <p:ph type="title"/>
          </p:nvPr>
        </p:nvSpPr>
        <p:spPr>
          <a:xfrm>
            <a:off x="311700" y="97750"/>
            <a:ext cx="8520600" cy="736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600"/>
              <a:t>Focus on Your Accomplishments, Not Your Job Duties</a:t>
            </a:r>
            <a:endParaRPr sz="2600"/>
          </a:p>
        </p:txBody>
      </p:sp>
      <p:sp>
        <p:nvSpPr>
          <p:cNvPr id="141" name="Google Shape;141;p14"/>
          <p:cNvSpPr txBox="1"/>
          <p:nvPr>
            <p:ph idx="1" type="body"/>
          </p:nvPr>
        </p:nvSpPr>
        <p:spPr>
          <a:xfrm>
            <a:off x="311700" y="769700"/>
            <a:ext cx="8520600" cy="379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t/>
            </a:r>
            <a:endParaRPr sz="1400"/>
          </a:p>
          <a:p>
            <a:pPr indent="0" lvl="0" marL="0" rtl="0" algn="l">
              <a:lnSpc>
                <a:spcPct val="115000"/>
              </a:lnSpc>
              <a:spcBef>
                <a:spcPts val="1600"/>
              </a:spcBef>
              <a:spcAft>
                <a:spcPts val="0"/>
              </a:spcAft>
              <a:buSzPts val="1800"/>
              <a:buNone/>
            </a:pPr>
            <a:r>
              <a:rPr lang="en" sz="1400"/>
              <a:t>According to popular HR blogger Alison Green of </a:t>
            </a:r>
            <a:r>
              <a:rPr lang="en" sz="1400" u="sng">
                <a:solidFill>
                  <a:schemeClr val="hlink"/>
                </a:solidFill>
                <a:hlinkClick r:id="rId3"/>
              </a:rPr>
              <a:t>Ask a Manager</a:t>
            </a:r>
            <a:r>
              <a:rPr lang="en" sz="1400"/>
              <a:t>, you should focus on “what you did beyond the job description.” Thinking about your work experience this way allows you to be more persuasive, and also more specific. </a:t>
            </a:r>
            <a:endParaRPr sz="1400"/>
          </a:p>
          <a:p>
            <a:pPr indent="0" lvl="0" marL="0" rtl="0" algn="l">
              <a:lnSpc>
                <a:spcPct val="115000"/>
              </a:lnSpc>
              <a:spcBef>
                <a:spcPts val="1600"/>
              </a:spcBef>
              <a:spcAft>
                <a:spcPts val="0"/>
              </a:spcAft>
              <a:buSzPts val="1800"/>
              <a:buNone/>
            </a:pPr>
            <a:r>
              <a:rPr lang="en" sz="1400"/>
              <a:t>For example, most people who work as a marketing coordinator update a website, but not everyone redesigns a website using SEO (Search Engine Optimization) best practices to generate a 300% increase in traffic. Everyone who works at a gas station deals with customers, but not everyone is called upon to resolve conflicts, or communicates in multiple languages, or won an Employee of the Month award for their customer service.  </a:t>
            </a:r>
            <a:endParaRPr sz="1400"/>
          </a:p>
          <a:p>
            <a:pPr indent="0" lvl="0" marL="0" rtl="0" algn="l">
              <a:lnSpc>
                <a:spcPct val="115000"/>
              </a:lnSpc>
              <a:spcBef>
                <a:spcPts val="1600"/>
              </a:spcBef>
              <a:spcAft>
                <a:spcPts val="0"/>
              </a:spcAft>
              <a:buSzPts val="1800"/>
              <a:buNone/>
            </a:pPr>
            <a:r>
              <a:rPr lang="en" sz="1400"/>
              <a:t>Thinking about what you accomplished, rather than just the job duties you performed, will help you decide what to put in your cover letter and resume. </a:t>
            </a:r>
            <a:endParaRPr sz="1400"/>
          </a:p>
          <a:p>
            <a:pPr indent="0" lvl="0" marL="0" rtl="0" algn="l">
              <a:lnSpc>
                <a:spcPct val="115000"/>
              </a:lnSpc>
              <a:spcBef>
                <a:spcPts val="1600"/>
              </a:spcBef>
              <a:spcAft>
                <a:spcPts val="1600"/>
              </a:spcAft>
              <a:buSzPts val="1800"/>
              <a:buNone/>
            </a:pPr>
            <a:r>
              <a:t/>
            </a:r>
            <a:endParaRPr sz="14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45" name="Shape 145"/>
        <p:cNvGrpSpPr/>
        <p:nvPr/>
      </p:nvGrpSpPr>
      <p:grpSpPr>
        <a:xfrm>
          <a:off x="0" y="0"/>
          <a:ext cx="0" cy="0"/>
          <a:chOff x="0" y="0"/>
          <a:chExt cx="0" cy="0"/>
        </a:xfrm>
      </p:grpSpPr>
      <p:sp>
        <p:nvSpPr>
          <p:cNvPr id="146" name="Google Shape;146;p15"/>
          <p:cNvSpPr txBox="1"/>
          <p:nvPr>
            <p:ph type="title"/>
          </p:nvPr>
        </p:nvSpPr>
        <p:spPr>
          <a:xfrm>
            <a:off x="311700" y="171050"/>
            <a:ext cx="8520600" cy="647400"/>
          </a:xfrm>
          <a:prstGeom prst="rect">
            <a:avLst/>
          </a:prstGeom>
          <a:noFill/>
          <a:ln>
            <a:noFill/>
          </a:ln>
        </p:spPr>
        <p:txBody>
          <a:bodyPr anchorCtr="0" anchor="t" bIns="91425" lIns="91425" spcFirstLastPara="1" rIns="91425" wrap="square" tIns="91425">
            <a:noAutofit/>
          </a:bodyPr>
          <a:lstStyle/>
          <a:p>
            <a:pPr indent="457200" lvl="0" marL="0" rtl="0" algn="l">
              <a:lnSpc>
                <a:spcPct val="100000"/>
              </a:lnSpc>
              <a:spcBef>
                <a:spcPts val="0"/>
              </a:spcBef>
              <a:spcAft>
                <a:spcPts val="0"/>
              </a:spcAft>
              <a:buSzPts val="2800"/>
              <a:buNone/>
            </a:pPr>
            <a:r>
              <a:rPr lang="en"/>
              <a:t>Show					don’t	 		Tell</a:t>
            </a:r>
            <a:endParaRPr/>
          </a:p>
        </p:txBody>
      </p:sp>
      <p:sp>
        <p:nvSpPr>
          <p:cNvPr id="147" name="Google Shape;147;p15"/>
          <p:cNvSpPr txBox="1"/>
          <p:nvPr>
            <p:ph idx="1" type="body"/>
          </p:nvPr>
        </p:nvSpPr>
        <p:spPr>
          <a:xfrm>
            <a:off x="464250" y="2028050"/>
            <a:ext cx="3121500" cy="269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a:t>I led a team of 6 people	</a:t>
            </a:r>
            <a:endParaRPr/>
          </a:p>
          <a:p>
            <a:pPr indent="0" lvl="0" marL="0" rtl="0" algn="l">
              <a:lnSpc>
                <a:spcPct val="115000"/>
              </a:lnSpc>
              <a:spcBef>
                <a:spcPts val="1600"/>
              </a:spcBef>
              <a:spcAft>
                <a:spcPts val="0"/>
              </a:spcAft>
              <a:buSzPts val="1400"/>
              <a:buNone/>
            </a:pPr>
            <a:r>
              <a:rPr lang="en"/>
              <a:t>Submitting a dynamic and persuasive cover letter and resume	</a:t>
            </a:r>
            <a:endParaRPr/>
          </a:p>
          <a:p>
            <a:pPr indent="0" lvl="0" marL="0" rtl="0" algn="l">
              <a:lnSpc>
                <a:spcPct val="115000"/>
              </a:lnSpc>
              <a:spcBef>
                <a:spcPts val="1600"/>
              </a:spcBef>
              <a:spcAft>
                <a:spcPts val="1600"/>
              </a:spcAft>
              <a:buSzPts val="1400"/>
              <a:buNone/>
            </a:pPr>
            <a:r>
              <a:rPr lang="en"/>
              <a:t>Choosing positive words like “keen” and “enthusiastic” and confident tone “able to handle any tasks with a smile.” 	</a:t>
            </a:r>
            <a:endParaRPr/>
          </a:p>
        </p:txBody>
      </p:sp>
      <p:sp>
        <p:nvSpPr>
          <p:cNvPr id="148" name="Google Shape;148;p15"/>
          <p:cNvSpPr txBox="1"/>
          <p:nvPr>
            <p:ph idx="2" type="body"/>
          </p:nvPr>
        </p:nvSpPr>
        <p:spPr>
          <a:xfrm>
            <a:off x="5436725" y="2028050"/>
            <a:ext cx="3236700" cy="2809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a:t>I’m a strong leader </a:t>
            </a:r>
            <a:endParaRPr/>
          </a:p>
          <a:p>
            <a:pPr indent="0" lvl="0" marL="0" rtl="0" algn="l">
              <a:lnSpc>
                <a:spcPct val="115000"/>
              </a:lnSpc>
              <a:spcBef>
                <a:spcPts val="1600"/>
              </a:spcBef>
              <a:spcAft>
                <a:spcPts val="0"/>
              </a:spcAft>
              <a:buSzPts val="1400"/>
              <a:buNone/>
            </a:pPr>
            <a:r>
              <a:rPr lang="en"/>
              <a:t>I’m a good writer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1600"/>
              </a:spcAft>
              <a:buSzPts val="1400"/>
              <a:buNone/>
            </a:pPr>
            <a:r>
              <a:rPr lang="en"/>
              <a:t>I’m a positive person</a:t>
            </a:r>
            <a:endParaRPr/>
          </a:p>
        </p:txBody>
      </p:sp>
      <p:sp>
        <p:nvSpPr>
          <p:cNvPr id="149" name="Google Shape;149;p15"/>
          <p:cNvSpPr txBox="1"/>
          <p:nvPr/>
        </p:nvSpPr>
        <p:spPr>
          <a:xfrm>
            <a:off x="464250" y="830775"/>
            <a:ext cx="8679900" cy="35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15"/>
          <p:cNvSpPr txBox="1"/>
          <p:nvPr/>
        </p:nvSpPr>
        <p:spPr>
          <a:xfrm>
            <a:off x="214750" y="879650"/>
            <a:ext cx="8520600" cy="1233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common principle of good writing is show, don’t tell. Often it can be tempting to write phrases like “I’m a good writer” or “I’m a strong leader.” But this isn’t very persuasive. I could say “I’m a rocket scientist” bu that doesn’t make it true.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Instead of tell your audience that you have these skills, think about how you can show it.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C47D"/>
        </a:solidFill>
      </p:bgPr>
    </p:bg>
    <p:spTree>
      <p:nvGrpSpPr>
        <p:cNvPr id="154" name="Shape 154"/>
        <p:cNvGrpSpPr/>
        <p:nvPr/>
      </p:nvGrpSpPr>
      <p:grpSpPr>
        <a:xfrm>
          <a:off x="0" y="0"/>
          <a:ext cx="0" cy="0"/>
          <a:chOff x="0" y="0"/>
          <a:chExt cx="0" cy="0"/>
        </a:xfrm>
      </p:grpSpPr>
      <p:sp>
        <p:nvSpPr>
          <p:cNvPr id="155" name="Google Shape;155;p16"/>
          <p:cNvSpPr txBox="1"/>
          <p:nvPr>
            <p:ph idx="1" type="body"/>
          </p:nvPr>
        </p:nvSpPr>
        <p:spPr>
          <a:xfrm>
            <a:off x="549775" y="1441650"/>
            <a:ext cx="3450000" cy="237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a:t>1. I began on the graveyard shift and was promoted to the busiest shift within 3 months.</a:t>
            </a:r>
            <a:endParaRPr/>
          </a:p>
          <a:p>
            <a:pPr indent="-317500" lvl="0" marL="457200" rtl="0" algn="l">
              <a:lnSpc>
                <a:spcPct val="115000"/>
              </a:lnSpc>
              <a:spcBef>
                <a:spcPts val="1600"/>
              </a:spcBef>
              <a:spcAft>
                <a:spcPts val="0"/>
              </a:spcAft>
              <a:buSzPts val="1400"/>
              <a:buAutoNum type="alphaLcParenR"/>
            </a:pPr>
            <a:r>
              <a:rPr lang="en"/>
              <a:t>Job Duty</a:t>
            </a:r>
            <a:endParaRPr/>
          </a:p>
          <a:p>
            <a:pPr indent="-317500" lvl="0" marL="457200" rtl="0" algn="l">
              <a:lnSpc>
                <a:spcPct val="115000"/>
              </a:lnSpc>
              <a:spcBef>
                <a:spcPts val="0"/>
              </a:spcBef>
              <a:spcAft>
                <a:spcPts val="0"/>
              </a:spcAft>
              <a:buSzPts val="1400"/>
              <a:buAutoNum type="alphaLcParenR"/>
            </a:pPr>
            <a:r>
              <a:rPr lang="en"/>
              <a:t>Accomplishment</a:t>
            </a:r>
            <a:endParaRPr/>
          </a:p>
        </p:txBody>
      </p:sp>
      <p:sp>
        <p:nvSpPr>
          <p:cNvPr id="156" name="Google Shape;156;p16"/>
          <p:cNvSpPr txBox="1"/>
          <p:nvPr>
            <p:ph type="title"/>
          </p:nvPr>
        </p:nvSpPr>
        <p:spPr>
          <a:xfrm>
            <a:off x="311700" y="176250"/>
            <a:ext cx="8520600" cy="48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Test Your Knowledge  </a:t>
            </a:r>
            <a:endParaRPr/>
          </a:p>
        </p:txBody>
      </p:sp>
      <p:sp>
        <p:nvSpPr>
          <p:cNvPr id="157" name="Google Shape;157;p16"/>
          <p:cNvSpPr txBox="1"/>
          <p:nvPr>
            <p:ph idx="2" type="body"/>
          </p:nvPr>
        </p:nvSpPr>
        <p:spPr>
          <a:xfrm flipH="1">
            <a:off x="4642625" y="1441654"/>
            <a:ext cx="3897300" cy="1001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a:t>2. I worked with customers</a:t>
            </a:r>
            <a:endParaRPr/>
          </a:p>
          <a:p>
            <a:pPr indent="-317500" lvl="0" marL="457200" rtl="0" algn="l">
              <a:lnSpc>
                <a:spcPct val="115000"/>
              </a:lnSpc>
              <a:spcBef>
                <a:spcPts val="1600"/>
              </a:spcBef>
              <a:spcAft>
                <a:spcPts val="0"/>
              </a:spcAft>
              <a:buSzPts val="1400"/>
              <a:buAutoNum type="alphaLcParenR"/>
            </a:pPr>
            <a:r>
              <a:rPr lang="en"/>
              <a:t>Accomplishment</a:t>
            </a:r>
            <a:endParaRPr/>
          </a:p>
          <a:p>
            <a:pPr indent="-317500" lvl="0" marL="457200" rtl="0" algn="l">
              <a:lnSpc>
                <a:spcPct val="115000"/>
              </a:lnSpc>
              <a:spcBef>
                <a:spcPts val="0"/>
              </a:spcBef>
              <a:spcAft>
                <a:spcPts val="0"/>
              </a:spcAft>
              <a:buSzPts val="1400"/>
              <a:buAutoNum type="alphaLcParenR"/>
            </a:pPr>
            <a:r>
              <a:rPr lang="en"/>
              <a:t>Job Duty</a:t>
            </a:r>
            <a:endParaRPr/>
          </a:p>
          <a:p>
            <a:pPr indent="0" lvl="0" marL="0" rtl="0" algn="l">
              <a:lnSpc>
                <a:spcPct val="115000"/>
              </a:lnSpc>
              <a:spcBef>
                <a:spcPts val="1600"/>
              </a:spcBef>
              <a:spcAft>
                <a:spcPts val="0"/>
              </a:spcAft>
              <a:buSzPts val="1400"/>
              <a:buNone/>
            </a:pPr>
            <a:r>
              <a:rPr lang="en"/>
              <a:t> </a:t>
            </a:r>
            <a:endParaRPr/>
          </a:p>
          <a:p>
            <a:pPr indent="0" lvl="0" marL="45720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1600"/>
              </a:spcAft>
              <a:buSzPts val="1400"/>
              <a:buNone/>
            </a:pPr>
            <a:r>
              <a:t/>
            </a:r>
            <a:endParaRPr/>
          </a:p>
        </p:txBody>
      </p:sp>
      <p:sp>
        <p:nvSpPr>
          <p:cNvPr id="158" name="Google Shape;158;p16"/>
          <p:cNvSpPr txBox="1"/>
          <p:nvPr/>
        </p:nvSpPr>
        <p:spPr>
          <a:xfrm>
            <a:off x="464250" y="769700"/>
            <a:ext cx="7733400" cy="61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Before we apply these concepts to your own job application materials, let’s take a quick minute to review them.</a:t>
            </a:r>
            <a:endParaRPr b="0" i="0" sz="1400" u="none" cap="none" strike="noStrike">
              <a:solidFill>
                <a:srgbClr val="000000"/>
              </a:solidFill>
              <a:latin typeface="Arial"/>
              <a:ea typeface="Arial"/>
              <a:cs typeface="Arial"/>
              <a:sym typeface="Arial"/>
            </a:endParaRPr>
          </a:p>
        </p:txBody>
      </p:sp>
      <p:sp>
        <p:nvSpPr>
          <p:cNvPr id="159" name="Google Shape;159;p16"/>
          <p:cNvSpPr txBox="1"/>
          <p:nvPr/>
        </p:nvSpPr>
        <p:spPr>
          <a:xfrm>
            <a:off x="4776975" y="2504550"/>
            <a:ext cx="781800" cy="12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16"/>
          <p:cNvSpPr txBox="1"/>
          <p:nvPr/>
        </p:nvSpPr>
        <p:spPr>
          <a:xfrm>
            <a:off x="2678300" y="3109200"/>
            <a:ext cx="3625800" cy="1416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16"/>
          <p:cNvSpPr txBox="1"/>
          <p:nvPr/>
        </p:nvSpPr>
        <p:spPr>
          <a:xfrm>
            <a:off x="3399150" y="3249775"/>
            <a:ext cx="2345700" cy="1368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16"/>
          <p:cNvSpPr txBox="1"/>
          <p:nvPr/>
        </p:nvSpPr>
        <p:spPr>
          <a:xfrm>
            <a:off x="3078775" y="3445300"/>
            <a:ext cx="3836100" cy="1307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 sz="1400" u="none" cap="none" strike="noStrike">
                <a:solidFill>
                  <a:schemeClr val="dk2"/>
                </a:solidFill>
                <a:latin typeface="Arial"/>
                <a:ea typeface="Arial"/>
                <a:cs typeface="Arial"/>
                <a:sym typeface="Arial"/>
              </a:rPr>
              <a:t>3.  I worked hard </a:t>
            </a:r>
            <a:endParaRPr b="0" i="0" sz="1400" u="none" cap="none" strike="noStrike">
              <a:solidFill>
                <a:schemeClr val="dk2"/>
              </a:solidFill>
              <a:latin typeface="Arial"/>
              <a:ea typeface="Arial"/>
              <a:cs typeface="Arial"/>
              <a:sym typeface="Arial"/>
            </a:endParaRPr>
          </a:p>
          <a:p>
            <a:pPr indent="-317500" lvl="0" marL="457200" marR="0" rtl="0" algn="l">
              <a:lnSpc>
                <a:spcPct val="115000"/>
              </a:lnSpc>
              <a:spcBef>
                <a:spcPts val="1600"/>
              </a:spcBef>
              <a:spcAft>
                <a:spcPts val="0"/>
              </a:spcAft>
              <a:buClr>
                <a:schemeClr val="dk2"/>
              </a:buClr>
              <a:buSzPts val="1400"/>
              <a:buFont typeface="Arial"/>
              <a:buAutoNum type="alphaLcParenR"/>
            </a:pPr>
            <a:r>
              <a:rPr b="0" i="0" lang="en" sz="1400" u="none" cap="none" strike="noStrike">
                <a:solidFill>
                  <a:schemeClr val="dk2"/>
                </a:solidFill>
                <a:latin typeface="Arial"/>
                <a:ea typeface="Arial"/>
                <a:cs typeface="Arial"/>
                <a:sym typeface="Arial"/>
              </a:rPr>
              <a:t>Telling</a:t>
            </a:r>
            <a:endParaRPr b="0" i="0" sz="1400" u="none" cap="none" strike="noStrike">
              <a:solidFill>
                <a:schemeClr val="dk2"/>
              </a:solidFill>
              <a:latin typeface="Arial"/>
              <a:ea typeface="Arial"/>
              <a:cs typeface="Arial"/>
              <a:sym typeface="Arial"/>
            </a:endParaRPr>
          </a:p>
          <a:p>
            <a:pPr indent="-317500" lvl="0" marL="457200" marR="0" rtl="0" algn="l">
              <a:lnSpc>
                <a:spcPct val="115000"/>
              </a:lnSpc>
              <a:spcBef>
                <a:spcPts val="0"/>
              </a:spcBef>
              <a:spcAft>
                <a:spcPts val="0"/>
              </a:spcAft>
              <a:buClr>
                <a:schemeClr val="dk2"/>
              </a:buClr>
              <a:buSzPts val="1400"/>
              <a:buFont typeface="Arial"/>
              <a:buAutoNum type="alphaLcParenR"/>
            </a:pPr>
            <a:r>
              <a:rPr b="0" i="0" lang="en" sz="1400" u="none" cap="none" strike="noStrike">
                <a:solidFill>
                  <a:schemeClr val="dk2"/>
                </a:solidFill>
                <a:latin typeface="Arial"/>
                <a:ea typeface="Arial"/>
                <a:cs typeface="Arial"/>
                <a:sym typeface="Arial"/>
              </a:rPr>
              <a:t>Showing</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5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C47D"/>
        </a:solidFill>
      </p:bgPr>
    </p:bg>
    <p:spTree>
      <p:nvGrpSpPr>
        <p:cNvPr id="166" name="Shape 166"/>
        <p:cNvGrpSpPr/>
        <p:nvPr/>
      </p:nvGrpSpPr>
      <p:grpSpPr>
        <a:xfrm>
          <a:off x="0" y="0"/>
          <a:ext cx="0" cy="0"/>
          <a:chOff x="0" y="0"/>
          <a:chExt cx="0" cy="0"/>
        </a:xfrm>
      </p:grpSpPr>
      <p:sp>
        <p:nvSpPr>
          <p:cNvPr id="167" name="Google Shape;167;p17"/>
          <p:cNvSpPr txBox="1"/>
          <p:nvPr>
            <p:ph type="title"/>
          </p:nvPr>
        </p:nvSpPr>
        <p:spPr>
          <a:xfrm>
            <a:off x="262825" y="1151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Test Your Knowledge </a:t>
            </a:r>
            <a:endParaRPr/>
          </a:p>
        </p:txBody>
      </p:sp>
      <p:sp>
        <p:nvSpPr>
          <p:cNvPr id="168" name="Google Shape;168;p1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a:t>4. I balanced going to school with working full-time, and still received Employee of the Month twice. </a:t>
            </a:r>
            <a:endParaRPr/>
          </a:p>
          <a:p>
            <a:pPr indent="0" lvl="0" marL="0" rtl="0" algn="l">
              <a:lnSpc>
                <a:spcPct val="115000"/>
              </a:lnSpc>
              <a:spcBef>
                <a:spcPts val="1600"/>
              </a:spcBef>
              <a:spcAft>
                <a:spcPts val="0"/>
              </a:spcAft>
              <a:buSzPts val="1400"/>
              <a:buNone/>
            </a:pPr>
            <a:r>
              <a:rPr lang="en"/>
              <a:t>a)	Telling</a:t>
            </a:r>
            <a:endParaRPr/>
          </a:p>
          <a:p>
            <a:pPr indent="0" lvl="0" marL="0" rtl="0" algn="l">
              <a:lnSpc>
                <a:spcPct val="115000"/>
              </a:lnSpc>
              <a:spcBef>
                <a:spcPts val="1600"/>
              </a:spcBef>
              <a:spcAft>
                <a:spcPts val="1600"/>
              </a:spcAft>
              <a:buSzPts val="1400"/>
              <a:buNone/>
            </a:pPr>
            <a:r>
              <a:rPr lang="en"/>
              <a:t>b)	Showing</a:t>
            </a:r>
            <a:endParaRPr/>
          </a:p>
        </p:txBody>
      </p:sp>
      <p:sp>
        <p:nvSpPr>
          <p:cNvPr id="169" name="Google Shape;169;p17"/>
          <p:cNvSpPr txBox="1"/>
          <p:nvPr>
            <p:ph idx="2" type="body"/>
          </p:nvPr>
        </p:nvSpPr>
        <p:spPr>
          <a:xfrm>
            <a:off x="4832400" y="1075125"/>
            <a:ext cx="3999900" cy="349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a:t>5. I was ranked in the top 3% of all customer service agents for both customer satisfaction and sales. </a:t>
            </a:r>
            <a:endParaRPr/>
          </a:p>
          <a:p>
            <a:pPr indent="0" lvl="0" marL="0" rtl="0" algn="l">
              <a:lnSpc>
                <a:spcPct val="115000"/>
              </a:lnSpc>
              <a:spcBef>
                <a:spcPts val="1600"/>
              </a:spcBef>
              <a:spcAft>
                <a:spcPts val="0"/>
              </a:spcAft>
              <a:buSzPts val="1400"/>
              <a:buNone/>
            </a:pPr>
            <a:r>
              <a:rPr lang="en"/>
              <a:t>a)	Accomplishment</a:t>
            </a:r>
            <a:endParaRPr/>
          </a:p>
          <a:p>
            <a:pPr indent="0" lvl="0" marL="0" rtl="0" algn="l">
              <a:lnSpc>
                <a:spcPct val="115000"/>
              </a:lnSpc>
              <a:spcBef>
                <a:spcPts val="1600"/>
              </a:spcBef>
              <a:spcAft>
                <a:spcPts val="0"/>
              </a:spcAft>
              <a:buSzPts val="1400"/>
              <a:buNone/>
            </a:pPr>
            <a:r>
              <a:rPr lang="en"/>
              <a:t>b)	Job duty</a:t>
            </a:r>
            <a:endParaRPr/>
          </a:p>
          <a:p>
            <a:pPr indent="0" lvl="0" marL="0" rtl="0" algn="l">
              <a:lnSpc>
                <a:spcPct val="115000"/>
              </a:lnSpc>
              <a:spcBef>
                <a:spcPts val="1600"/>
              </a:spcBef>
              <a:spcAft>
                <a:spcPts val="1600"/>
              </a:spcAft>
              <a:buSzPts val="14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3" name="Shape 173"/>
        <p:cNvGrpSpPr/>
        <p:nvPr/>
      </p:nvGrpSpPr>
      <p:grpSpPr>
        <a:xfrm>
          <a:off x="0" y="0"/>
          <a:ext cx="0" cy="0"/>
          <a:chOff x="0" y="0"/>
          <a:chExt cx="0" cy="0"/>
        </a:xfrm>
      </p:grpSpPr>
      <p:sp>
        <p:nvSpPr>
          <p:cNvPr id="174" name="Google Shape;174;p18"/>
          <p:cNvSpPr txBox="1"/>
          <p:nvPr>
            <p:ph type="title"/>
          </p:nvPr>
        </p:nvSpPr>
        <p:spPr>
          <a:xfrm>
            <a:off x="244350" y="268775"/>
            <a:ext cx="8221500" cy="562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Answers</a:t>
            </a:r>
            <a:endParaRPr/>
          </a:p>
        </p:txBody>
      </p:sp>
      <p:sp>
        <p:nvSpPr>
          <p:cNvPr id="175" name="Google Shape;175;p1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AutoNum type="arabicPeriod"/>
            </a:pPr>
            <a:r>
              <a:rPr lang="en"/>
              <a:t>Accomplishment</a:t>
            </a:r>
            <a:endParaRPr/>
          </a:p>
          <a:p>
            <a:pPr indent="-317500" lvl="0" marL="457200" rtl="0" algn="l">
              <a:lnSpc>
                <a:spcPct val="115000"/>
              </a:lnSpc>
              <a:spcBef>
                <a:spcPts val="0"/>
              </a:spcBef>
              <a:spcAft>
                <a:spcPts val="0"/>
              </a:spcAft>
              <a:buSzPts val="1400"/>
              <a:buAutoNum type="arabicPeriod"/>
            </a:pPr>
            <a:r>
              <a:rPr lang="en"/>
              <a:t>Job Duty</a:t>
            </a:r>
            <a:endParaRPr/>
          </a:p>
          <a:p>
            <a:pPr indent="-317500" lvl="0" marL="457200" rtl="0" algn="l">
              <a:lnSpc>
                <a:spcPct val="115000"/>
              </a:lnSpc>
              <a:spcBef>
                <a:spcPts val="0"/>
              </a:spcBef>
              <a:spcAft>
                <a:spcPts val="0"/>
              </a:spcAft>
              <a:buSzPts val="1400"/>
              <a:buAutoNum type="arabicPeriod"/>
            </a:pPr>
            <a:r>
              <a:rPr lang="en"/>
              <a:t>Telling</a:t>
            </a:r>
            <a:endParaRPr/>
          </a:p>
          <a:p>
            <a:pPr indent="-317500" lvl="0" marL="457200" rtl="0" algn="l">
              <a:lnSpc>
                <a:spcPct val="115000"/>
              </a:lnSpc>
              <a:spcBef>
                <a:spcPts val="0"/>
              </a:spcBef>
              <a:spcAft>
                <a:spcPts val="0"/>
              </a:spcAft>
              <a:buSzPts val="1400"/>
              <a:buAutoNum type="arabicPeriod"/>
            </a:pPr>
            <a:r>
              <a:rPr lang="en"/>
              <a:t>Showing</a:t>
            </a:r>
            <a:endParaRPr/>
          </a:p>
          <a:p>
            <a:pPr indent="-317500" lvl="0" marL="457200" rtl="0" algn="l">
              <a:lnSpc>
                <a:spcPct val="115000"/>
              </a:lnSpc>
              <a:spcBef>
                <a:spcPts val="0"/>
              </a:spcBef>
              <a:spcAft>
                <a:spcPts val="0"/>
              </a:spcAft>
              <a:buSzPts val="1400"/>
              <a:buAutoNum type="arabicPeriod"/>
            </a:pPr>
            <a:r>
              <a:rPr lang="en"/>
              <a:t>Accomplishment.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9" name="Shape 179"/>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9D9"/>
        </a:solidFill>
      </p:bgPr>
    </p:bg>
    <p:spTree>
      <p:nvGrpSpPr>
        <p:cNvPr id="59" name="Shape 59"/>
        <p:cNvGrpSpPr/>
        <p:nvPr/>
      </p:nvGrpSpPr>
      <p:grpSpPr>
        <a:xfrm>
          <a:off x="0" y="0"/>
          <a:ext cx="0" cy="0"/>
          <a:chOff x="0" y="0"/>
          <a:chExt cx="0" cy="0"/>
        </a:xfrm>
      </p:grpSpPr>
      <p:sp>
        <p:nvSpPr>
          <p:cNvPr id="60" name="Google Shape;60;p2"/>
          <p:cNvSpPr txBox="1"/>
          <p:nvPr/>
        </p:nvSpPr>
        <p:spPr>
          <a:xfrm>
            <a:off x="315975" y="88475"/>
            <a:ext cx="7279200" cy="404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rgbClr val="000000"/>
                </a:solidFill>
                <a:latin typeface="Arial"/>
                <a:ea typeface="Arial"/>
                <a:cs typeface="Arial"/>
                <a:sym typeface="Arial"/>
              </a:rPr>
              <a:t>Mind Map</a:t>
            </a:r>
            <a:endParaRPr b="1" i="0" sz="2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1" i="0" sz="1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1" name="Google Shape;61;p2"/>
          <p:cNvPicPr preferRelativeResize="0"/>
          <p:nvPr/>
        </p:nvPicPr>
        <p:blipFill rotWithShape="1">
          <a:blip r:embed="rId3">
            <a:alphaModFix/>
          </a:blip>
          <a:srcRect b="0" l="0" r="0" t="0"/>
          <a:stretch/>
        </p:blipFill>
        <p:spPr>
          <a:xfrm>
            <a:off x="505500" y="758250"/>
            <a:ext cx="2502250" cy="3683880"/>
          </a:xfrm>
          <a:prstGeom prst="rect">
            <a:avLst/>
          </a:prstGeom>
          <a:noFill/>
          <a:ln>
            <a:noFill/>
          </a:ln>
        </p:spPr>
      </p:pic>
      <p:sp>
        <p:nvSpPr>
          <p:cNvPr id="62" name="Google Shape;62;p2"/>
          <p:cNvSpPr txBox="1"/>
          <p:nvPr/>
        </p:nvSpPr>
        <p:spPr>
          <a:xfrm>
            <a:off x="3399500" y="391775"/>
            <a:ext cx="4776900" cy="454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But first, since this is the beginning of a new module, let’s take a moment to think about the mindmap that you created with your group for Module #4. Hopefully, you were able to find some connections between all of the modules.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For this module, you can consider: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What are the most important ideas that have come up for you so far? </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What are your unanswered questions?</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How do you think you’ll use the knowledge you gained in other modules to study this topic?</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Did everyone in your group make the same connections? Did anyone disagree?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You don’t have to have the perfect answers for these questions, but taking a few moments to reflect will help prepare you for success in Module #5.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chemeClr val="dk1"/>
                </a:solidFill>
                <a:latin typeface="Arial"/>
                <a:ea typeface="Arial"/>
                <a:cs typeface="Arial"/>
                <a:sym typeface="Arial"/>
              </a:rPr>
              <a:t>Photo by</a:t>
            </a:r>
            <a:r>
              <a:rPr b="0" i="0" lang="en" sz="1100" u="none" cap="none" strike="noStrike">
                <a:solidFill>
                  <a:schemeClr val="dk1"/>
                </a:solidFill>
                <a:uFill>
                  <a:noFill/>
                </a:uFill>
                <a:latin typeface="Arial"/>
                <a:ea typeface="Arial"/>
                <a:cs typeface="Arial"/>
                <a:sym typeface="Arial"/>
                <a:hlinkClick r:id="rId4"/>
              </a:rPr>
              <a:t> </a:t>
            </a:r>
            <a:r>
              <a:rPr b="0" i="0" lang="en" sz="1100" u="sng" cap="none" strike="noStrike">
                <a:solidFill>
                  <a:schemeClr val="hlink"/>
                </a:solidFill>
                <a:latin typeface="Arial"/>
                <a:ea typeface="Arial"/>
                <a:cs typeface="Arial"/>
                <a:sym typeface="Arial"/>
                <a:hlinkClick r:id="rId5"/>
              </a:rPr>
              <a:t>Sunny Liu</a:t>
            </a:r>
            <a:r>
              <a:rPr b="0" i="0" lang="en" sz="1100" u="none" cap="none" strike="noStrike">
                <a:solidFill>
                  <a:schemeClr val="dk1"/>
                </a:solidFill>
                <a:latin typeface="Arial"/>
                <a:ea typeface="Arial"/>
                <a:cs typeface="Arial"/>
                <a:sym typeface="Arial"/>
              </a:rPr>
              <a:t> on</a:t>
            </a:r>
            <a:r>
              <a:rPr b="0" i="0" lang="en" sz="1100" u="none" cap="none" strike="noStrike">
                <a:solidFill>
                  <a:schemeClr val="dk1"/>
                </a:solidFill>
                <a:uFill>
                  <a:noFill/>
                </a:uFill>
                <a:latin typeface="Arial"/>
                <a:ea typeface="Arial"/>
                <a:cs typeface="Arial"/>
                <a:sym typeface="Arial"/>
                <a:hlinkClick r:id="rId6"/>
              </a:rPr>
              <a:t> </a:t>
            </a:r>
            <a:r>
              <a:rPr b="0" i="0" lang="en" sz="1100" u="sng" cap="none" strike="noStrike">
                <a:solidFill>
                  <a:schemeClr val="hlink"/>
                </a:solidFill>
                <a:latin typeface="Arial"/>
                <a:ea typeface="Arial"/>
                <a:cs typeface="Arial"/>
                <a:sym typeface="Arial"/>
                <a:hlinkClick r:id="rId7"/>
              </a:rPr>
              <a:t>Unsplash</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183" name="Shape 183"/>
        <p:cNvGrpSpPr/>
        <p:nvPr/>
      </p:nvGrpSpPr>
      <p:grpSpPr>
        <a:xfrm>
          <a:off x="0" y="0"/>
          <a:ext cx="0" cy="0"/>
          <a:chOff x="0" y="0"/>
          <a:chExt cx="0" cy="0"/>
        </a:xfrm>
      </p:grpSpPr>
      <p:sp>
        <p:nvSpPr>
          <p:cNvPr id="184" name="Google Shape;184;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What to Put in a Resume</a:t>
            </a:r>
            <a:endParaRPr/>
          </a:p>
        </p:txBody>
      </p:sp>
      <p:sp>
        <p:nvSpPr>
          <p:cNvPr id="185" name="Google Shape;185;p20"/>
          <p:cNvSpPr txBox="1"/>
          <p:nvPr>
            <p:ph idx="1" type="body"/>
          </p:nvPr>
        </p:nvSpPr>
        <p:spPr>
          <a:xfrm>
            <a:off x="311700" y="1017725"/>
            <a:ext cx="8520600" cy="400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t/>
            </a:r>
            <a:endParaRPr/>
          </a:p>
          <a:p>
            <a:pPr indent="-342900" lvl="0" marL="457200" rtl="0" algn="l">
              <a:lnSpc>
                <a:spcPct val="115000"/>
              </a:lnSpc>
              <a:spcBef>
                <a:spcPts val="1600"/>
              </a:spcBef>
              <a:spcAft>
                <a:spcPts val="0"/>
              </a:spcAft>
              <a:buSzPts val="1800"/>
              <a:buChar char="●"/>
            </a:pPr>
            <a:r>
              <a:rPr lang="en"/>
              <a:t>Contact information</a:t>
            </a:r>
            <a:endParaRPr/>
          </a:p>
          <a:p>
            <a:pPr indent="-342900" lvl="0" marL="457200" rtl="0" algn="l">
              <a:lnSpc>
                <a:spcPct val="115000"/>
              </a:lnSpc>
              <a:spcBef>
                <a:spcPts val="0"/>
              </a:spcBef>
              <a:spcAft>
                <a:spcPts val="0"/>
              </a:spcAft>
              <a:buSzPts val="1800"/>
              <a:buChar char="●"/>
            </a:pPr>
            <a:r>
              <a:rPr lang="en"/>
              <a:t>Profile/Highlights.</a:t>
            </a:r>
            <a:r>
              <a:rPr lang="en" sz="1400"/>
              <a:t> This is just a few quick highlights of your strengths and accomplishments. Use this instead of an “objectives” section.</a:t>
            </a:r>
            <a:endParaRPr sz="1400"/>
          </a:p>
          <a:p>
            <a:pPr indent="-342900" lvl="0" marL="457200" rtl="0" algn="l">
              <a:lnSpc>
                <a:spcPct val="115000"/>
              </a:lnSpc>
              <a:spcBef>
                <a:spcPts val="0"/>
              </a:spcBef>
              <a:spcAft>
                <a:spcPts val="0"/>
              </a:spcAft>
              <a:buSzPts val="1800"/>
              <a:buChar char="●"/>
            </a:pPr>
            <a:r>
              <a:rPr lang="en"/>
              <a:t>Experience</a:t>
            </a:r>
            <a:endParaRPr/>
          </a:p>
          <a:p>
            <a:pPr indent="-317500" lvl="1" marL="914400" rtl="0" algn="l">
              <a:lnSpc>
                <a:spcPct val="115000"/>
              </a:lnSpc>
              <a:spcBef>
                <a:spcPts val="0"/>
              </a:spcBef>
              <a:spcAft>
                <a:spcPts val="0"/>
              </a:spcAft>
              <a:buSzPts val="1400"/>
              <a:buChar char="○"/>
            </a:pPr>
            <a:r>
              <a:rPr lang="en"/>
              <a:t>List each job from most recent to least recent, your title and the years you worked there.</a:t>
            </a:r>
            <a:endParaRPr/>
          </a:p>
          <a:p>
            <a:pPr indent="-317500" lvl="1" marL="914400" rtl="0" algn="l">
              <a:lnSpc>
                <a:spcPct val="115000"/>
              </a:lnSpc>
              <a:spcBef>
                <a:spcPts val="0"/>
              </a:spcBef>
              <a:spcAft>
                <a:spcPts val="0"/>
              </a:spcAft>
              <a:buSzPts val="1400"/>
              <a:buChar char="○"/>
            </a:pPr>
            <a:r>
              <a:rPr lang="en"/>
              <a:t>Focus on accomplishments, not job duties</a:t>
            </a:r>
            <a:endParaRPr/>
          </a:p>
          <a:p>
            <a:pPr indent="-317500" lvl="1" marL="914400" rtl="0" algn="l">
              <a:lnSpc>
                <a:spcPct val="115000"/>
              </a:lnSpc>
              <a:spcBef>
                <a:spcPts val="0"/>
              </a:spcBef>
              <a:spcAft>
                <a:spcPts val="0"/>
              </a:spcAft>
              <a:buSzPts val="1400"/>
              <a:buChar char="○"/>
            </a:pPr>
            <a:r>
              <a:rPr lang="en"/>
              <a:t>Put these accomplishments in bullet points</a:t>
            </a:r>
            <a:endParaRPr/>
          </a:p>
          <a:p>
            <a:pPr indent="-342900" lvl="0" marL="457200" rtl="0" algn="l">
              <a:lnSpc>
                <a:spcPct val="115000"/>
              </a:lnSpc>
              <a:spcBef>
                <a:spcPts val="0"/>
              </a:spcBef>
              <a:spcAft>
                <a:spcPts val="0"/>
              </a:spcAft>
              <a:buSzPts val="1800"/>
              <a:buChar char="●"/>
            </a:pPr>
            <a:r>
              <a:rPr lang="en"/>
              <a:t>Education</a:t>
            </a:r>
            <a:endParaRPr/>
          </a:p>
          <a:p>
            <a:pPr indent="-342900" lvl="0" marL="457200" rtl="0" algn="l">
              <a:lnSpc>
                <a:spcPct val="115000"/>
              </a:lnSpc>
              <a:spcBef>
                <a:spcPts val="0"/>
              </a:spcBef>
              <a:spcAft>
                <a:spcPts val="0"/>
              </a:spcAft>
              <a:buSzPts val="1800"/>
              <a:buChar char="●"/>
            </a:pPr>
            <a:r>
              <a:rPr lang="en"/>
              <a:t>Optional Sections: Volunteer Work, Skills, Publications, Recognition (for awards, honours)</a:t>
            </a:r>
            <a:endParaRPr/>
          </a:p>
          <a:p>
            <a:pPr indent="-342900" lvl="0" marL="457200" rtl="0" algn="l">
              <a:lnSpc>
                <a:spcPct val="115000"/>
              </a:lnSpc>
              <a:spcBef>
                <a:spcPts val="0"/>
              </a:spcBef>
              <a:spcAft>
                <a:spcPts val="0"/>
              </a:spcAft>
              <a:buSzPts val="1800"/>
              <a:buChar char="●"/>
            </a:pPr>
            <a:r>
              <a:rPr lang="en"/>
              <a:t>Things not to include: subjective skills, mentions of high school.</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189" name="Shape 189"/>
        <p:cNvGrpSpPr/>
        <p:nvPr/>
      </p:nvGrpSpPr>
      <p:grpSpPr>
        <a:xfrm>
          <a:off x="0" y="0"/>
          <a:ext cx="0" cy="0"/>
          <a:chOff x="0" y="0"/>
          <a:chExt cx="0" cy="0"/>
        </a:xfrm>
      </p:grpSpPr>
      <p:sp>
        <p:nvSpPr>
          <p:cNvPr id="190" name="Google Shape;190;p21"/>
          <p:cNvSpPr txBox="1"/>
          <p:nvPr>
            <p:ph type="title"/>
          </p:nvPr>
        </p:nvSpPr>
        <p:spPr>
          <a:xfrm>
            <a:off x="311700" y="48875"/>
            <a:ext cx="8520600" cy="1038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How a Resume that focuses on Accomplishments not Job Duties will look</a:t>
            </a:r>
            <a:endParaRPr/>
          </a:p>
        </p:txBody>
      </p:sp>
      <p:sp>
        <p:nvSpPr>
          <p:cNvPr id="191" name="Google Shape;191;p21"/>
          <p:cNvSpPr txBox="1"/>
          <p:nvPr>
            <p:ph idx="1" type="body"/>
          </p:nvPr>
        </p:nvSpPr>
        <p:spPr>
          <a:xfrm>
            <a:off x="311700" y="993650"/>
            <a:ext cx="8520600" cy="103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rPr lang="en"/>
              <a:t>For a marketing coordinator job where you have two years of experience working as a marketing and communications coordinator. Here’s how to make sure you use keywords effectively.</a:t>
            </a:r>
            <a:endParaRPr/>
          </a:p>
        </p:txBody>
      </p:sp>
      <p:sp>
        <p:nvSpPr>
          <p:cNvPr id="192" name="Google Shape;192;p21"/>
          <p:cNvSpPr txBox="1"/>
          <p:nvPr/>
        </p:nvSpPr>
        <p:spPr>
          <a:xfrm>
            <a:off x="403175" y="2032250"/>
            <a:ext cx="4168800" cy="263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Arial"/>
                <a:ea typeface="Arial"/>
                <a:cs typeface="Arial"/>
                <a:sym typeface="Arial"/>
              </a:rPr>
              <a:t>Marketing/Communications Coordinator </a:t>
            </a:r>
            <a:r>
              <a:rPr b="0" i="0" lang="en" sz="1200" u="none" cap="none" strike="noStrike">
                <a:solidFill>
                  <a:srgbClr val="000000"/>
                </a:solidFill>
                <a:latin typeface="Arial"/>
                <a:ea typeface="Arial"/>
                <a:cs typeface="Arial"/>
                <a:sym typeface="Arial"/>
              </a:rPr>
              <a:t>June 2018-present</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Arial"/>
                <a:ea typeface="Arial"/>
                <a:cs typeface="Arial"/>
                <a:sym typeface="Arial"/>
              </a:rPr>
              <a:t>Snacky Snacks Food Production</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Char char="●"/>
            </a:pPr>
            <a:r>
              <a:rPr b="0" i="0" lang="en" sz="1200" u="none" cap="none" strike="noStrike">
                <a:solidFill>
                  <a:srgbClr val="000000"/>
                </a:solidFill>
                <a:latin typeface="Arial"/>
                <a:ea typeface="Arial"/>
                <a:cs typeface="Arial"/>
                <a:sym typeface="Arial"/>
              </a:rPr>
              <a:t>Generated an online campaign for the launch of the Snack Pack Supreme, which exceeded our sales targets by 30%</a:t>
            </a:r>
            <a:endParaRPr b="0" i="0" sz="1200" u="none" cap="none" strike="noStrike">
              <a:solidFill>
                <a:srgbClr val="000000"/>
              </a:solidFill>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Char char="●"/>
            </a:pPr>
            <a:r>
              <a:rPr b="0" i="0" lang="en" sz="1200" u="none" cap="none" strike="noStrike">
                <a:solidFill>
                  <a:srgbClr val="000000"/>
                </a:solidFill>
                <a:latin typeface="Arial"/>
                <a:ea typeface="Arial"/>
                <a:cs typeface="Arial"/>
                <a:sym typeface="Arial"/>
              </a:rPr>
              <a:t>Used my strong writing and graphic design skills to create a full suite of marketing collateral, including vendor brochures, online ads, signage and print and digital advertising.</a:t>
            </a:r>
            <a:endParaRPr b="0" i="0" sz="1200" u="none" cap="none" strike="noStrike">
              <a:solidFill>
                <a:srgbClr val="000000"/>
              </a:solidFill>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Char char="●"/>
            </a:pPr>
            <a:r>
              <a:rPr b="0" i="0" lang="en" sz="1200" u="none" cap="none" strike="noStrike">
                <a:solidFill>
                  <a:srgbClr val="000000"/>
                </a:solidFill>
                <a:latin typeface="Arial"/>
                <a:ea typeface="Arial"/>
                <a:cs typeface="Arial"/>
                <a:sym typeface="Arial"/>
              </a:rPr>
              <a:t>Worked with a team of 3 people to create and execute award-winning marketing plans.</a:t>
            </a:r>
            <a:endParaRPr b="0" i="0" sz="12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93" name="Google Shape;193;p21"/>
          <p:cNvSpPr txBox="1"/>
          <p:nvPr/>
        </p:nvSpPr>
        <p:spPr>
          <a:xfrm>
            <a:off x="5192375" y="2125825"/>
            <a:ext cx="3420900" cy="278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21"/>
          <p:cNvSpPr txBox="1"/>
          <p:nvPr/>
        </p:nvSpPr>
        <p:spPr>
          <a:xfrm>
            <a:off x="5094625" y="2052525"/>
            <a:ext cx="3873000" cy="2577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21"/>
          <p:cNvSpPr txBox="1"/>
          <p:nvPr/>
        </p:nvSpPr>
        <p:spPr>
          <a:xfrm>
            <a:off x="4740325" y="2032250"/>
            <a:ext cx="4227300" cy="269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chemeClr val="dk1"/>
                </a:solidFill>
                <a:latin typeface="Arial"/>
                <a:ea typeface="Arial"/>
                <a:cs typeface="Arial"/>
                <a:sym typeface="Arial"/>
              </a:rPr>
              <a:t>Marketing/Communications Coordinator </a:t>
            </a:r>
            <a:r>
              <a:rPr b="0" i="0" lang="en" sz="1200" u="none" cap="none" strike="noStrike">
                <a:solidFill>
                  <a:schemeClr val="dk1"/>
                </a:solidFill>
                <a:latin typeface="Arial"/>
                <a:ea typeface="Arial"/>
                <a:cs typeface="Arial"/>
                <a:sym typeface="Arial"/>
              </a:rPr>
              <a:t>June 2018-present</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dk1"/>
                </a:solidFill>
                <a:latin typeface="Arial"/>
                <a:ea typeface="Arial"/>
                <a:cs typeface="Arial"/>
                <a:sym typeface="Arial"/>
              </a:rPr>
              <a:t>Snacky Snacks Food Production</a:t>
            </a:r>
            <a:endParaRPr b="1"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304800" lvl="0" marL="457200" marR="0" rtl="0" algn="l">
              <a:lnSpc>
                <a:spcPct val="100000"/>
              </a:lnSpc>
              <a:spcBef>
                <a:spcPts val="0"/>
              </a:spcBef>
              <a:spcAft>
                <a:spcPts val="0"/>
              </a:spcAft>
              <a:buClr>
                <a:schemeClr val="dk1"/>
              </a:buClr>
              <a:buSzPts val="1200"/>
              <a:buFont typeface="Arial"/>
              <a:buChar char="●"/>
            </a:pPr>
            <a:r>
              <a:rPr b="0" i="0" lang="en" sz="1200" u="none" cap="none" strike="noStrike">
                <a:solidFill>
                  <a:schemeClr val="dk1"/>
                </a:solidFill>
                <a:latin typeface="Arial"/>
                <a:ea typeface="Arial"/>
                <a:cs typeface="Arial"/>
                <a:sym typeface="Arial"/>
              </a:rPr>
              <a:t>I used SEO on a new product launched last year by the company.</a:t>
            </a:r>
            <a:endParaRPr b="0" i="0" sz="1200" u="none" cap="none" strike="noStrike">
              <a:solidFill>
                <a:schemeClr val="dk1"/>
              </a:solidFill>
              <a:latin typeface="Arial"/>
              <a:ea typeface="Arial"/>
              <a:cs typeface="Arial"/>
              <a:sym typeface="Arial"/>
            </a:endParaRPr>
          </a:p>
          <a:p>
            <a:pPr indent="-304800" lvl="0" marL="457200" marR="0" rtl="0" algn="l">
              <a:lnSpc>
                <a:spcPct val="100000"/>
              </a:lnSpc>
              <a:spcBef>
                <a:spcPts val="0"/>
              </a:spcBef>
              <a:spcAft>
                <a:spcPts val="0"/>
              </a:spcAft>
              <a:buClr>
                <a:schemeClr val="dk1"/>
              </a:buClr>
              <a:buSzPts val="1200"/>
              <a:buFont typeface="Arial"/>
              <a:buChar char="●"/>
            </a:pPr>
            <a:r>
              <a:rPr b="0" i="0" lang="en" sz="1200" u="none" cap="none" strike="noStrike">
                <a:solidFill>
                  <a:schemeClr val="dk1"/>
                </a:solidFill>
                <a:latin typeface="Arial"/>
                <a:ea typeface="Arial"/>
                <a:cs typeface="Arial"/>
                <a:sym typeface="Arial"/>
              </a:rPr>
              <a:t>My teachers and friends say I am the best writer ever.</a:t>
            </a:r>
            <a:endParaRPr b="0" i="0" sz="1200" u="none" cap="none" strike="noStrike">
              <a:solidFill>
                <a:schemeClr val="dk1"/>
              </a:solidFill>
              <a:latin typeface="Arial"/>
              <a:ea typeface="Arial"/>
              <a:cs typeface="Arial"/>
              <a:sym typeface="Arial"/>
            </a:endParaRPr>
          </a:p>
          <a:p>
            <a:pPr indent="-304800" lvl="0" marL="457200" marR="0" rtl="0" algn="l">
              <a:lnSpc>
                <a:spcPct val="100000"/>
              </a:lnSpc>
              <a:spcBef>
                <a:spcPts val="0"/>
              </a:spcBef>
              <a:spcAft>
                <a:spcPts val="0"/>
              </a:spcAft>
              <a:buClr>
                <a:schemeClr val="dk1"/>
              </a:buClr>
              <a:buSzPts val="1200"/>
              <a:buFont typeface="Arial"/>
              <a:buChar char="●"/>
            </a:pPr>
            <a:r>
              <a:rPr b="0" i="0" lang="en" sz="1200" u="none" cap="none" strike="noStrike">
                <a:solidFill>
                  <a:schemeClr val="dk1"/>
                </a:solidFill>
                <a:latin typeface="Arial"/>
                <a:ea typeface="Arial"/>
                <a:cs typeface="Arial"/>
                <a:sym typeface="Arial"/>
              </a:rPr>
              <a:t>I’m a real people person.</a:t>
            </a:r>
            <a:endParaRPr b="0" i="0" sz="12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9" name="Shape 199"/>
        <p:cNvGrpSpPr/>
        <p:nvPr/>
      </p:nvGrpSpPr>
      <p:grpSpPr>
        <a:xfrm>
          <a:off x="0" y="0"/>
          <a:ext cx="0" cy="0"/>
          <a:chOff x="0" y="0"/>
          <a:chExt cx="0" cy="0"/>
        </a:xfrm>
      </p:grpSpPr>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203" name="Shape 203"/>
        <p:cNvGrpSpPr/>
        <p:nvPr/>
      </p:nvGrpSpPr>
      <p:grpSpPr>
        <a:xfrm>
          <a:off x="0" y="0"/>
          <a:ext cx="0" cy="0"/>
          <a:chOff x="0" y="0"/>
          <a:chExt cx="0" cy="0"/>
        </a:xfrm>
      </p:grpSpPr>
      <p:sp>
        <p:nvSpPr>
          <p:cNvPr id="204" name="Google Shape;204;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The Cover Letter </a:t>
            </a:r>
            <a:endParaRPr/>
          </a:p>
        </p:txBody>
      </p:sp>
      <p:sp>
        <p:nvSpPr>
          <p:cNvPr id="205" name="Google Shape;205;p2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1500"/>
              <a:t>According to Allison Green, the cover letter should accomplish a lot of tasks in a short space:</a:t>
            </a:r>
            <a:endParaRPr sz="1500"/>
          </a:p>
          <a:p>
            <a:pPr indent="-323850" lvl="0" marL="457200" rtl="0" algn="l">
              <a:lnSpc>
                <a:spcPct val="115000"/>
              </a:lnSpc>
              <a:spcBef>
                <a:spcPts val="1600"/>
              </a:spcBef>
              <a:spcAft>
                <a:spcPts val="0"/>
              </a:spcAft>
              <a:buSzPts val="1500"/>
              <a:buChar char="●"/>
            </a:pPr>
            <a:r>
              <a:rPr lang="en" sz="1500"/>
              <a:t>Present evidence about why you’d be a good candidate.</a:t>
            </a:r>
            <a:endParaRPr sz="1500"/>
          </a:p>
          <a:p>
            <a:pPr indent="-323850" lvl="0" marL="457200" rtl="0" algn="l">
              <a:lnSpc>
                <a:spcPct val="115000"/>
              </a:lnSpc>
              <a:spcBef>
                <a:spcPts val="0"/>
              </a:spcBef>
              <a:spcAft>
                <a:spcPts val="0"/>
              </a:spcAft>
              <a:buSzPts val="1500"/>
              <a:buChar char="●"/>
            </a:pPr>
            <a:r>
              <a:rPr lang="en" sz="1500"/>
              <a:t>Shows why you’d do well at this particular job.</a:t>
            </a:r>
            <a:endParaRPr sz="1500"/>
          </a:p>
          <a:p>
            <a:pPr indent="-323850" lvl="0" marL="457200" rtl="0" algn="l">
              <a:lnSpc>
                <a:spcPct val="115000"/>
              </a:lnSpc>
              <a:spcBef>
                <a:spcPts val="0"/>
              </a:spcBef>
              <a:spcAft>
                <a:spcPts val="0"/>
              </a:spcAft>
              <a:buSzPts val="1500"/>
              <a:buChar char="●"/>
            </a:pPr>
            <a:r>
              <a:rPr lang="en" sz="1500"/>
              <a:t>Shows why you want this particular job.</a:t>
            </a:r>
            <a:endParaRPr sz="1500"/>
          </a:p>
          <a:p>
            <a:pPr indent="-323850" lvl="0" marL="457200" rtl="0" algn="l">
              <a:lnSpc>
                <a:spcPct val="115000"/>
              </a:lnSpc>
              <a:spcBef>
                <a:spcPts val="0"/>
              </a:spcBef>
              <a:spcAft>
                <a:spcPts val="0"/>
              </a:spcAft>
              <a:buSzPts val="1500"/>
              <a:buChar char="●"/>
            </a:pPr>
            <a:r>
              <a:rPr lang="en" sz="1500"/>
              <a:t>Shows why you’d be a good match for this particular company.</a:t>
            </a:r>
            <a:endParaRPr sz="1500"/>
          </a:p>
          <a:p>
            <a:pPr indent="-323850" lvl="0" marL="457200" rtl="0" algn="l">
              <a:lnSpc>
                <a:spcPct val="115000"/>
              </a:lnSpc>
              <a:spcBef>
                <a:spcPts val="0"/>
              </a:spcBef>
              <a:spcAft>
                <a:spcPts val="0"/>
              </a:spcAft>
              <a:buSzPts val="1500"/>
              <a:buChar char="●"/>
            </a:pPr>
            <a:r>
              <a:rPr lang="en" sz="1500"/>
              <a:t>If you’re not a perfect match, shows why you’d do a good job anyhow. </a:t>
            </a:r>
            <a:endParaRPr sz="1500"/>
          </a:p>
          <a:p>
            <a:pPr indent="0" lvl="0" marL="0" rtl="0" algn="l">
              <a:lnSpc>
                <a:spcPct val="115000"/>
              </a:lnSpc>
              <a:spcBef>
                <a:spcPts val="1600"/>
              </a:spcBef>
              <a:spcAft>
                <a:spcPts val="0"/>
              </a:spcAft>
              <a:buSzPts val="1800"/>
              <a:buNone/>
            </a:pPr>
            <a:r>
              <a:rPr lang="en" sz="1500"/>
              <a:t>That’s a lot to do given that your cover letter should be around a page long. Remember, however, that your cover letter should supplement your resume. There’s no point in just repeating your resume. Use the space to add new information.</a:t>
            </a:r>
            <a:endParaRPr sz="1500"/>
          </a:p>
          <a:p>
            <a:pPr indent="0" lvl="0" marL="0" rtl="0" algn="l">
              <a:lnSpc>
                <a:spcPct val="115000"/>
              </a:lnSpc>
              <a:spcBef>
                <a:spcPts val="1600"/>
              </a:spcBef>
              <a:spcAft>
                <a:spcPts val="0"/>
              </a:spcAft>
              <a:buSzPts val="1800"/>
              <a:buNone/>
            </a:pPr>
            <a:r>
              <a:rPr lang="en" sz="1500"/>
              <a:t>Let’s take a look at an example. </a:t>
            </a:r>
            <a:endParaRPr sz="1500"/>
          </a:p>
          <a:p>
            <a:pPr indent="0" lvl="0" marL="0" rtl="0" algn="l">
              <a:lnSpc>
                <a:spcPct val="115000"/>
              </a:lnSpc>
              <a:spcBef>
                <a:spcPts val="1600"/>
              </a:spcBef>
              <a:spcAft>
                <a:spcPts val="1600"/>
              </a:spcAft>
              <a:buSzPts val="1800"/>
              <a:buNone/>
            </a:pPr>
            <a:r>
              <a:t/>
            </a:r>
            <a:endParaRPr sz="15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4"/>
          <p:cNvSpPr txBox="1"/>
          <p:nvPr/>
        </p:nvSpPr>
        <p:spPr>
          <a:xfrm>
            <a:off x="403175" y="207700"/>
            <a:ext cx="8527800" cy="485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1" name="Google Shape;211;p24"/>
          <p:cNvPicPr preferRelativeResize="0"/>
          <p:nvPr/>
        </p:nvPicPr>
        <p:blipFill rotWithShape="1">
          <a:blip r:embed="rId3">
            <a:alphaModFix/>
          </a:blip>
          <a:srcRect b="0" l="0" r="0" t="0"/>
          <a:stretch/>
        </p:blipFill>
        <p:spPr>
          <a:xfrm>
            <a:off x="0" y="122175"/>
            <a:ext cx="9143998" cy="470554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215" name="Shape 215"/>
        <p:cNvGrpSpPr/>
        <p:nvPr/>
      </p:nvGrpSpPr>
      <p:grpSpPr>
        <a:xfrm>
          <a:off x="0" y="0"/>
          <a:ext cx="0" cy="0"/>
          <a:chOff x="0" y="0"/>
          <a:chExt cx="0" cy="0"/>
        </a:xfrm>
      </p:grpSpPr>
      <p:sp>
        <p:nvSpPr>
          <p:cNvPr id="216" name="Google Shape;216;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This student is doing a few things well:</a:t>
            </a:r>
            <a:endParaRPr/>
          </a:p>
        </p:txBody>
      </p:sp>
      <p:sp>
        <p:nvSpPr>
          <p:cNvPr id="217" name="Google Shape;217;p25"/>
          <p:cNvSpPr txBox="1"/>
          <p:nvPr>
            <p:ph idx="1" type="body"/>
          </p:nvPr>
        </p:nvSpPr>
        <p:spPr>
          <a:xfrm>
            <a:off x="311700" y="1392775"/>
            <a:ext cx="8520600" cy="31761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AutoNum type="arabicPeriod"/>
            </a:pPr>
            <a:r>
              <a:rPr lang="en"/>
              <a:t>They’ve explained why they want to work for this company.</a:t>
            </a:r>
            <a:endParaRPr/>
          </a:p>
          <a:p>
            <a:pPr indent="-342900" lvl="0" marL="457200" rtl="0" algn="l">
              <a:lnSpc>
                <a:spcPct val="115000"/>
              </a:lnSpc>
              <a:spcBef>
                <a:spcPts val="0"/>
              </a:spcBef>
              <a:spcAft>
                <a:spcPts val="0"/>
              </a:spcAft>
              <a:buSzPts val="1800"/>
              <a:buAutoNum type="arabicPeriod"/>
            </a:pPr>
            <a:r>
              <a:rPr lang="en"/>
              <a:t>They’ve focused on their accomplishments.</a:t>
            </a:r>
            <a:endParaRPr/>
          </a:p>
          <a:p>
            <a:pPr indent="-342900" lvl="0" marL="457200" rtl="0" algn="l">
              <a:lnSpc>
                <a:spcPct val="115000"/>
              </a:lnSpc>
              <a:spcBef>
                <a:spcPts val="0"/>
              </a:spcBef>
              <a:spcAft>
                <a:spcPts val="0"/>
              </a:spcAft>
              <a:buSzPts val="1800"/>
              <a:buAutoNum type="arabicPeriod"/>
            </a:pPr>
            <a:r>
              <a:rPr lang="en"/>
              <a:t>They’ve shown how they have subjective skills like reliability and punctuality.</a:t>
            </a:r>
            <a:endParaRPr/>
          </a:p>
          <a:p>
            <a:pPr indent="-342900" lvl="0" marL="457200" rtl="0" algn="l">
              <a:lnSpc>
                <a:spcPct val="115000"/>
              </a:lnSpc>
              <a:spcBef>
                <a:spcPts val="0"/>
              </a:spcBef>
              <a:spcAft>
                <a:spcPts val="0"/>
              </a:spcAft>
              <a:buSzPts val="1800"/>
              <a:buAutoNum type="arabicPeriod"/>
            </a:pPr>
            <a:r>
              <a:rPr lang="en"/>
              <a:t>Even though they don’t have a lot of experience in accounting, they’ve shown how their other work history makes them qualified.</a:t>
            </a:r>
            <a:endParaRPr/>
          </a:p>
          <a:p>
            <a:pPr indent="-342900" lvl="0" marL="457200" rtl="0" algn="l">
              <a:lnSpc>
                <a:spcPct val="115000"/>
              </a:lnSpc>
              <a:spcBef>
                <a:spcPts val="0"/>
              </a:spcBef>
              <a:spcAft>
                <a:spcPts val="0"/>
              </a:spcAft>
              <a:buSzPts val="1800"/>
              <a:buAutoNum type="arabicPeriod"/>
            </a:pPr>
            <a:r>
              <a:rPr lang="en"/>
              <a:t>They’ve edited their cover letter carefully. </a:t>
            </a:r>
            <a:endParaRPr/>
          </a:p>
          <a:p>
            <a:pPr indent="-342900" lvl="0" marL="457200" rtl="0" algn="l">
              <a:lnSpc>
                <a:spcPct val="115000"/>
              </a:lnSpc>
              <a:spcBef>
                <a:spcPts val="0"/>
              </a:spcBef>
              <a:spcAft>
                <a:spcPts val="0"/>
              </a:spcAft>
              <a:buSzPts val="1800"/>
              <a:buAutoNum type="arabicPeriod"/>
            </a:pPr>
            <a:r>
              <a:rPr lang="en"/>
              <a:t>They’ve focused on their most persuasive evidence (their school accomplishments first).</a:t>
            </a:r>
            <a:endParaRPr/>
          </a:p>
          <a:p>
            <a:pPr indent="0" lvl="0" marL="457200" rtl="0" algn="l">
              <a:lnSpc>
                <a:spcPct val="115000"/>
              </a:lnSpc>
              <a:spcBef>
                <a:spcPts val="1600"/>
              </a:spcBef>
              <a:spcAft>
                <a:spcPts val="1600"/>
              </a:spcAft>
              <a:buSzPts val="1800"/>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26"/>
          <p:cNvPicPr preferRelativeResize="0"/>
          <p:nvPr/>
        </p:nvPicPr>
        <p:blipFill rotWithShape="1">
          <a:blip r:embed="rId3">
            <a:alphaModFix/>
          </a:blip>
          <a:srcRect b="0" l="0" r="0" t="0"/>
          <a:stretch/>
        </p:blipFill>
        <p:spPr>
          <a:xfrm>
            <a:off x="152400" y="152400"/>
            <a:ext cx="8839194" cy="454832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226" name="Shape 226"/>
        <p:cNvGrpSpPr/>
        <p:nvPr/>
      </p:nvGrpSpPr>
      <p:grpSpPr>
        <a:xfrm>
          <a:off x="0" y="0"/>
          <a:ext cx="0" cy="0"/>
          <a:chOff x="0" y="0"/>
          <a:chExt cx="0" cy="0"/>
        </a:xfrm>
      </p:grpSpPr>
      <p:sp>
        <p:nvSpPr>
          <p:cNvPr id="227" name="Google Shape;227;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Wrapping It Up</a:t>
            </a:r>
            <a:endParaRPr/>
          </a:p>
        </p:txBody>
      </p:sp>
      <p:sp>
        <p:nvSpPr>
          <p:cNvPr id="228" name="Google Shape;228;p2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1500"/>
              <a:t>In this lecture, you: </a:t>
            </a:r>
            <a:endParaRPr sz="1500"/>
          </a:p>
          <a:p>
            <a:pPr indent="-323850" lvl="0" marL="457200" rtl="0" algn="l">
              <a:lnSpc>
                <a:spcPct val="115000"/>
              </a:lnSpc>
              <a:spcBef>
                <a:spcPts val="1600"/>
              </a:spcBef>
              <a:spcAft>
                <a:spcPts val="0"/>
              </a:spcAft>
              <a:buSzPts val="1500"/>
              <a:buChar char="●"/>
            </a:pPr>
            <a:r>
              <a:rPr lang="en" sz="1500"/>
              <a:t>Analyzed an audience and used this information to develop a persuasive strategy.</a:t>
            </a:r>
            <a:endParaRPr sz="1500"/>
          </a:p>
          <a:p>
            <a:pPr indent="-323850" lvl="0" marL="457200" rtl="0" algn="l">
              <a:lnSpc>
                <a:spcPct val="115000"/>
              </a:lnSpc>
              <a:spcBef>
                <a:spcPts val="0"/>
              </a:spcBef>
              <a:spcAft>
                <a:spcPts val="0"/>
              </a:spcAft>
              <a:buSzPts val="1500"/>
              <a:buChar char="●"/>
            </a:pPr>
            <a:r>
              <a:rPr lang="en" sz="1500"/>
              <a:t>Came up with evidence to persuade an audience, such as focusing on your job accomplishments not your job duties.</a:t>
            </a:r>
            <a:endParaRPr sz="1500"/>
          </a:p>
          <a:p>
            <a:pPr indent="-323850" lvl="0" marL="457200" rtl="0" algn="l">
              <a:lnSpc>
                <a:spcPct val="115000"/>
              </a:lnSpc>
              <a:spcBef>
                <a:spcPts val="0"/>
              </a:spcBef>
              <a:spcAft>
                <a:spcPts val="0"/>
              </a:spcAft>
              <a:buSzPts val="1500"/>
              <a:buChar char="●"/>
            </a:pPr>
            <a:r>
              <a:rPr lang="en" sz="1500"/>
              <a:t>Learned how to use persuasion in cover letters and resumes. </a:t>
            </a:r>
            <a:endParaRPr sz="1500"/>
          </a:p>
          <a:p>
            <a:pPr indent="0" lvl="0" marL="0" rtl="0" algn="l">
              <a:lnSpc>
                <a:spcPct val="115000"/>
              </a:lnSpc>
              <a:spcBef>
                <a:spcPts val="1600"/>
              </a:spcBef>
              <a:spcAft>
                <a:spcPts val="1600"/>
              </a:spcAft>
              <a:buSzPts val="1800"/>
              <a:buNone/>
            </a:pPr>
            <a:r>
              <a:rPr lang="en" sz="1500"/>
              <a:t>The skills you learned here can be applied to other persuasive situations. If you want to learn more about writing cover letters and resumes, you can read the </a:t>
            </a:r>
            <a:r>
              <a:rPr lang="en" sz="1500" u="sng">
                <a:solidFill>
                  <a:schemeClr val="hlink"/>
                </a:solidFill>
                <a:hlinkClick r:id="rId3"/>
              </a:rPr>
              <a:t>Communicating for Employment chapter</a:t>
            </a:r>
            <a:r>
              <a:rPr lang="en" sz="1500"/>
              <a:t> in your textbook. </a:t>
            </a:r>
            <a:endParaRPr sz="15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C47D"/>
        </a:solidFill>
      </p:bgPr>
    </p:bg>
    <p:spTree>
      <p:nvGrpSpPr>
        <p:cNvPr id="66" name="Shape 66"/>
        <p:cNvGrpSpPr/>
        <p:nvPr/>
      </p:nvGrpSpPr>
      <p:grpSpPr>
        <a:xfrm>
          <a:off x="0" y="0"/>
          <a:ext cx="0" cy="0"/>
          <a:chOff x="0" y="0"/>
          <a:chExt cx="0" cy="0"/>
        </a:xfrm>
      </p:grpSpPr>
      <p:sp>
        <p:nvSpPr>
          <p:cNvPr id="67" name="Google Shape;67;p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a:t>Your friend Jake wants you to open a business with him. He tells you the main reason you should invest is because his business partner has already opened four other successful businesses. Jake is using…</a:t>
            </a:r>
            <a:endParaRPr/>
          </a:p>
          <a:p>
            <a:pPr indent="0" lvl="0" marL="0" rtl="0" algn="l">
              <a:lnSpc>
                <a:spcPct val="115000"/>
              </a:lnSpc>
              <a:spcBef>
                <a:spcPts val="1600"/>
              </a:spcBef>
              <a:spcAft>
                <a:spcPts val="0"/>
              </a:spcAft>
              <a:buSzPts val="1400"/>
              <a:buNone/>
            </a:pPr>
            <a:r>
              <a:rPr lang="en"/>
              <a:t>a)	Pathos</a:t>
            </a:r>
            <a:endParaRPr/>
          </a:p>
          <a:p>
            <a:pPr indent="0" lvl="0" marL="0" rtl="0" algn="l">
              <a:lnSpc>
                <a:spcPct val="115000"/>
              </a:lnSpc>
              <a:spcBef>
                <a:spcPts val="1600"/>
              </a:spcBef>
              <a:spcAft>
                <a:spcPts val="0"/>
              </a:spcAft>
              <a:buSzPts val="1400"/>
              <a:buNone/>
            </a:pPr>
            <a:r>
              <a:rPr lang="en"/>
              <a:t>b)	Ethos</a:t>
            </a:r>
            <a:endParaRPr/>
          </a:p>
          <a:p>
            <a:pPr indent="0" lvl="0" marL="0" rtl="0" algn="l">
              <a:lnSpc>
                <a:spcPct val="115000"/>
              </a:lnSpc>
              <a:spcBef>
                <a:spcPts val="1600"/>
              </a:spcBef>
              <a:spcAft>
                <a:spcPts val="0"/>
              </a:spcAft>
              <a:buSzPts val="1400"/>
              <a:buNone/>
            </a:pPr>
            <a:r>
              <a:rPr lang="en"/>
              <a:t>c)	Logos</a:t>
            </a:r>
            <a:endParaRPr/>
          </a:p>
          <a:p>
            <a:pPr indent="0" lvl="0" marL="0" rtl="0" algn="l">
              <a:lnSpc>
                <a:spcPct val="115000"/>
              </a:lnSpc>
              <a:spcBef>
                <a:spcPts val="1600"/>
              </a:spcBef>
              <a:spcAft>
                <a:spcPts val="1600"/>
              </a:spcAft>
              <a:buSzPts val="1400"/>
              <a:buNone/>
            </a:pPr>
            <a:r>
              <a:t/>
            </a:r>
            <a:endParaRPr/>
          </a:p>
        </p:txBody>
      </p:sp>
      <p:sp>
        <p:nvSpPr>
          <p:cNvPr id="68" name="Google Shape;68;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Test Your Knowledge  </a:t>
            </a:r>
            <a:endParaRPr/>
          </a:p>
        </p:txBody>
      </p:sp>
      <p:sp>
        <p:nvSpPr>
          <p:cNvPr id="69" name="Google Shape;69;p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a:t>Next, Jake shows you a chart that projects the earnings that the business could make within two years. Jake is using…</a:t>
            </a:r>
            <a:endParaRPr/>
          </a:p>
          <a:p>
            <a:pPr indent="0" lvl="0" marL="0" rtl="0" algn="l">
              <a:lnSpc>
                <a:spcPct val="115000"/>
              </a:lnSpc>
              <a:spcBef>
                <a:spcPts val="1600"/>
              </a:spcBef>
              <a:spcAft>
                <a:spcPts val="0"/>
              </a:spcAft>
              <a:buSzPts val="1400"/>
              <a:buNone/>
            </a:pPr>
            <a:r>
              <a:rPr lang="en"/>
              <a:t>a)	Ethos</a:t>
            </a:r>
            <a:endParaRPr/>
          </a:p>
          <a:p>
            <a:pPr indent="0" lvl="0" marL="0" rtl="0" algn="l">
              <a:lnSpc>
                <a:spcPct val="115000"/>
              </a:lnSpc>
              <a:spcBef>
                <a:spcPts val="1600"/>
              </a:spcBef>
              <a:spcAft>
                <a:spcPts val="0"/>
              </a:spcAft>
              <a:buSzPts val="1400"/>
              <a:buNone/>
            </a:pPr>
            <a:r>
              <a:rPr lang="en"/>
              <a:t>b)	Pathos</a:t>
            </a:r>
            <a:endParaRPr/>
          </a:p>
          <a:p>
            <a:pPr indent="0" lvl="0" marL="0" rtl="0" algn="l">
              <a:lnSpc>
                <a:spcPct val="115000"/>
              </a:lnSpc>
              <a:spcBef>
                <a:spcPts val="1600"/>
              </a:spcBef>
              <a:spcAft>
                <a:spcPts val="1600"/>
              </a:spcAft>
              <a:buSzPts val="1400"/>
              <a:buNone/>
            </a:pPr>
            <a:r>
              <a:rPr lang="en"/>
              <a:t>c)	Logos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6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73" name="Shape 73"/>
        <p:cNvGrpSpPr/>
        <p:nvPr/>
      </p:nvGrpSpPr>
      <p:grpSpPr>
        <a:xfrm>
          <a:off x="0" y="0"/>
          <a:ext cx="0" cy="0"/>
          <a:chOff x="0" y="0"/>
          <a:chExt cx="0" cy="0"/>
        </a:xfrm>
      </p:grpSpPr>
      <p:sp>
        <p:nvSpPr>
          <p:cNvPr id="74" name="Google Shape;74;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Answers</a:t>
            </a:r>
            <a:endParaRPr/>
          </a:p>
        </p:txBody>
      </p:sp>
      <p:sp>
        <p:nvSpPr>
          <p:cNvPr id="75" name="Google Shape;75;p4"/>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Ethos. Jake is using the reputation of his partner to get you to agree</a:t>
            </a:r>
            <a:endParaRPr/>
          </a:p>
          <a:p>
            <a:pPr indent="0" lvl="0" marL="0" rtl="0" algn="l">
              <a:lnSpc>
                <a:spcPct val="115000"/>
              </a:lnSpc>
              <a:spcBef>
                <a:spcPts val="1600"/>
              </a:spcBef>
              <a:spcAft>
                <a:spcPts val="1600"/>
              </a:spcAft>
              <a:buSzPts val="1400"/>
              <a:buNone/>
            </a:pPr>
            <a:r>
              <a:t/>
            </a:r>
            <a:endParaRPr/>
          </a:p>
        </p:txBody>
      </p:sp>
      <p:sp>
        <p:nvSpPr>
          <p:cNvPr id="76" name="Google Shape;76;p4"/>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a:t>Logos. Jake is using facts and data to persuade you.</a:t>
            </a:r>
            <a:endParaRPr/>
          </a:p>
          <a:p>
            <a:pPr indent="0" lvl="0" marL="0" rtl="0" algn="l">
              <a:lnSpc>
                <a:spcPct val="115000"/>
              </a:lnSpc>
              <a:spcBef>
                <a:spcPts val="1600"/>
              </a:spcBef>
              <a:spcAft>
                <a:spcPts val="1600"/>
              </a:spcAft>
              <a:buSzPts val="14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C47D"/>
        </a:solidFill>
      </p:bgPr>
    </p:bg>
    <p:spTree>
      <p:nvGrpSpPr>
        <p:cNvPr id="80" name="Shape 80"/>
        <p:cNvGrpSpPr/>
        <p:nvPr/>
      </p:nvGrpSpPr>
      <p:grpSpPr>
        <a:xfrm>
          <a:off x="0" y="0"/>
          <a:ext cx="0" cy="0"/>
          <a:chOff x="0" y="0"/>
          <a:chExt cx="0" cy="0"/>
        </a:xfrm>
      </p:grpSpPr>
      <p:sp>
        <p:nvSpPr>
          <p:cNvPr id="81" name="Google Shape;81;p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a:t>You tell Jake that you don’t want to invest. He tells you it has always been his dream to open a business and if you don’t invest, he’ll never be happy. Jake is using….</a:t>
            </a:r>
            <a:endParaRPr/>
          </a:p>
          <a:p>
            <a:pPr indent="-317500" lvl="0" marL="457200" rtl="0" algn="l">
              <a:lnSpc>
                <a:spcPct val="115000"/>
              </a:lnSpc>
              <a:spcBef>
                <a:spcPts val="1600"/>
              </a:spcBef>
              <a:spcAft>
                <a:spcPts val="0"/>
              </a:spcAft>
              <a:buSzPts val="1400"/>
              <a:buAutoNum type="alphaLcParenR"/>
            </a:pPr>
            <a:r>
              <a:rPr lang="en"/>
              <a:t>Logos		</a:t>
            </a:r>
            <a:endParaRPr/>
          </a:p>
          <a:p>
            <a:pPr indent="0" lvl="0" marL="0" rtl="0" algn="l">
              <a:lnSpc>
                <a:spcPct val="115000"/>
              </a:lnSpc>
              <a:spcBef>
                <a:spcPts val="1600"/>
              </a:spcBef>
              <a:spcAft>
                <a:spcPts val="0"/>
              </a:spcAft>
              <a:buSzPts val="1400"/>
              <a:buNone/>
            </a:pPr>
            <a:r>
              <a:rPr lang="en"/>
              <a:t> b)	Pathos</a:t>
            </a:r>
            <a:endParaRPr/>
          </a:p>
          <a:p>
            <a:pPr indent="0" lvl="0" marL="0" rtl="0" algn="l">
              <a:lnSpc>
                <a:spcPct val="115000"/>
              </a:lnSpc>
              <a:spcBef>
                <a:spcPts val="1600"/>
              </a:spcBef>
              <a:spcAft>
                <a:spcPts val="1600"/>
              </a:spcAft>
              <a:buSzPts val="1400"/>
              <a:buNone/>
            </a:pPr>
            <a:r>
              <a:rPr lang="en"/>
              <a:t> c)	Ethos</a:t>
            </a:r>
            <a:endParaRPr/>
          </a:p>
        </p:txBody>
      </p:sp>
      <p:sp>
        <p:nvSpPr>
          <p:cNvPr id="82" name="Google Shape;82;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Test Your Knowledge </a:t>
            </a:r>
            <a:endParaRPr/>
          </a:p>
        </p:txBody>
      </p:sp>
      <p:sp>
        <p:nvSpPr>
          <p:cNvPr id="83" name="Google Shape;83;p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a:t>What is the goal of a Spectrum of Allies analysis?</a:t>
            </a:r>
            <a:endParaRPr/>
          </a:p>
          <a:p>
            <a:pPr indent="0" lvl="0" marL="0" rtl="0" algn="l">
              <a:lnSpc>
                <a:spcPct val="115000"/>
              </a:lnSpc>
              <a:spcBef>
                <a:spcPts val="1600"/>
              </a:spcBef>
              <a:spcAft>
                <a:spcPts val="0"/>
              </a:spcAft>
              <a:buSzPts val="1400"/>
              <a:buNone/>
            </a:pPr>
            <a:r>
              <a:rPr lang="en"/>
              <a:t>a)	To develop a plan to make everyone agree                       with you</a:t>
            </a:r>
            <a:endParaRPr/>
          </a:p>
          <a:p>
            <a:pPr indent="0" lvl="0" marL="0" rtl="0" algn="l">
              <a:lnSpc>
                <a:spcPct val="115000"/>
              </a:lnSpc>
              <a:spcBef>
                <a:spcPts val="1600"/>
              </a:spcBef>
              <a:spcAft>
                <a:spcPts val="0"/>
              </a:spcAft>
              <a:buSzPts val="1400"/>
              <a:buNone/>
            </a:pPr>
            <a:r>
              <a:rPr lang="en"/>
              <a:t>b)	To focus on the people who are most opposed to you</a:t>
            </a:r>
            <a:endParaRPr/>
          </a:p>
          <a:p>
            <a:pPr indent="0" lvl="0" marL="0" rtl="0" algn="l">
              <a:lnSpc>
                <a:spcPct val="115000"/>
              </a:lnSpc>
              <a:spcBef>
                <a:spcPts val="1600"/>
              </a:spcBef>
              <a:spcAft>
                <a:spcPts val="0"/>
              </a:spcAft>
              <a:buSzPts val="1400"/>
              <a:buNone/>
            </a:pPr>
            <a:r>
              <a:rPr lang="en"/>
              <a:t>c)	To sort people according to how much    they agree with your cause so you can develop a strategy to ‘shift’ them slowly towards your cause.</a:t>
            </a:r>
            <a:endParaRPr/>
          </a:p>
          <a:p>
            <a:pPr indent="0" lvl="0" marL="0" rtl="0" algn="l">
              <a:lnSpc>
                <a:spcPct val="115000"/>
              </a:lnSpc>
              <a:spcBef>
                <a:spcPts val="1600"/>
              </a:spcBef>
              <a:spcAft>
                <a:spcPts val="1600"/>
              </a:spcAft>
              <a:buSzPts val="14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8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87" name="Shape 87"/>
        <p:cNvGrpSpPr/>
        <p:nvPr/>
      </p:nvGrpSpPr>
      <p:grpSpPr>
        <a:xfrm>
          <a:off x="0" y="0"/>
          <a:ext cx="0" cy="0"/>
          <a:chOff x="0" y="0"/>
          <a:chExt cx="0" cy="0"/>
        </a:xfrm>
      </p:grpSpPr>
      <p:sp>
        <p:nvSpPr>
          <p:cNvPr id="88" name="Google Shape;88;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Answers</a:t>
            </a:r>
            <a:endParaRPr/>
          </a:p>
        </p:txBody>
      </p:sp>
      <p:sp>
        <p:nvSpPr>
          <p:cNvPr id="89" name="Google Shape;89;p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400"/>
              <a:buNone/>
            </a:pPr>
            <a:r>
              <a:rPr lang="en"/>
              <a:t>Pathos. </a:t>
            </a:r>
            <a:endParaRPr/>
          </a:p>
        </p:txBody>
      </p:sp>
      <p:sp>
        <p:nvSpPr>
          <p:cNvPr id="90" name="Google Shape;90;p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a:t>Spectrum of Allies analysis sorts people according to how much they agree with your cause, so you can develop a strategy to ‘shift’ them slowly towards your cause. </a:t>
            </a:r>
            <a:endParaRPr/>
          </a:p>
          <a:p>
            <a:pPr indent="0" lvl="0" marL="0" rtl="0" algn="l">
              <a:lnSpc>
                <a:spcPct val="115000"/>
              </a:lnSpc>
              <a:spcBef>
                <a:spcPts val="1600"/>
              </a:spcBef>
              <a:spcAft>
                <a:spcPts val="1600"/>
              </a:spcAft>
              <a:buSzPts val="14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94" name="Shape 94"/>
        <p:cNvGrpSpPr/>
        <p:nvPr/>
      </p:nvGrpSpPr>
      <p:grpSpPr>
        <a:xfrm>
          <a:off x="0" y="0"/>
          <a:ext cx="0" cy="0"/>
          <a:chOff x="0" y="0"/>
          <a:chExt cx="0" cy="0"/>
        </a:xfrm>
      </p:grpSpPr>
      <p:sp>
        <p:nvSpPr>
          <p:cNvPr id="95" name="Google Shape;95;p7"/>
          <p:cNvSpPr txBox="1"/>
          <p:nvPr>
            <p:ph type="title"/>
          </p:nvPr>
        </p:nvSpPr>
        <p:spPr>
          <a:xfrm>
            <a:off x="311700" y="152400"/>
            <a:ext cx="3622200" cy="763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 sz="2600"/>
              <a:t>Persuasion is...</a:t>
            </a:r>
            <a:endParaRPr sz="2600"/>
          </a:p>
        </p:txBody>
      </p:sp>
      <p:sp>
        <p:nvSpPr>
          <p:cNvPr id="96" name="Google Shape;96;p7"/>
          <p:cNvSpPr txBox="1"/>
          <p:nvPr>
            <p:ph idx="1" type="body"/>
          </p:nvPr>
        </p:nvSpPr>
        <p:spPr>
          <a:xfrm>
            <a:off x="311700" y="1311300"/>
            <a:ext cx="5002800" cy="353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200"/>
              <a:buNone/>
            </a:pPr>
            <a:r>
              <a:rPr lang="en"/>
              <a:t>Before we start, let’s explore the idea of persuasion a little more thoroughly. </a:t>
            </a:r>
            <a:endParaRPr/>
          </a:p>
          <a:p>
            <a:pPr indent="0" lvl="0" marL="0" rtl="0" algn="l">
              <a:lnSpc>
                <a:spcPct val="115000"/>
              </a:lnSpc>
              <a:spcBef>
                <a:spcPts val="1600"/>
              </a:spcBef>
              <a:spcAft>
                <a:spcPts val="0"/>
              </a:spcAft>
              <a:buSzPts val="1200"/>
              <a:buNone/>
            </a:pPr>
            <a:r>
              <a:rPr lang="en"/>
              <a:t>What would be a definition of persuasion? </a:t>
            </a:r>
            <a:endParaRPr/>
          </a:p>
          <a:p>
            <a:pPr indent="0" lvl="0" marL="0" rtl="0" algn="l">
              <a:lnSpc>
                <a:spcPct val="115000"/>
              </a:lnSpc>
              <a:spcBef>
                <a:spcPts val="1600"/>
              </a:spcBef>
              <a:spcAft>
                <a:spcPts val="0"/>
              </a:spcAft>
              <a:buSzPts val="1200"/>
              <a:buNone/>
            </a:pPr>
            <a:r>
              <a:rPr lang="en"/>
              <a:t>It is simply convincing someone to change their position or perspective about something. We persuade people every day in big and small ways. For example, you might convince your roommate to watch your favourite movie or your manager to let you have time off. </a:t>
            </a:r>
            <a:endParaRPr/>
          </a:p>
          <a:p>
            <a:pPr indent="0" lvl="0" marL="0" rtl="0" algn="l">
              <a:lnSpc>
                <a:spcPct val="115000"/>
              </a:lnSpc>
              <a:spcBef>
                <a:spcPts val="1600"/>
              </a:spcBef>
              <a:spcAft>
                <a:spcPts val="0"/>
              </a:spcAft>
              <a:buSzPts val="1200"/>
              <a:buNone/>
            </a:pPr>
            <a:r>
              <a:rPr lang="en"/>
              <a:t>We can also think about the ethics of persuading someone. Have you ever had someone try to change your mid in a way that made you uncomfortable? Why did it make you uncomfortable? </a:t>
            </a:r>
            <a:endParaRPr/>
          </a:p>
          <a:p>
            <a:pPr indent="0" lvl="0" marL="0" rtl="0" algn="r">
              <a:lnSpc>
                <a:spcPct val="115000"/>
              </a:lnSpc>
              <a:spcBef>
                <a:spcPts val="1600"/>
              </a:spcBef>
              <a:spcAft>
                <a:spcPts val="1600"/>
              </a:spcAft>
              <a:buSzPts val="1200"/>
              <a:buNone/>
            </a:pPr>
            <a:r>
              <a:rPr lang="en" sz="1100">
                <a:solidFill>
                  <a:schemeClr val="dk1"/>
                </a:solidFill>
              </a:rPr>
              <a:t>Photo by</a:t>
            </a:r>
            <a:r>
              <a:rPr lang="en" sz="1100">
                <a:solidFill>
                  <a:schemeClr val="dk1"/>
                </a:solidFill>
                <a:uFill>
                  <a:noFill/>
                </a:uFill>
                <a:hlinkClick r:id="rId3"/>
              </a:rPr>
              <a:t> </a:t>
            </a:r>
            <a:r>
              <a:rPr lang="en" sz="1100" u="sng">
                <a:solidFill>
                  <a:schemeClr val="hlink"/>
                </a:solidFill>
                <a:hlinkClick r:id="rId4"/>
              </a:rPr>
              <a:t>Jessica Da Rosa</a:t>
            </a:r>
            <a:r>
              <a:rPr lang="en" sz="1100">
                <a:solidFill>
                  <a:schemeClr val="dk1"/>
                </a:solidFill>
              </a:rPr>
              <a:t> on</a:t>
            </a:r>
            <a:r>
              <a:rPr lang="en" sz="1100">
                <a:solidFill>
                  <a:schemeClr val="dk1"/>
                </a:solidFill>
                <a:uFill>
                  <a:noFill/>
                </a:uFill>
                <a:hlinkClick r:id="rId5"/>
              </a:rPr>
              <a:t> </a:t>
            </a:r>
            <a:r>
              <a:rPr lang="en" sz="1100" u="sng">
                <a:solidFill>
                  <a:schemeClr val="hlink"/>
                </a:solidFill>
                <a:hlinkClick r:id="rId6"/>
              </a:rPr>
              <a:t>Unsplash</a:t>
            </a:r>
            <a:endParaRPr/>
          </a:p>
        </p:txBody>
      </p:sp>
      <p:pic>
        <p:nvPicPr>
          <p:cNvPr id="97" name="Google Shape;97;p7"/>
          <p:cNvPicPr preferRelativeResize="0"/>
          <p:nvPr/>
        </p:nvPicPr>
        <p:blipFill rotWithShape="1">
          <a:blip r:embed="rId7">
            <a:alphaModFix/>
          </a:blip>
          <a:srcRect b="0" l="0" r="0" t="0"/>
          <a:stretch/>
        </p:blipFill>
        <p:spPr>
          <a:xfrm>
            <a:off x="5466900" y="152400"/>
            <a:ext cx="3225800" cy="4838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1" name="Shape 101"/>
        <p:cNvGrpSpPr/>
        <p:nvPr/>
      </p:nvGrpSpPr>
      <p:grpSpPr>
        <a:xfrm>
          <a:off x="0" y="0"/>
          <a:ext cx="0" cy="0"/>
          <a:chOff x="0" y="0"/>
          <a:chExt cx="0" cy="0"/>
        </a:xfrm>
      </p:grpSpPr>
      <p:sp>
        <p:nvSpPr>
          <p:cNvPr id="102" name="Google Shape;102;p8"/>
          <p:cNvSpPr txBox="1"/>
          <p:nvPr>
            <p:ph type="title"/>
          </p:nvPr>
        </p:nvSpPr>
        <p:spPr>
          <a:xfrm>
            <a:off x="409425" y="146600"/>
            <a:ext cx="6615600" cy="830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b="1" lang="en" sz="2900"/>
              <a:t>Writing Job Application Materials</a:t>
            </a:r>
            <a:endParaRPr b="1" sz="3600"/>
          </a:p>
        </p:txBody>
      </p:sp>
      <p:sp>
        <p:nvSpPr>
          <p:cNvPr id="103" name="Google Shape;103;p8"/>
          <p:cNvSpPr txBox="1"/>
          <p:nvPr>
            <p:ph idx="1" type="body"/>
          </p:nvPr>
        </p:nvSpPr>
        <p:spPr>
          <a:xfrm>
            <a:off x="116225" y="1380550"/>
            <a:ext cx="8765700" cy="3420900"/>
          </a:xfrm>
          <a:prstGeom prst="rect">
            <a:avLst/>
          </a:prstGeom>
          <a:solidFill>
            <a:srgbClr val="CCCCCC"/>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200"/>
              <a:buNone/>
            </a:pPr>
            <a:r>
              <a:rPr lang="en" sz="1400"/>
              <a:t>Job application materials like cover letters and resumes are a great way to learn about persuasion. You have a very short space to convince an audience that they should invite you for an interview. When you write a cover letter and resume, you’re doing a couple of types of persuasion. </a:t>
            </a:r>
            <a:endParaRPr sz="1400"/>
          </a:p>
          <a:p>
            <a:pPr indent="-317500" lvl="0" marL="457200" rtl="0" algn="l">
              <a:lnSpc>
                <a:spcPct val="115000"/>
              </a:lnSpc>
              <a:spcBef>
                <a:spcPts val="1600"/>
              </a:spcBef>
              <a:spcAft>
                <a:spcPts val="0"/>
              </a:spcAft>
              <a:buSzPts val="1400"/>
              <a:buChar char="●"/>
            </a:pPr>
            <a:r>
              <a:rPr lang="en" sz="1400"/>
              <a:t>Persuading an audience that you have the qualifications to do well at the job;</a:t>
            </a:r>
            <a:endParaRPr sz="1400"/>
          </a:p>
          <a:p>
            <a:pPr indent="-317500" lvl="0" marL="457200" rtl="0" algn="l">
              <a:lnSpc>
                <a:spcPct val="115000"/>
              </a:lnSpc>
              <a:spcBef>
                <a:spcPts val="0"/>
              </a:spcBef>
              <a:spcAft>
                <a:spcPts val="0"/>
              </a:spcAft>
              <a:buSzPts val="1400"/>
              <a:buChar char="●"/>
            </a:pPr>
            <a:r>
              <a:rPr lang="en" sz="1400"/>
              <a:t>Persuading an audience that you would be a good coworker;</a:t>
            </a:r>
            <a:endParaRPr sz="1400"/>
          </a:p>
          <a:p>
            <a:pPr indent="-317500" lvl="0" marL="457200" rtl="0" algn="l">
              <a:lnSpc>
                <a:spcPct val="115000"/>
              </a:lnSpc>
              <a:spcBef>
                <a:spcPts val="0"/>
              </a:spcBef>
              <a:spcAft>
                <a:spcPts val="0"/>
              </a:spcAft>
              <a:buSzPts val="1400"/>
              <a:buChar char="●"/>
            </a:pPr>
            <a:r>
              <a:rPr lang="en" sz="1400"/>
              <a:t>Persuading an audience why you’d do a good job even if you’re not a perfect fit;</a:t>
            </a:r>
            <a:endParaRPr sz="1400"/>
          </a:p>
          <a:p>
            <a:pPr indent="-317500" lvl="0" marL="457200" rtl="0" algn="l">
              <a:lnSpc>
                <a:spcPct val="115000"/>
              </a:lnSpc>
              <a:spcBef>
                <a:spcPts val="0"/>
              </a:spcBef>
              <a:spcAft>
                <a:spcPts val="0"/>
              </a:spcAft>
              <a:buSzPts val="1400"/>
              <a:buChar char="●"/>
            </a:pPr>
            <a:r>
              <a:rPr lang="en" sz="1400"/>
              <a:t>Demonstrating your ability to write clearly and concisely;</a:t>
            </a:r>
            <a:endParaRPr sz="1400"/>
          </a:p>
          <a:p>
            <a:pPr indent="-317500" lvl="0" marL="457200" rtl="0" algn="l">
              <a:lnSpc>
                <a:spcPct val="115000"/>
              </a:lnSpc>
              <a:spcBef>
                <a:spcPts val="0"/>
              </a:spcBef>
              <a:spcAft>
                <a:spcPts val="0"/>
              </a:spcAft>
              <a:buSzPts val="1400"/>
              <a:buChar char="●"/>
            </a:pPr>
            <a:r>
              <a:rPr lang="en" sz="1400"/>
              <a:t>Demonstrating your ability to organize information. </a:t>
            </a:r>
            <a:endParaRPr sz="1400"/>
          </a:p>
          <a:p>
            <a:pPr indent="0" lvl="0" marL="0" rtl="0" algn="l">
              <a:lnSpc>
                <a:spcPct val="115000"/>
              </a:lnSpc>
              <a:spcBef>
                <a:spcPts val="1600"/>
              </a:spcBef>
              <a:spcAft>
                <a:spcPts val="0"/>
              </a:spcAft>
              <a:buSzPts val="1200"/>
              <a:buNone/>
            </a:pPr>
            <a:r>
              <a:rPr lang="en" sz="1400"/>
              <a:t>Before we start writing our cover letter and resume, let’s think about audience analysis. </a:t>
            </a:r>
            <a:endParaRPr sz="1400"/>
          </a:p>
          <a:p>
            <a:pPr indent="0" lvl="0" marL="0" rtl="0" algn="l">
              <a:lnSpc>
                <a:spcPct val="115000"/>
              </a:lnSpc>
              <a:spcBef>
                <a:spcPts val="1600"/>
              </a:spcBef>
              <a:spcAft>
                <a:spcPts val="1600"/>
              </a:spcAft>
              <a:buSzPts val="1200"/>
              <a:buNone/>
            </a:pPr>
            <a:r>
              <a:t/>
            </a:r>
            <a:endParaRPr sz="1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7" name="Shape 107"/>
        <p:cNvGrpSpPr/>
        <p:nvPr/>
      </p:nvGrpSpPr>
      <p:grpSpPr>
        <a:xfrm>
          <a:off x="0" y="0"/>
          <a:ext cx="0" cy="0"/>
          <a:chOff x="0" y="0"/>
          <a:chExt cx="0" cy="0"/>
        </a:xfrm>
      </p:grpSpPr>
      <p:sp>
        <p:nvSpPr>
          <p:cNvPr id="108" name="Google Shape;108;p9"/>
          <p:cNvSpPr txBox="1"/>
          <p:nvPr>
            <p:ph type="title"/>
          </p:nvPr>
        </p:nvSpPr>
        <p:spPr>
          <a:xfrm>
            <a:off x="409425" y="146600"/>
            <a:ext cx="6615600" cy="830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b="1" lang="en" sz="2900"/>
              <a:t>Understanding Your Audience</a:t>
            </a:r>
            <a:endParaRPr b="1" sz="3600"/>
          </a:p>
        </p:txBody>
      </p:sp>
      <p:sp>
        <p:nvSpPr>
          <p:cNvPr id="109" name="Google Shape;109;p9"/>
          <p:cNvSpPr txBox="1"/>
          <p:nvPr>
            <p:ph idx="1" type="body"/>
          </p:nvPr>
        </p:nvSpPr>
        <p:spPr>
          <a:xfrm>
            <a:off x="104025" y="1197300"/>
            <a:ext cx="8765700" cy="3604200"/>
          </a:xfrm>
          <a:prstGeom prst="rect">
            <a:avLst/>
          </a:prstGeom>
          <a:solidFill>
            <a:srgbClr val="CCCCCC"/>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200"/>
              <a:buNone/>
            </a:pPr>
            <a:r>
              <a:rPr lang="en" sz="1400"/>
              <a:t>When you send in a cover letter and resume, you are often communicating to several difference audiences:</a:t>
            </a:r>
            <a:endParaRPr sz="1400"/>
          </a:p>
          <a:p>
            <a:pPr indent="-317500" lvl="0" marL="457200" rtl="0" algn="l">
              <a:lnSpc>
                <a:spcPct val="115000"/>
              </a:lnSpc>
              <a:spcBef>
                <a:spcPts val="1600"/>
              </a:spcBef>
              <a:spcAft>
                <a:spcPts val="0"/>
              </a:spcAft>
              <a:buSzPts val="1400"/>
              <a:buChar char="●"/>
            </a:pPr>
            <a:r>
              <a:rPr b="1" lang="en" sz="1400"/>
              <a:t>Computer algorithms, </a:t>
            </a:r>
            <a:r>
              <a:rPr lang="en" sz="1400"/>
              <a:t>which can scan your resume and cover letter for keywords to determine how long you’ve held a particular job, and even determine how positive you are. This </a:t>
            </a:r>
            <a:r>
              <a:rPr lang="en" sz="1400" u="sng">
                <a:solidFill>
                  <a:schemeClr val="hlink"/>
                </a:solidFill>
                <a:hlinkClick r:id="rId4"/>
              </a:rPr>
              <a:t>section </a:t>
            </a:r>
            <a:r>
              <a:rPr lang="en" sz="1400"/>
              <a:t>of your textbook gives you more advice about tailoring your resume and cover letter to an algorithm.</a:t>
            </a:r>
            <a:endParaRPr sz="1400"/>
          </a:p>
          <a:p>
            <a:pPr indent="-317500" lvl="0" marL="457200" rtl="0" algn="l">
              <a:lnSpc>
                <a:spcPct val="115000"/>
              </a:lnSpc>
              <a:spcBef>
                <a:spcPts val="0"/>
              </a:spcBef>
              <a:spcAft>
                <a:spcPts val="0"/>
              </a:spcAft>
              <a:buSzPts val="1400"/>
              <a:buChar char="●"/>
            </a:pPr>
            <a:r>
              <a:rPr b="1" lang="en" sz="1400"/>
              <a:t>Someone who works in HR who may not be an expert in your field. </a:t>
            </a:r>
            <a:r>
              <a:rPr lang="en" sz="1400"/>
              <a:t>For example, someone might be involved in hiring an administrative assistant, a bookkeeper, and a marketing manager at the same time. They therefore aren’t an expert in these jobs. If you use too much specialized language, they might not realize you’re qualified. </a:t>
            </a:r>
            <a:endParaRPr sz="1400"/>
          </a:p>
          <a:p>
            <a:pPr indent="-317500" lvl="0" marL="457200" rtl="0" algn="l">
              <a:lnSpc>
                <a:spcPct val="115000"/>
              </a:lnSpc>
              <a:spcBef>
                <a:spcPts val="0"/>
              </a:spcBef>
              <a:spcAft>
                <a:spcPts val="0"/>
              </a:spcAft>
              <a:buSzPts val="1400"/>
              <a:buChar char="●"/>
            </a:pPr>
            <a:r>
              <a:rPr b="1" lang="en" sz="1400"/>
              <a:t>A potential employer, boss or coworker. </a:t>
            </a:r>
            <a:r>
              <a:rPr lang="en" sz="1400"/>
              <a:t>If you make a shortlist, your resume and over letter will be sent to someone who understands your boss and might even be your boss or coworker. They will usually decide who is going to be interviewed. </a:t>
            </a:r>
            <a:endParaRPr sz="1400"/>
          </a:p>
          <a:p>
            <a:pPr indent="0" lvl="0" marL="0" rtl="0" algn="l">
              <a:lnSpc>
                <a:spcPct val="115000"/>
              </a:lnSpc>
              <a:spcBef>
                <a:spcPts val="1600"/>
              </a:spcBef>
              <a:spcAft>
                <a:spcPts val="1600"/>
              </a:spcAft>
              <a:buSzPts val="1200"/>
              <a:buNone/>
            </a:pPr>
            <a:r>
              <a:rPr lang="en" sz="1400"/>
              <a:t>Let’s take a look at how to read a job ad to see what else we can learn about our audience. </a:t>
            </a:r>
            <a:endParaRPr sz="14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