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Lobster"/>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8" roundtripDataSignature="AMtx7mjRd/ICUWdPt6XQXN/LFvpGCOsj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obster-regular.fnt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 name="Shape 9"/>
        <p:cNvGrpSpPr/>
        <p:nvPr/>
      </p:nvGrpSpPr>
      <p:grpSpPr>
        <a:xfrm>
          <a:off x="0" y="0"/>
          <a:ext cx="0" cy="0"/>
          <a:chOff x="0" y="0"/>
          <a:chExt cx="0" cy="0"/>
        </a:xfrm>
      </p:grpSpPr>
      <p:sp>
        <p:nvSpPr>
          <p:cNvPr id="10" name="Google Shape;10;p1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 name="Google Shape;12;p1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 name="Google Shape;13;p1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 name="Google Shape;17;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 name="Shape 19"/>
        <p:cNvGrpSpPr/>
        <p:nvPr/>
      </p:nvGrpSpPr>
      <p:grpSpPr>
        <a:xfrm>
          <a:off x="0" y="0"/>
          <a:ext cx="0" cy="0"/>
          <a:chOff x="0" y="0"/>
          <a:chExt cx="0" cy="0"/>
        </a:xfrm>
      </p:grpSpPr>
      <p:sp>
        <p:nvSpPr>
          <p:cNvPr id="20" name="Google Shape;20;p1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1" name="Google Shape;21;p1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2" name="Google Shape;2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5" name="Google Shape;25;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6" name="Google Shape;26;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9" name="Google Shape;2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unsplash.com/@tonyzzzhen?utm_source=unsplash&amp;utm_medium=referral&amp;utm_content=creditCopyText" TargetMode="External"/><Relationship Id="rId4" Type="http://schemas.openxmlformats.org/officeDocument/2006/relationships/hyperlink" Target="https://unsplash.com/@tonyzzzhen?utm_source=unsplash&amp;utm_medium=referral&amp;utm_content=creditCopyText" TargetMode="External"/><Relationship Id="rId5" Type="http://schemas.openxmlformats.org/officeDocument/2006/relationships/hyperlink" Target="https://unsplash.com/s/photos/black-lives-matter?utm_source=unsplash&amp;utm_medium=referral&amp;utm_content=creditCopyText" TargetMode="External"/><Relationship Id="rId6" Type="http://schemas.openxmlformats.org/officeDocument/2006/relationships/hyperlink" Target="https://unsplash.com/s/photos/black-lives-matter?utm_source=unsplash&amp;utm_medium=referral&amp;utm_content=creditCopyText" TargetMode="External"/><Relationship Id="rId7"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s://unsplash.com/@marcosjluiz?utm_source=unsplash&amp;utm_medium=referral&amp;utm_content=creditCopyText" TargetMode="External"/><Relationship Id="rId5" Type="http://schemas.openxmlformats.org/officeDocument/2006/relationships/hyperlink" Target="https://unsplash.com/@marcosjluiz?utm_source=unsplash&amp;utm_medium=referral&amp;utm_content=creditCopyText" TargetMode="External"/><Relationship Id="rId6" Type="http://schemas.openxmlformats.org/officeDocument/2006/relationships/hyperlink" Target="https://unsplash.com/s/photos/questioning?utm_source=unsplash&amp;utm_medium=referral&amp;utm_content=creditCopyText" TargetMode="External"/><Relationship Id="rId7" Type="http://schemas.openxmlformats.org/officeDocument/2006/relationships/hyperlink" Target="https://unsplash.com/s/photos/questioning?utm_source=unsplash&amp;utm_medium=referral&amp;utm_content=creditCopyTex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kpu.pressbooks.pub/businesswriting/part/chapter-10b-making-an-argument-using-sources/" TargetMode="External"/><Relationship Id="rId4" Type="http://schemas.openxmlformats.org/officeDocument/2006/relationships/hyperlink" Target="https://unsplash.com/@brunobucar?utm_source=unsplash&amp;utm_medium=referral&amp;utm_content=creditCopyText" TargetMode="External"/><Relationship Id="rId5" Type="http://schemas.openxmlformats.org/officeDocument/2006/relationships/hyperlink" Target="https://unsplash.com/@brunobucar?utm_source=unsplash&amp;utm_medium=referral&amp;utm_content=creditCopyText" TargetMode="External"/><Relationship Id="rId6" Type="http://schemas.openxmlformats.org/officeDocument/2006/relationships/hyperlink" Target="https://unsplash.com/s/photos/newspaper?utm_source=unsplash&amp;utm_medium=referral&amp;utm_content=creditCopyText" TargetMode="External"/><Relationship Id="rId7" Type="http://schemas.openxmlformats.org/officeDocument/2006/relationships/hyperlink" Target="https://unsplash.com/s/photos/newspaper?utm_source=unsplash&amp;utm_medium=referral&amp;utm_content=creditCopyText" TargetMode="External"/><Relationship Id="rId8"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hyperlink" Target="https://unsplash.com/@miguel_photo?utm_source=unsplash&amp;utm_medium=referral&amp;utm_content=creditCopyText" TargetMode="External"/><Relationship Id="rId5" Type="http://schemas.openxmlformats.org/officeDocument/2006/relationships/hyperlink" Target="https://unsplash.com/@miguel_photo?utm_source=unsplash&amp;utm_medium=referral&amp;utm_content=creditCopyText" TargetMode="External"/><Relationship Id="rId6" Type="http://schemas.openxmlformats.org/officeDocument/2006/relationships/hyperlink" Target="https://unsplash.com/s/photos/audience?utm_source=unsplash&amp;utm_medium=referral&amp;utm_content=creditCopyText" TargetMode="External"/><Relationship Id="rId7" Type="http://schemas.openxmlformats.org/officeDocument/2006/relationships/hyperlink" Target="https://unsplash.com/s/photos/audience?utm_source=unsplash&amp;utm_medium=referral&amp;utm_content=creditCopyTex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unsplash.com/@abhijith__s_nair?utm_source=unsplash&amp;utm_medium=referral&amp;utm_content=creditCopyText" TargetMode="External"/><Relationship Id="rId5" Type="http://schemas.openxmlformats.org/officeDocument/2006/relationships/hyperlink" Target="https://unsplash.com/@abhijith__s_nair?utm_source=unsplash&amp;utm_medium=referral&amp;utm_content=creditCopyText" TargetMode="External"/><Relationship Id="rId6" Type="http://schemas.openxmlformats.org/officeDocument/2006/relationships/hyperlink" Target="https://unsplash.com/?utm_source=unsplash&amp;utm_medium=referral&amp;utm_content=creditCopyText" TargetMode="External"/><Relationship Id="rId7" Type="http://schemas.openxmlformats.org/officeDocument/2006/relationships/hyperlink" Target="https://unsplash.com/?utm_source=unsplash&amp;utm_medium=referral&amp;utm_content=creditCopy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yellowheadinstitute.org/wp-content/uploads/2020/06/yi-special-report-covid19-and-treaties.pdf" TargetMode="External"/><Relationship Id="rId4" Type="http://schemas.openxmlformats.org/officeDocument/2006/relationships/hyperlink" Target="https://online.flowpaper.com/76fb0732/MMIWReportFinalMarch10WEB/#page=10" TargetMode="External"/><Relationship Id="rId5" Type="http://schemas.openxmlformats.org/officeDocument/2006/relationships/hyperlink" Target="https://redpaper.yellowheadinstitut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unsplash.com/@johnschno?utm_source=unsplash&amp;utm_medium=referral&amp;utm_content=creditCopyText" TargetMode="External"/><Relationship Id="rId4" Type="http://schemas.openxmlformats.org/officeDocument/2006/relationships/hyperlink" Target="https://unsplash.com/@johnschno?utm_source=unsplash&amp;utm_medium=referral&amp;utm_content=creditCopyText" TargetMode="External"/><Relationship Id="rId5" Type="http://schemas.openxmlformats.org/officeDocument/2006/relationships/hyperlink" Target="https://unsplash.com/s/photos/executive-summary?utm_source=unsplash&amp;utm_medium=referral&amp;utm_content=creditCopyText" TargetMode="External"/><Relationship Id="rId6" Type="http://schemas.openxmlformats.org/officeDocument/2006/relationships/hyperlink" Target="https://unsplash.com/s/photos/executive-summary?utm_source=unsplash&amp;utm_medium=referral&amp;utm_content=creditCopyText" TargetMode="External"/><Relationship Id="rId7"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hyperlink" Target="https://unsplash.com/@neonbrand?utm_source=unsplash&amp;utm_medium=referral&amp;utm_content=creditCopyText" TargetMode="External"/><Relationship Id="rId5" Type="http://schemas.openxmlformats.org/officeDocument/2006/relationships/hyperlink" Target="https://unsplash.com/@neonbrand?utm_source=unsplash&amp;utm_medium=referral&amp;utm_content=creditCopyText" TargetMode="External"/><Relationship Id="rId6" Type="http://schemas.openxmlformats.org/officeDocument/2006/relationships/hyperlink" Target="https://unsplash.com/s/photos/questioning?utm_source=unsplash&amp;utm_medium=referral&amp;utm_content=creditCopyText" TargetMode="External"/><Relationship Id="rId7" Type="http://schemas.openxmlformats.org/officeDocument/2006/relationships/hyperlink" Target="https://unsplash.com/s/photos/questioning?utm_source=unsplash&amp;utm_medium=referral&amp;utm_content=creditCopyTex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iCvmsMzlF7o"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idx="2" type="body"/>
          </p:nvPr>
        </p:nvSpPr>
        <p:spPr>
          <a:xfrm>
            <a:off x="4939500" y="353850"/>
            <a:ext cx="3837000" cy="4423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800"/>
              <a:buNone/>
            </a:pPr>
            <a:r>
              <a:rPr b="1" lang="en" sz="2800"/>
              <a:t>CREATING </a:t>
            </a:r>
            <a:endParaRPr b="1" sz="2800"/>
          </a:p>
          <a:p>
            <a:pPr indent="0" lvl="0" marL="0" rtl="0" algn="l">
              <a:lnSpc>
                <a:spcPct val="115000"/>
              </a:lnSpc>
              <a:spcBef>
                <a:spcPts val="1600"/>
              </a:spcBef>
              <a:spcAft>
                <a:spcPts val="0"/>
              </a:spcAft>
              <a:buSzPts val="1800"/>
              <a:buNone/>
            </a:pPr>
            <a:r>
              <a:rPr b="1" lang="en" sz="2800"/>
              <a:t>ARGUMENTS</a:t>
            </a:r>
            <a:endParaRPr b="1" sz="2800"/>
          </a:p>
          <a:p>
            <a:pPr indent="0" lvl="0" marL="0" rtl="0" algn="l">
              <a:lnSpc>
                <a:spcPct val="115000"/>
              </a:lnSpc>
              <a:spcBef>
                <a:spcPts val="1600"/>
              </a:spcBef>
              <a:spcAft>
                <a:spcPts val="0"/>
              </a:spcAft>
              <a:buSzPts val="1800"/>
              <a:buNone/>
            </a:pPr>
            <a:r>
              <a:t/>
            </a:r>
            <a:endParaRPr sz="1500"/>
          </a:p>
          <a:p>
            <a:pPr indent="0" lvl="0" marL="0" rtl="0" algn="l">
              <a:lnSpc>
                <a:spcPct val="115000"/>
              </a:lnSpc>
              <a:spcBef>
                <a:spcPts val="1600"/>
              </a:spcBef>
              <a:spcAft>
                <a:spcPts val="0"/>
              </a:spcAft>
              <a:buSzPts val="1800"/>
              <a:buNone/>
            </a:pPr>
            <a:r>
              <a:rPr lang="en" sz="1500"/>
              <a:t>This week, you will have two readings: how to give effective oral presentations, and how to make an argument. In this session, we’ll explore features of effective arguments in everything from reports to speeches.</a:t>
            </a:r>
            <a:endParaRPr sz="1500"/>
          </a:p>
          <a:p>
            <a:pPr indent="0" lvl="0" marL="0" rtl="0" algn="l">
              <a:lnSpc>
                <a:spcPct val="115000"/>
              </a:lnSpc>
              <a:spcBef>
                <a:spcPts val="1600"/>
              </a:spcBef>
              <a:spcAft>
                <a:spcPts val="1600"/>
              </a:spcAft>
              <a:buSzPts val="1800"/>
              <a:buNone/>
            </a:pPr>
            <a:r>
              <a:rPr lang="en" sz="1100">
                <a:solidFill>
                  <a:schemeClr val="dk1"/>
                </a:solidFill>
              </a:rPr>
              <a:t>Photo by</a:t>
            </a:r>
            <a:r>
              <a:rPr lang="en" sz="1100">
                <a:solidFill>
                  <a:schemeClr val="dk1"/>
                </a:solidFill>
                <a:uFill>
                  <a:noFill/>
                </a:uFill>
                <a:hlinkClick r:id="rId3"/>
              </a:rPr>
              <a:t> </a:t>
            </a:r>
            <a:r>
              <a:rPr lang="en" sz="1100" u="sng">
                <a:solidFill>
                  <a:schemeClr val="hlink"/>
                </a:solidFill>
                <a:hlinkClick r:id="rId4"/>
              </a:rPr>
              <a:t>Tony Zhen</a:t>
            </a:r>
            <a:r>
              <a:rPr lang="en" sz="1100">
                <a:solidFill>
                  <a:schemeClr val="dk1"/>
                </a:solidFill>
              </a:rPr>
              <a:t> on</a:t>
            </a:r>
            <a:r>
              <a:rPr lang="en" sz="1100">
                <a:solidFill>
                  <a:schemeClr val="dk1"/>
                </a:solidFill>
                <a:uFill>
                  <a:noFill/>
                </a:uFill>
                <a:hlinkClick r:id="rId5"/>
              </a:rPr>
              <a:t> </a:t>
            </a:r>
            <a:r>
              <a:rPr lang="en" sz="1100" u="sng">
                <a:solidFill>
                  <a:schemeClr val="hlink"/>
                </a:solidFill>
                <a:hlinkClick r:id="rId6"/>
              </a:rPr>
              <a:t>Unsplash</a:t>
            </a:r>
            <a:endParaRPr sz="1500"/>
          </a:p>
        </p:txBody>
      </p:sp>
      <p:pic>
        <p:nvPicPr>
          <p:cNvPr id="55" name="Google Shape;55;p1"/>
          <p:cNvPicPr preferRelativeResize="0"/>
          <p:nvPr/>
        </p:nvPicPr>
        <p:blipFill rotWithShape="1">
          <a:blip r:embed="rId7">
            <a:alphaModFix/>
          </a:blip>
          <a:srcRect b="0" l="0" r="0" t="0"/>
          <a:stretch/>
        </p:blipFill>
        <p:spPr>
          <a:xfrm>
            <a:off x="152400" y="152400"/>
            <a:ext cx="4321302" cy="4838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20" name="Shape 120"/>
        <p:cNvGrpSpPr/>
        <p:nvPr/>
      </p:nvGrpSpPr>
      <p:grpSpPr>
        <a:xfrm>
          <a:off x="0" y="0"/>
          <a:ext cx="0" cy="0"/>
          <a:chOff x="0" y="0"/>
          <a:chExt cx="0" cy="0"/>
        </a:xfrm>
      </p:grpSpPr>
      <p:sp>
        <p:nvSpPr>
          <p:cNvPr id="121" name="Google Shape;121;p10"/>
          <p:cNvSpPr txBox="1"/>
          <p:nvPr>
            <p:ph type="title"/>
          </p:nvPr>
        </p:nvSpPr>
        <p:spPr>
          <a:xfrm>
            <a:off x="311700" y="101100"/>
            <a:ext cx="8520600" cy="61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Activity</a:t>
            </a:r>
            <a:endParaRPr/>
          </a:p>
        </p:txBody>
      </p:sp>
      <p:sp>
        <p:nvSpPr>
          <p:cNvPr id="122" name="Google Shape;122;p10"/>
          <p:cNvSpPr txBox="1"/>
          <p:nvPr>
            <p:ph idx="1" type="body"/>
          </p:nvPr>
        </p:nvSpPr>
        <p:spPr>
          <a:xfrm>
            <a:off x="311700" y="783500"/>
            <a:ext cx="85206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Obviously, Brene Brown is very persuasive. That TED Talk has been viewed 13 million times. Think back to what you watched, then write down the answers to the following questions? </a:t>
            </a:r>
            <a:endParaRPr sz="1500"/>
          </a:p>
          <a:p>
            <a:pPr indent="-323850" lvl="0" marL="457200" rtl="0" algn="l">
              <a:lnSpc>
                <a:spcPct val="115000"/>
              </a:lnSpc>
              <a:spcBef>
                <a:spcPts val="1600"/>
              </a:spcBef>
              <a:spcAft>
                <a:spcPts val="0"/>
              </a:spcAft>
              <a:buSzPts val="1500"/>
              <a:buChar char="●"/>
            </a:pPr>
            <a:r>
              <a:rPr lang="en" sz="1500"/>
              <a:t>What was Brene Brown’s claim? </a:t>
            </a:r>
            <a:endParaRPr sz="1500"/>
          </a:p>
          <a:p>
            <a:pPr indent="-323850" lvl="0" marL="457200" rtl="0" algn="l">
              <a:lnSpc>
                <a:spcPct val="115000"/>
              </a:lnSpc>
              <a:spcBef>
                <a:spcPts val="0"/>
              </a:spcBef>
              <a:spcAft>
                <a:spcPts val="0"/>
              </a:spcAft>
              <a:buSzPts val="1500"/>
              <a:buChar char="●"/>
            </a:pPr>
            <a:r>
              <a:rPr lang="en" sz="1500"/>
              <a:t>How did she back it up with evidence?</a:t>
            </a:r>
            <a:endParaRPr sz="1500"/>
          </a:p>
          <a:p>
            <a:pPr indent="-323850" lvl="0" marL="457200" rtl="0" algn="l">
              <a:lnSpc>
                <a:spcPct val="115000"/>
              </a:lnSpc>
              <a:spcBef>
                <a:spcPts val="0"/>
              </a:spcBef>
              <a:spcAft>
                <a:spcPts val="0"/>
              </a:spcAft>
              <a:buSzPts val="1500"/>
              <a:buChar char="●"/>
            </a:pPr>
            <a:r>
              <a:rPr lang="en" sz="1500"/>
              <a:t>What was the most memorable/interesting part of the TED Talk for you personally?</a:t>
            </a:r>
            <a:endParaRPr sz="1500"/>
          </a:p>
          <a:p>
            <a:pPr indent="-323850" lvl="0" marL="457200" rtl="0" algn="l">
              <a:lnSpc>
                <a:spcPct val="115000"/>
              </a:lnSpc>
              <a:spcBef>
                <a:spcPts val="0"/>
              </a:spcBef>
              <a:spcAft>
                <a:spcPts val="0"/>
              </a:spcAft>
              <a:buSzPts val="1500"/>
              <a:buChar char="●"/>
            </a:pPr>
            <a:r>
              <a:rPr lang="en" sz="1500"/>
              <a:t>How did Brene Brown hook the viewer in?</a:t>
            </a:r>
            <a:endParaRPr sz="1500"/>
          </a:p>
          <a:p>
            <a:pPr indent="0" lvl="0" marL="457200" rtl="0" algn="l">
              <a:lnSpc>
                <a:spcPct val="115000"/>
              </a:lnSpc>
              <a:spcBef>
                <a:spcPts val="1600"/>
              </a:spcBef>
              <a:spcAft>
                <a:spcPts val="1600"/>
              </a:spcAft>
              <a:buSzPts val="1800"/>
              <a:buNone/>
            </a:pPr>
            <a:r>
              <a:t/>
            </a:r>
            <a:endParaRPr sz="1500"/>
          </a:p>
        </p:txBody>
      </p:sp>
      <p:pic>
        <p:nvPicPr>
          <p:cNvPr id="123" name="Google Shape;123;p10"/>
          <p:cNvPicPr preferRelativeResize="0"/>
          <p:nvPr/>
        </p:nvPicPr>
        <p:blipFill rotWithShape="1">
          <a:blip r:embed="rId3">
            <a:alphaModFix/>
          </a:blip>
          <a:srcRect b="0" l="0" r="0" t="0"/>
          <a:stretch/>
        </p:blipFill>
        <p:spPr>
          <a:xfrm>
            <a:off x="455700" y="2818175"/>
            <a:ext cx="3841072" cy="2234425"/>
          </a:xfrm>
          <a:prstGeom prst="rect">
            <a:avLst/>
          </a:prstGeom>
          <a:noFill/>
          <a:ln>
            <a:noFill/>
          </a:ln>
        </p:spPr>
      </p:pic>
      <p:sp>
        <p:nvSpPr>
          <p:cNvPr id="124" name="Google Shape;124;p10"/>
          <p:cNvSpPr txBox="1"/>
          <p:nvPr/>
        </p:nvSpPr>
        <p:spPr>
          <a:xfrm>
            <a:off x="4435800" y="4587450"/>
            <a:ext cx="2047500" cy="5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Marcos Luiz Photograph</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8" name="Shape 128"/>
        <p:cNvGrpSpPr/>
        <p:nvPr/>
      </p:nvGrpSpPr>
      <p:grpSpPr>
        <a:xfrm>
          <a:off x="0" y="0"/>
          <a:ext cx="0" cy="0"/>
          <a:chOff x="0" y="0"/>
          <a:chExt cx="0" cy="0"/>
        </a:xfrm>
      </p:grpSpPr>
      <p:sp>
        <p:nvSpPr>
          <p:cNvPr id="129" name="Google Shape;129;p11"/>
          <p:cNvSpPr txBox="1"/>
          <p:nvPr>
            <p:ph type="title"/>
          </p:nvPr>
        </p:nvSpPr>
        <p:spPr>
          <a:xfrm>
            <a:off x="311700" y="151650"/>
            <a:ext cx="8520600" cy="60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Wrapping It Up</a:t>
            </a:r>
            <a:endParaRPr/>
          </a:p>
        </p:txBody>
      </p:sp>
      <p:sp>
        <p:nvSpPr>
          <p:cNvPr id="130" name="Google Shape;130;p11"/>
          <p:cNvSpPr txBox="1"/>
          <p:nvPr>
            <p:ph idx="1" type="body"/>
          </p:nvPr>
        </p:nvSpPr>
        <p:spPr>
          <a:xfrm>
            <a:off x="311700" y="758250"/>
            <a:ext cx="8520600" cy="424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As you can see, creating an argument is not just about how you arrange evidence. When it comes to oral presentations, it’s also about how you shape that evidence using stories, how you deliver it to your audience, how you use visuals, and how you connect. </a:t>
            </a:r>
            <a:endParaRPr sz="1500"/>
          </a:p>
          <a:p>
            <a:pPr indent="0" lvl="0" marL="0" rtl="0" algn="l">
              <a:lnSpc>
                <a:spcPct val="115000"/>
              </a:lnSpc>
              <a:spcBef>
                <a:spcPts val="1600"/>
              </a:spcBef>
              <a:spcAft>
                <a:spcPts val="0"/>
              </a:spcAft>
              <a:buSzPts val="1800"/>
              <a:buNone/>
            </a:pPr>
            <a:r>
              <a:rPr lang="en" sz="1500"/>
              <a:t>So what can we take away here?</a:t>
            </a:r>
            <a:endParaRPr sz="1500"/>
          </a:p>
          <a:p>
            <a:pPr indent="-323850" lvl="0" marL="457200" rtl="0" algn="l">
              <a:lnSpc>
                <a:spcPct val="115000"/>
              </a:lnSpc>
              <a:spcBef>
                <a:spcPts val="1600"/>
              </a:spcBef>
              <a:spcAft>
                <a:spcPts val="0"/>
              </a:spcAft>
              <a:buSzPts val="1500"/>
              <a:buChar char="●"/>
            </a:pPr>
            <a:r>
              <a:rPr b="1" lang="en" sz="1500"/>
              <a:t>Have a clear message:</a:t>
            </a:r>
            <a:r>
              <a:rPr lang="en" sz="1500"/>
              <a:t> Brene Brown had 1 main claim--that vulnerability is important--and she repeated it. </a:t>
            </a:r>
            <a:endParaRPr b="1" sz="1500"/>
          </a:p>
          <a:p>
            <a:pPr indent="-323850" lvl="0" marL="457200" rtl="0" algn="l">
              <a:lnSpc>
                <a:spcPct val="115000"/>
              </a:lnSpc>
              <a:spcBef>
                <a:spcPts val="0"/>
              </a:spcBef>
              <a:spcAft>
                <a:spcPts val="0"/>
              </a:spcAft>
              <a:buSzPts val="1500"/>
              <a:buChar char="●"/>
            </a:pPr>
            <a:r>
              <a:rPr b="1" lang="en" sz="1500"/>
              <a:t>Show your audience the connections:</a:t>
            </a:r>
            <a:r>
              <a:rPr lang="en" sz="1500"/>
              <a:t> In an oral presentation (especially a live one), if a viewer gets confused, it’s hard to go back. Make the connections clear by using signposting (“I told you___, now I’m going to ____” or “Remember when I said ______? Here’s why that’s important”) and repetition. </a:t>
            </a:r>
            <a:endParaRPr sz="1500"/>
          </a:p>
          <a:p>
            <a:pPr indent="-323850" lvl="0" marL="457200" rtl="0" algn="l">
              <a:lnSpc>
                <a:spcPct val="115000"/>
              </a:lnSpc>
              <a:spcBef>
                <a:spcPts val="0"/>
              </a:spcBef>
              <a:spcAft>
                <a:spcPts val="0"/>
              </a:spcAft>
              <a:buSzPts val="1500"/>
              <a:buChar char="●"/>
            </a:pPr>
            <a:r>
              <a:rPr b="1" lang="en" sz="1500"/>
              <a:t>Use stories: </a:t>
            </a:r>
            <a:r>
              <a:rPr lang="en" sz="1500"/>
              <a:t>You probably noticed that what hooked you into the TED Talk wasn’t the use of a Powerpoint. Using stories helps you to connect with your audience.</a:t>
            </a:r>
            <a:endParaRPr sz="1500"/>
          </a:p>
          <a:p>
            <a:pPr indent="-323850" lvl="0" marL="457200" rtl="0" algn="l">
              <a:lnSpc>
                <a:spcPct val="115000"/>
              </a:lnSpc>
              <a:spcBef>
                <a:spcPts val="0"/>
              </a:spcBef>
              <a:spcAft>
                <a:spcPts val="0"/>
              </a:spcAft>
              <a:buSzPts val="1500"/>
              <a:buChar char="●"/>
            </a:pPr>
            <a:r>
              <a:rPr b="1" lang="en" sz="1500"/>
              <a:t>Use all of your tools: </a:t>
            </a:r>
            <a:r>
              <a:rPr lang="en" sz="1500"/>
              <a:t>Brene Brown used her voice modulation, humour, images, and even her body language to convince you. </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9" name="Shape 59"/>
        <p:cNvGrpSpPr/>
        <p:nvPr/>
      </p:nvGrpSpPr>
      <p:grpSpPr>
        <a:xfrm>
          <a:off x="0" y="0"/>
          <a:ext cx="0" cy="0"/>
          <a:chOff x="0" y="0"/>
          <a:chExt cx="0" cy="0"/>
        </a:xfrm>
      </p:grpSpPr>
      <p:sp>
        <p:nvSpPr>
          <p:cNvPr id="60" name="Google Shape;60;p2"/>
          <p:cNvSpPr txBox="1"/>
          <p:nvPr>
            <p:ph type="title"/>
          </p:nvPr>
        </p:nvSpPr>
        <p:spPr>
          <a:xfrm>
            <a:off x="75825" y="113775"/>
            <a:ext cx="8176500" cy="505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Reviewing the Parts of an Argument</a:t>
            </a:r>
            <a:endParaRPr/>
          </a:p>
        </p:txBody>
      </p:sp>
      <p:sp>
        <p:nvSpPr>
          <p:cNvPr id="61" name="Google Shape;61;p2"/>
          <p:cNvSpPr txBox="1"/>
          <p:nvPr>
            <p:ph idx="1" type="body"/>
          </p:nvPr>
        </p:nvSpPr>
        <p:spPr>
          <a:xfrm>
            <a:off x="75825" y="670400"/>
            <a:ext cx="5408700" cy="438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Let’s look at an example of an argument, which uses all of the parts. To review the parts, visit this </a:t>
            </a:r>
            <a:r>
              <a:rPr lang="en" sz="1500" u="sng">
                <a:solidFill>
                  <a:schemeClr val="hlink"/>
                </a:solidFill>
                <a:hlinkClick r:id="rId3"/>
              </a:rPr>
              <a:t>section</a:t>
            </a:r>
            <a:r>
              <a:rPr lang="en" sz="1500"/>
              <a:t> in your textbook.</a:t>
            </a:r>
            <a:endParaRPr sz="1500"/>
          </a:p>
          <a:p>
            <a:pPr indent="-323850" lvl="0" marL="457200" rtl="0" algn="l">
              <a:lnSpc>
                <a:spcPct val="115000"/>
              </a:lnSpc>
              <a:spcBef>
                <a:spcPts val="1600"/>
              </a:spcBef>
              <a:spcAft>
                <a:spcPts val="0"/>
              </a:spcAft>
              <a:buSzPts val="1500"/>
              <a:buChar char="●"/>
            </a:pPr>
            <a:r>
              <a:rPr b="1" lang="en" sz="1500"/>
              <a:t>Claim/Thesis: </a:t>
            </a:r>
            <a:r>
              <a:rPr lang="en" sz="1500"/>
              <a:t>Encouraging more interaction between international and domestic students will benefit both groups.</a:t>
            </a:r>
            <a:endParaRPr sz="1500"/>
          </a:p>
          <a:p>
            <a:pPr indent="-323850" lvl="0" marL="457200" rtl="0" algn="l">
              <a:lnSpc>
                <a:spcPct val="115000"/>
              </a:lnSpc>
              <a:spcBef>
                <a:spcPts val="0"/>
              </a:spcBef>
              <a:spcAft>
                <a:spcPts val="0"/>
              </a:spcAft>
              <a:buSzPts val="1500"/>
              <a:buChar char="●"/>
            </a:pPr>
            <a:r>
              <a:rPr b="1" lang="en" sz="1500"/>
              <a:t>Evidence: </a:t>
            </a:r>
            <a:r>
              <a:rPr lang="en" sz="1500"/>
              <a:t>Our study found that 50% of international students had no domestic friends.</a:t>
            </a:r>
            <a:endParaRPr sz="1500"/>
          </a:p>
          <a:p>
            <a:pPr indent="-323850" lvl="0" marL="457200" rtl="0" algn="l">
              <a:lnSpc>
                <a:spcPct val="115000"/>
              </a:lnSpc>
              <a:spcBef>
                <a:spcPts val="0"/>
              </a:spcBef>
              <a:spcAft>
                <a:spcPts val="0"/>
              </a:spcAft>
              <a:buSzPts val="1500"/>
              <a:buChar char="●"/>
            </a:pPr>
            <a:r>
              <a:rPr b="1" lang="en" sz="1500"/>
              <a:t>Reason: </a:t>
            </a:r>
            <a:r>
              <a:rPr lang="en" sz="1500"/>
              <a:t>One article showed that students with diverse friend groups reported higher satisfaction in their education and were less likely to drop out. </a:t>
            </a:r>
            <a:endParaRPr sz="1500"/>
          </a:p>
          <a:p>
            <a:pPr indent="-323850" lvl="0" marL="457200" rtl="0" algn="l">
              <a:lnSpc>
                <a:spcPct val="115000"/>
              </a:lnSpc>
              <a:spcBef>
                <a:spcPts val="0"/>
              </a:spcBef>
              <a:spcAft>
                <a:spcPts val="0"/>
              </a:spcAft>
              <a:buSzPts val="1500"/>
              <a:buChar char="●"/>
            </a:pPr>
            <a:r>
              <a:rPr b="1" lang="en" sz="1500"/>
              <a:t>Acknowledgement</a:t>
            </a:r>
            <a:r>
              <a:rPr lang="en" sz="1500"/>
              <a:t>: Some may say that it’s not the university’s place to help students make friends. </a:t>
            </a:r>
            <a:endParaRPr b="1" sz="1500"/>
          </a:p>
          <a:p>
            <a:pPr indent="-323850" lvl="0" marL="457200" rtl="0" algn="l">
              <a:lnSpc>
                <a:spcPct val="115000"/>
              </a:lnSpc>
              <a:spcBef>
                <a:spcPts val="0"/>
              </a:spcBef>
              <a:spcAft>
                <a:spcPts val="0"/>
              </a:spcAft>
              <a:buSzPts val="1500"/>
              <a:buChar char="●"/>
            </a:pPr>
            <a:r>
              <a:rPr b="1" lang="en" sz="1500"/>
              <a:t>Response: </a:t>
            </a:r>
            <a:r>
              <a:rPr lang="en" sz="1500"/>
              <a:t>But we will argue that having more satisfied students will lead to greater student success and retention, which benefits the university.</a:t>
            </a:r>
            <a:endParaRPr sz="1500"/>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
        <p:nvSpPr>
          <p:cNvPr id="62" name="Google Shape;62;p2"/>
          <p:cNvSpPr txBox="1"/>
          <p:nvPr/>
        </p:nvSpPr>
        <p:spPr>
          <a:xfrm>
            <a:off x="6744250" y="4688700"/>
            <a:ext cx="2147100" cy="45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Bruno Bučar</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pic>
        <p:nvPicPr>
          <p:cNvPr id="63" name="Google Shape;63;p2"/>
          <p:cNvPicPr preferRelativeResize="0"/>
          <p:nvPr/>
        </p:nvPicPr>
        <p:blipFill rotWithShape="1">
          <a:blip r:embed="rId8">
            <a:alphaModFix/>
          </a:blip>
          <a:srcRect b="0" l="0" r="0" t="0"/>
          <a:stretch/>
        </p:blipFill>
        <p:spPr>
          <a:xfrm>
            <a:off x="5637000" y="670400"/>
            <a:ext cx="3254360" cy="4067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7" name="Shape 67"/>
        <p:cNvGrpSpPr/>
        <p:nvPr/>
      </p:nvGrpSpPr>
      <p:grpSpPr>
        <a:xfrm>
          <a:off x="0" y="0"/>
          <a:ext cx="0" cy="0"/>
          <a:chOff x="0" y="0"/>
          <a:chExt cx="0" cy="0"/>
        </a:xfrm>
      </p:grpSpPr>
      <p:sp>
        <p:nvSpPr>
          <p:cNvPr id="68" name="Google Shape;68;p3"/>
          <p:cNvSpPr txBox="1"/>
          <p:nvPr>
            <p:ph type="title"/>
          </p:nvPr>
        </p:nvSpPr>
        <p:spPr>
          <a:xfrm>
            <a:off x="311700" y="2049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Audience Analysis (Again!)</a:t>
            </a:r>
            <a:endParaRPr/>
          </a:p>
          <a:p>
            <a:pPr indent="0" lvl="0" marL="0" rtl="0" algn="l">
              <a:lnSpc>
                <a:spcPct val="100000"/>
              </a:lnSpc>
              <a:spcBef>
                <a:spcPts val="0"/>
              </a:spcBef>
              <a:spcAft>
                <a:spcPts val="0"/>
              </a:spcAft>
              <a:buSzPts val="2800"/>
              <a:buNone/>
            </a:pPr>
            <a:r>
              <a:t/>
            </a:r>
            <a:endParaRPr/>
          </a:p>
        </p:txBody>
      </p:sp>
      <p:sp>
        <p:nvSpPr>
          <p:cNvPr id="69" name="Google Shape;69;p3"/>
          <p:cNvSpPr txBox="1"/>
          <p:nvPr>
            <p:ph idx="1" type="body"/>
          </p:nvPr>
        </p:nvSpPr>
        <p:spPr>
          <a:xfrm>
            <a:off x="641700" y="777625"/>
            <a:ext cx="3930300" cy="35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The components of an argument are flexible. As we’ve seen, you could use them in a casual conversation, or in a formal report. It all depends on your audience. Your audience will influence: </a:t>
            </a:r>
            <a:endParaRPr sz="1500"/>
          </a:p>
          <a:p>
            <a:pPr indent="-323850" lvl="0" marL="457200" rtl="0" algn="l">
              <a:lnSpc>
                <a:spcPct val="115000"/>
              </a:lnSpc>
              <a:spcBef>
                <a:spcPts val="1600"/>
              </a:spcBef>
              <a:spcAft>
                <a:spcPts val="0"/>
              </a:spcAft>
              <a:buSzPts val="1500"/>
              <a:buChar char="●"/>
            </a:pPr>
            <a:r>
              <a:rPr lang="en" sz="1500"/>
              <a:t>What type of evidence you bring in.</a:t>
            </a:r>
            <a:endParaRPr sz="1500"/>
          </a:p>
          <a:p>
            <a:pPr indent="-323850" lvl="0" marL="457200" rtl="0" algn="l">
              <a:lnSpc>
                <a:spcPct val="115000"/>
              </a:lnSpc>
              <a:spcBef>
                <a:spcPts val="0"/>
              </a:spcBef>
              <a:spcAft>
                <a:spcPts val="0"/>
              </a:spcAft>
              <a:buSzPts val="1500"/>
              <a:buChar char="●"/>
            </a:pPr>
            <a:r>
              <a:rPr lang="en" sz="1500"/>
              <a:t>How you use evidence.</a:t>
            </a:r>
            <a:endParaRPr sz="1500"/>
          </a:p>
          <a:p>
            <a:pPr indent="-323850" lvl="0" marL="457200" rtl="0" algn="l">
              <a:lnSpc>
                <a:spcPct val="115000"/>
              </a:lnSpc>
              <a:spcBef>
                <a:spcPts val="0"/>
              </a:spcBef>
              <a:spcAft>
                <a:spcPts val="0"/>
              </a:spcAft>
              <a:buSzPts val="1500"/>
              <a:buChar char="●"/>
            </a:pPr>
            <a:r>
              <a:rPr lang="en" sz="1500"/>
              <a:t>What genre you use (memo, report, conversation, etc.)</a:t>
            </a:r>
            <a:endParaRPr sz="1500"/>
          </a:p>
          <a:p>
            <a:pPr indent="-323850" lvl="0" marL="457200" rtl="0" algn="l">
              <a:lnSpc>
                <a:spcPct val="115000"/>
              </a:lnSpc>
              <a:spcBef>
                <a:spcPts val="0"/>
              </a:spcBef>
              <a:spcAft>
                <a:spcPts val="0"/>
              </a:spcAft>
              <a:buSzPts val="1500"/>
              <a:buChar char="●"/>
            </a:pPr>
            <a:r>
              <a:rPr lang="en" sz="1500"/>
              <a:t>Your tone.</a:t>
            </a:r>
            <a:endParaRPr sz="1500"/>
          </a:p>
          <a:p>
            <a:pPr indent="-323850" lvl="0" marL="457200" rtl="0" algn="l">
              <a:lnSpc>
                <a:spcPct val="115000"/>
              </a:lnSpc>
              <a:spcBef>
                <a:spcPts val="0"/>
              </a:spcBef>
              <a:spcAft>
                <a:spcPts val="0"/>
              </a:spcAft>
              <a:buSzPts val="1500"/>
              <a:buChar char="●"/>
            </a:pPr>
            <a:r>
              <a:rPr lang="en" sz="1500"/>
              <a:t>The level of detail. </a:t>
            </a:r>
            <a:endParaRPr sz="1500"/>
          </a:p>
          <a:p>
            <a:pPr indent="-323850" lvl="0" marL="457200" rtl="0" algn="l">
              <a:lnSpc>
                <a:spcPct val="115000"/>
              </a:lnSpc>
              <a:spcBef>
                <a:spcPts val="0"/>
              </a:spcBef>
              <a:spcAft>
                <a:spcPts val="0"/>
              </a:spcAft>
              <a:buSzPts val="1500"/>
              <a:buChar char="●"/>
            </a:pPr>
            <a:r>
              <a:rPr lang="en" sz="1500"/>
              <a:t>The objections you consider. </a:t>
            </a:r>
            <a:endParaRPr sz="1500"/>
          </a:p>
          <a:p>
            <a:pPr indent="0" lvl="0" marL="457200" rtl="0" algn="l">
              <a:lnSpc>
                <a:spcPct val="115000"/>
              </a:lnSpc>
              <a:spcBef>
                <a:spcPts val="1600"/>
              </a:spcBef>
              <a:spcAft>
                <a:spcPts val="1600"/>
              </a:spcAft>
              <a:buSzPts val="1800"/>
              <a:buNone/>
            </a:pPr>
            <a:r>
              <a:t/>
            </a:r>
            <a:endParaRPr sz="1500"/>
          </a:p>
        </p:txBody>
      </p:sp>
      <p:pic>
        <p:nvPicPr>
          <p:cNvPr id="70" name="Google Shape;70;p3"/>
          <p:cNvPicPr preferRelativeResize="0"/>
          <p:nvPr/>
        </p:nvPicPr>
        <p:blipFill rotWithShape="1">
          <a:blip r:embed="rId3">
            <a:alphaModFix/>
          </a:blip>
          <a:srcRect b="0" l="0" r="0" t="0"/>
          <a:stretch/>
        </p:blipFill>
        <p:spPr>
          <a:xfrm>
            <a:off x="4675900" y="689175"/>
            <a:ext cx="4468095" cy="3500100"/>
          </a:xfrm>
          <a:prstGeom prst="rect">
            <a:avLst/>
          </a:prstGeom>
          <a:noFill/>
          <a:ln>
            <a:noFill/>
          </a:ln>
        </p:spPr>
      </p:pic>
      <p:sp>
        <p:nvSpPr>
          <p:cNvPr id="71" name="Google Shape;71;p3"/>
          <p:cNvSpPr txBox="1"/>
          <p:nvPr/>
        </p:nvSpPr>
        <p:spPr>
          <a:xfrm>
            <a:off x="6685275" y="4498975"/>
            <a:ext cx="2147100" cy="46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Miguel Henriques</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75" name="Shape 75"/>
        <p:cNvGrpSpPr/>
        <p:nvPr/>
      </p:nvGrpSpPr>
      <p:grpSpPr>
        <a:xfrm>
          <a:off x="0" y="0"/>
          <a:ext cx="0" cy="0"/>
          <a:chOff x="0" y="0"/>
          <a:chExt cx="0" cy="0"/>
        </a:xfrm>
      </p:grpSpPr>
      <p:sp>
        <p:nvSpPr>
          <p:cNvPr id="76" name="Google Shape;76;p4"/>
          <p:cNvSpPr txBox="1"/>
          <p:nvPr>
            <p:ph type="title"/>
          </p:nvPr>
        </p:nvSpPr>
        <p:spPr>
          <a:xfrm>
            <a:off x="311700" y="0"/>
            <a:ext cx="8520600" cy="85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An Executive Summary? </a:t>
            </a:r>
            <a:endParaRPr/>
          </a:p>
        </p:txBody>
      </p:sp>
      <p:sp>
        <p:nvSpPr>
          <p:cNvPr id="77" name="Google Shape;77;p4"/>
          <p:cNvSpPr txBox="1"/>
          <p:nvPr>
            <p:ph idx="1" type="body"/>
          </p:nvPr>
        </p:nvSpPr>
        <p:spPr>
          <a:xfrm>
            <a:off x="4473700" y="579150"/>
            <a:ext cx="4358700" cy="4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To better understand arguments, let’s take a look at a genre where it’s important to present a clear argument: an executive summary. </a:t>
            </a:r>
            <a:endParaRPr sz="1500"/>
          </a:p>
          <a:p>
            <a:pPr indent="0" lvl="0" marL="0" rtl="0" algn="l">
              <a:lnSpc>
                <a:spcPct val="115000"/>
              </a:lnSpc>
              <a:spcBef>
                <a:spcPts val="1600"/>
              </a:spcBef>
              <a:spcAft>
                <a:spcPts val="0"/>
              </a:spcAft>
              <a:buSzPts val="1800"/>
              <a:buNone/>
            </a:pPr>
            <a:r>
              <a:rPr lang="en" sz="1500"/>
              <a:t>An executive summary goes at the beginning of a report. It’s a short overview aimed at managers or decision makers, and it’s the most important part of the report. </a:t>
            </a:r>
            <a:endParaRPr sz="1500"/>
          </a:p>
          <a:p>
            <a:pPr indent="0" lvl="0" marL="0" rtl="0" algn="l">
              <a:lnSpc>
                <a:spcPct val="115000"/>
              </a:lnSpc>
              <a:spcBef>
                <a:spcPts val="1600"/>
              </a:spcBef>
              <a:spcAft>
                <a:spcPts val="0"/>
              </a:spcAft>
              <a:buSzPts val="1800"/>
              <a:buNone/>
            </a:pPr>
            <a:r>
              <a:rPr lang="en" sz="1500"/>
              <a:t>It gives an overview of everything in the report -- your main argument -- in a way that’s persuasive. </a:t>
            </a:r>
            <a:endParaRPr sz="1500"/>
          </a:p>
          <a:p>
            <a:pPr indent="0" lvl="0" marL="0" rtl="0" algn="l">
              <a:lnSpc>
                <a:spcPct val="115000"/>
              </a:lnSpc>
              <a:spcBef>
                <a:spcPts val="1600"/>
              </a:spcBef>
              <a:spcAft>
                <a:spcPts val="0"/>
              </a:spcAft>
              <a:buSzPts val="1800"/>
              <a:buNone/>
            </a:pPr>
            <a:r>
              <a:rPr lang="en" sz="1500"/>
              <a:t>Think of it as a report’s elevator pitch focused on the people who have the power to implement the changes proposed in your report. </a:t>
            </a:r>
            <a:endParaRPr sz="1500"/>
          </a:p>
          <a:p>
            <a:pPr indent="0" lvl="0" marL="0" rtl="0" algn="l">
              <a:lnSpc>
                <a:spcPct val="115000"/>
              </a:lnSpc>
              <a:spcBef>
                <a:spcPts val="1600"/>
              </a:spcBef>
              <a:spcAft>
                <a:spcPts val="1600"/>
              </a:spcAft>
              <a:buSzPts val="1800"/>
              <a:buNone/>
            </a:pPr>
            <a:r>
              <a:t/>
            </a:r>
            <a:endParaRPr sz="1500"/>
          </a:p>
        </p:txBody>
      </p:sp>
      <p:pic>
        <p:nvPicPr>
          <p:cNvPr id="78" name="Google Shape;78;p4"/>
          <p:cNvPicPr preferRelativeResize="0"/>
          <p:nvPr/>
        </p:nvPicPr>
        <p:blipFill rotWithShape="1">
          <a:blip r:embed="rId3">
            <a:alphaModFix/>
          </a:blip>
          <a:srcRect b="0" l="0" r="0" t="0"/>
          <a:stretch/>
        </p:blipFill>
        <p:spPr>
          <a:xfrm>
            <a:off x="311700" y="579150"/>
            <a:ext cx="3790523" cy="3985200"/>
          </a:xfrm>
          <a:prstGeom prst="rect">
            <a:avLst/>
          </a:prstGeom>
          <a:noFill/>
          <a:ln>
            <a:noFill/>
          </a:ln>
        </p:spPr>
      </p:pic>
      <p:sp>
        <p:nvSpPr>
          <p:cNvPr id="79" name="Google Shape;79;p4"/>
          <p:cNvSpPr txBox="1"/>
          <p:nvPr/>
        </p:nvSpPr>
        <p:spPr>
          <a:xfrm>
            <a:off x="1857725" y="4638000"/>
            <a:ext cx="7279200" cy="849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80" name="Google Shape;80;p4"/>
          <p:cNvSpPr txBox="1"/>
          <p:nvPr/>
        </p:nvSpPr>
        <p:spPr>
          <a:xfrm>
            <a:off x="1390150" y="4638000"/>
            <a:ext cx="2628600" cy="50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Abhijith S Nair</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4" name="Shape 84"/>
        <p:cNvGrpSpPr/>
        <p:nvPr/>
      </p:nvGrpSpPr>
      <p:grpSpPr>
        <a:xfrm>
          <a:off x="0" y="0"/>
          <a:ext cx="0" cy="0"/>
          <a:chOff x="0" y="0"/>
          <a:chExt cx="0" cy="0"/>
        </a:xfrm>
      </p:grpSpPr>
      <p:sp>
        <p:nvSpPr>
          <p:cNvPr id="85" name="Google Shape;85;p5"/>
          <p:cNvSpPr txBox="1"/>
          <p:nvPr>
            <p:ph type="title"/>
          </p:nvPr>
        </p:nvSpPr>
        <p:spPr>
          <a:xfrm>
            <a:off x="311700" y="75825"/>
            <a:ext cx="8520600" cy="54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ACTIVITY: Investigating Executive Summaries </a:t>
            </a:r>
            <a:endParaRPr/>
          </a:p>
        </p:txBody>
      </p:sp>
      <p:sp>
        <p:nvSpPr>
          <p:cNvPr id="86" name="Google Shape;86;p5"/>
          <p:cNvSpPr txBox="1"/>
          <p:nvPr>
            <p:ph idx="1" type="body"/>
          </p:nvPr>
        </p:nvSpPr>
        <p:spPr>
          <a:xfrm>
            <a:off x="311700" y="619125"/>
            <a:ext cx="8520600" cy="442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To better understand how to create an argument, let’s take a look at the executive summaries of 3 different reports. </a:t>
            </a:r>
            <a:endParaRPr sz="1500"/>
          </a:p>
          <a:p>
            <a:pPr indent="0" lvl="0" marL="0" rtl="0" algn="l">
              <a:lnSpc>
                <a:spcPct val="115000"/>
              </a:lnSpc>
              <a:spcBef>
                <a:spcPts val="1600"/>
              </a:spcBef>
              <a:spcAft>
                <a:spcPts val="0"/>
              </a:spcAft>
              <a:buSzPts val="1800"/>
              <a:buNone/>
            </a:pPr>
            <a:r>
              <a:rPr lang="en" sz="1500"/>
              <a:t>Read the executive summaries of these 3 reports: </a:t>
            </a:r>
            <a:endParaRPr sz="1500"/>
          </a:p>
          <a:p>
            <a:pPr indent="-323850" lvl="0" marL="457200" rtl="0" algn="l">
              <a:lnSpc>
                <a:spcPct val="115000"/>
              </a:lnSpc>
              <a:spcBef>
                <a:spcPts val="1600"/>
              </a:spcBef>
              <a:spcAft>
                <a:spcPts val="0"/>
              </a:spcAft>
              <a:buSzPts val="1500"/>
              <a:buChar char="●"/>
            </a:pPr>
            <a:r>
              <a:rPr lang="en" sz="1500" u="sng">
                <a:solidFill>
                  <a:schemeClr val="hlink"/>
                </a:solidFill>
                <a:hlinkClick r:id="rId3"/>
              </a:rPr>
              <a:t>Covid-19. Numbered Treaties and the Politics of Life</a:t>
            </a:r>
            <a:r>
              <a:rPr lang="en" sz="1500"/>
              <a:t> (here, it’s called an Introduction, not an executive summary, but the function is similar).</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4"/>
              </a:rPr>
              <a:t>Red Women Rising: Indigenous Survivors in Vancouver’s DTES</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5"/>
              </a:rPr>
              <a:t>Land Back: A Yellowhead Institute Red Paper</a:t>
            </a:r>
            <a:r>
              <a:rPr lang="en" sz="1500"/>
              <a:t> (Scroll down for the report overview, or read the executive summary on pg 8).</a:t>
            </a:r>
            <a:endParaRPr sz="1500"/>
          </a:p>
          <a:p>
            <a:pPr indent="0" lvl="0" marL="0" rtl="0" algn="l">
              <a:lnSpc>
                <a:spcPct val="115000"/>
              </a:lnSpc>
              <a:spcBef>
                <a:spcPts val="1600"/>
              </a:spcBef>
              <a:spcAft>
                <a:spcPts val="0"/>
              </a:spcAft>
              <a:buSzPts val="1800"/>
              <a:buNone/>
            </a:pPr>
            <a:r>
              <a:rPr lang="en" sz="1500"/>
              <a:t>As you do, consider:</a:t>
            </a:r>
            <a:endParaRPr sz="1500"/>
          </a:p>
          <a:p>
            <a:pPr indent="-323850" lvl="0" marL="457200" rtl="0" algn="l">
              <a:lnSpc>
                <a:spcPct val="115000"/>
              </a:lnSpc>
              <a:spcBef>
                <a:spcPts val="1600"/>
              </a:spcBef>
              <a:spcAft>
                <a:spcPts val="0"/>
              </a:spcAft>
              <a:buSzPts val="1500"/>
              <a:buChar char="●"/>
            </a:pPr>
            <a:r>
              <a:rPr lang="en" sz="1500"/>
              <a:t>How do each of these reports use evidence?</a:t>
            </a:r>
            <a:endParaRPr sz="1500"/>
          </a:p>
          <a:p>
            <a:pPr indent="-323850" lvl="0" marL="457200" rtl="0" algn="l">
              <a:lnSpc>
                <a:spcPct val="115000"/>
              </a:lnSpc>
              <a:spcBef>
                <a:spcPts val="0"/>
              </a:spcBef>
              <a:spcAft>
                <a:spcPts val="0"/>
              </a:spcAft>
              <a:buSzPts val="1500"/>
              <a:buChar char="●"/>
            </a:pPr>
            <a:r>
              <a:rPr lang="en" sz="1500"/>
              <a:t>How do they attempt to persuade their audience?</a:t>
            </a:r>
            <a:endParaRPr sz="1500"/>
          </a:p>
          <a:p>
            <a:pPr indent="-323850" lvl="0" marL="457200" rtl="0" algn="l">
              <a:lnSpc>
                <a:spcPct val="115000"/>
              </a:lnSpc>
              <a:spcBef>
                <a:spcPts val="0"/>
              </a:spcBef>
              <a:spcAft>
                <a:spcPts val="0"/>
              </a:spcAft>
              <a:buSzPts val="1500"/>
              <a:buChar char="●"/>
            </a:pPr>
            <a:r>
              <a:rPr lang="en" sz="1500"/>
              <a:t>What is their argument? Can you find the parts of the argument for each one?</a:t>
            </a:r>
            <a:endParaRPr sz="1500"/>
          </a:p>
          <a:p>
            <a:pPr indent="0" lvl="0" marL="0" rtl="0" algn="l">
              <a:lnSpc>
                <a:spcPct val="115000"/>
              </a:lnSpc>
              <a:spcBef>
                <a:spcPts val="1600"/>
              </a:spcBef>
              <a:spcAft>
                <a:spcPts val="0"/>
              </a:spcAft>
              <a:buSzPts val="1800"/>
              <a:buNone/>
            </a:pPr>
            <a:r>
              <a:t/>
            </a:r>
            <a:endParaRPr sz="1500"/>
          </a:p>
          <a:p>
            <a:pPr indent="0" lvl="0" marL="457200" rtl="0" algn="l">
              <a:lnSpc>
                <a:spcPct val="115000"/>
              </a:lnSpc>
              <a:spcBef>
                <a:spcPts val="1600"/>
              </a:spcBef>
              <a:spcAft>
                <a:spcPts val="1600"/>
              </a:spcAft>
              <a:buSzPts val="1800"/>
              <a:buNone/>
            </a:pPr>
            <a:r>
              <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0" name="Shape 90"/>
        <p:cNvGrpSpPr/>
        <p:nvPr/>
      </p:nvGrpSpPr>
      <p:grpSpPr>
        <a:xfrm>
          <a:off x="0" y="0"/>
          <a:ext cx="0" cy="0"/>
          <a:chOff x="0" y="0"/>
          <a:chExt cx="0" cy="0"/>
        </a:xfrm>
      </p:grpSpPr>
      <p:sp>
        <p:nvSpPr>
          <p:cNvPr id="91" name="Google Shape;91;p6"/>
          <p:cNvSpPr txBox="1"/>
          <p:nvPr>
            <p:ph type="title"/>
          </p:nvPr>
        </p:nvSpPr>
        <p:spPr>
          <a:xfrm>
            <a:off x="311700" y="139025"/>
            <a:ext cx="7157100" cy="467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2900"/>
              <a:t>Reflection</a:t>
            </a:r>
            <a:endParaRPr sz="2900"/>
          </a:p>
        </p:txBody>
      </p:sp>
      <p:sp>
        <p:nvSpPr>
          <p:cNvPr id="92" name="Google Shape;92;p6"/>
          <p:cNvSpPr txBox="1"/>
          <p:nvPr>
            <p:ph idx="1" type="body"/>
          </p:nvPr>
        </p:nvSpPr>
        <p:spPr>
          <a:xfrm>
            <a:off x="311700" y="872000"/>
            <a:ext cx="5185800" cy="427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500"/>
              <a:t>The Red Women Rising report uses images and a dialogue between two women. Why do you think the report authors chose to present evidence this way?</a:t>
            </a:r>
            <a:endParaRPr sz="1500"/>
          </a:p>
          <a:p>
            <a:pPr indent="0" lvl="0" marL="0" rtl="0" algn="l">
              <a:lnSpc>
                <a:spcPct val="115000"/>
              </a:lnSpc>
              <a:spcBef>
                <a:spcPts val="1600"/>
              </a:spcBef>
              <a:spcAft>
                <a:spcPts val="0"/>
              </a:spcAft>
              <a:buSzPts val="1200"/>
              <a:buNone/>
            </a:pPr>
            <a:r>
              <a:rPr lang="en" sz="1500"/>
              <a:t>The Land Back report is more interactive. It has a lot of images and breaks up the parts of the report into different chunks. What impact does this have on the reader? </a:t>
            </a:r>
            <a:endParaRPr sz="1500"/>
          </a:p>
          <a:p>
            <a:pPr indent="0" lvl="0" marL="0" rtl="0" algn="l">
              <a:lnSpc>
                <a:spcPct val="115000"/>
              </a:lnSpc>
              <a:spcBef>
                <a:spcPts val="1600"/>
              </a:spcBef>
              <a:spcAft>
                <a:spcPts val="0"/>
              </a:spcAft>
              <a:buSzPts val="1200"/>
              <a:buNone/>
            </a:pPr>
            <a:r>
              <a:rPr lang="en" sz="1500"/>
              <a:t>The report about Covid-19 begins with quotes from elders. Why do you think this evidence was introduced? </a:t>
            </a:r>
            <a:endParaRPr sz="1500"/>
          </a:p>
          <a:p>
            <a:pPr indent="0" lvl="0" marL="0" rtl="0" algn="l">
              <a:lnSpc>
                <a:spcPct val="115000"/>
              </a:lnSpc>
              <a:spcBef>
                <a:spcPts val="1600"/>
              </a:spcBef>
              <a:spcAft>
                <a:spcPts val="0"/>
              </a:spcAft>
              <a:buSzPts val="1200"/>
              <a:buNone/>
            </a:pPr>
            <a:r>
              <a:rPr lang="en" sz="1500"/>
              <a:t>Understanding </a:t>
            </a:r>
            <a:r>
              <a:rPr b="1" lang="en" sz="1500"/>
              <a:t>why </a:t>
            </a:r>
            <a:r>
              <a:rPr lang="en" sz="1500"/>
              <a:t>these authors made the choices that they did will help you with your own ability to craft an argument. Your purpose and your audience will determine what evidence you use, and how you use it. </a:t>
            </a:r>
            <a:endParaRPr sz="1500"/>
          </a:p>
          <a:p>
            <a:pPr indent="0" lvl="0" marL="0" rtl="0" algn="r">
              <a:lnSpc>
                <a:spcPct val="115000"/>
              </a:lnSpc>
              <a:spcBef>
                <a:spcPts val="1600"/>
              </a:spcBef>
              <a:spcAft>
                <a:spcPts val="0"/>
              </a:spcAft>
              <a:buSzPts val="1200"/>
              <a:buNone/>
            </a:pPr>
            <a:r>
              <a:rPr lang="en" sz="1100">
                <a:solidFill>
                  <a:schemeClr val="dk1"/>
                </a:solidFill>
              </a:rPr>
              <a:t>Photo by</a:t>
            </a:r>
            <a:r>
              <a:rPr lang="en" sz="1100">
                <a:solidFill>
                  <a:schemeClr val="dk1"/>
                </a:solidFill>
                <a:uFill>
                  <a:noFill/>
                </a:uFill>
                <a:hlinkClick r:id="rId3"/>
              </a:rPr>
              <a:t> </a:t>
            </a:r>
            <a:r>
              <a:rPr lang="en" sz="1100" u="sng">
                <a:solidFill>
                  <a:schemeClr val="hlink"/>
                </a:solidFill>
                <a:hlinkClick r:id="rId4"/>
              </a:rPr>
              <a:t>John Schnobrich</a:t>
            </a:r>
            <a:r>
              <a:rPr lang="en" sz="1100">
                <a:solidFill>
                  <a:schemeClr val="dk1"/>
                </a:solidFill>
              </a:rPr>
              <a:t> on</a:t>
            </a:r>
            <a:r>
              <a:rPr lang="en" sz="1100">
                <a:solidFill>
                  <a:schemeClr val="dk1"/>
                </a:solidFill>
                <a:uFill>
                  <a:noFill/>
                </a:uFill>
                <a:hlinkClick r:id="rId5"/>
              </a:rPr>
              <a:t> </a:t>
            </a:r>
            <a:r>
              <a:rPr lang="en" sz="1100" u="sng">
                <a:solidFill>
                  <a:schemeClr val="hlink"/>
                </a:solidFill>
                <a:hlinkClick r:id="rId6"/>
              </a:rPr>
              <a:t>Unsplash</a:t>
            </a:r>
            <a:endParaRPr sz="1500"/>
          </a:p>
          <a:p>
            <a:pPr indent="0" lvl="0" marL="0" rtl="0" algn="l">
              <a:lnSpc>
                <a:spcPct val="115000"/>
              </a:lnSpc>
              <a:spcBef>
                <a:spcPts val="1600"/>
              </a:spcBef>
              <a:spcAft>
                <a:spcPts val="1600"/>
              </a:spcAft>
              <a:buSzPts val="1200"/>
              <a:buNone/>
            </a:pPr>
            <a:r>
              <a:t/>
            </a:r>
            <a:endParaRPr sz="1500"/>
          </a:p>
        </p:txBody>
      </p:sp>
      <p:pic>
        <p:nvPicPr>
          <p:cNvPr id="93" name="Google Shape;93;p6"/>
          <p:cNvPicPr preferRelativeResize="0"/>
          <p:nvPr/>
        </p:nvPicPr>
        <p:blipFill rotWithShape="1">
          <a:blip r:embed="rId7">
            <a:alphaModFix/>
          </a:blip>
          <a:srcRect b="0" l="0" r="0" t="0"/>
          <a:stretch/>
        </p:blipFill>
        <p:spPr>
          <a:xfrm>
            <a:off x="5662525" y="1485288"/>
            <a:ext cx="3341699" cy="2627877"/>
          </a:xfrm>
          <a:prstGeom prst="rect">
            <a:avLst/>
          </a:prstGeom>
          <a:noFill/>
          <a:ln>
            <a:noFill/>
          </a:ln>
        </p:spPr>
      </p:pic>
      <p:sp>
        <p:nvSpPr>
          <p:cNvPr id="94" name="Google Shape;94;p6"/>
          <p:cNvSpPr txBox="1"/>
          <p:nvPr/>
        </p:nvSpPr>
        <p:spPr>
          <a:xfrm>
            <a:off x="1377500" y="467475"/>
            <a:ext cx="6672600" cy="467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1100"/>
              <a:buFont typeface="Arial"/>
              <a:buNone/>
            </a:pPr>
            <a:r>
              <a:rPr b="0" i="0" lang="en" sz="1500" u="none" cap="none" strike="noStrike">
                <a:solidFill>
                  <a:schemeClr val="dk2"/>
                </a:solidFill>
                <a:latin typeface="Arial"/>
                <a:ea typeface="Arial"/>
                <a:cs typeface="Arial"/>
                <a:sym typeface="Arial"/>
              </a:rPr>
              <a:t>You’ve probably noticed that all of these reports use evidence differently.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8" name="Shape 98"/>
        <p:cNvGrpSpPr/>
        <p:nvPr/>
      </p:nvGrpSpPr>
      <p:grpSpPr>
        <a:xfrm>
          <a:off x="0" y="0"/>
          <a:ext cx="0" cy="0"/>
          <a:chOff x="0" y="0"/>
          <a:chExt cx="0" cy="0"/>
        </a:xfrm>
      </p:grpSpPr>
      <p:sp>
        <p:nvSpPr>
          <p:cNvPr id="99" name="Google Shape;9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Making an Argument in Oral Presentations</a:t>
            </a:r>
            <a:endParaRPr/>
          </a:p>
        </p:txBody>
      </p:sp>
      <p:sp>
        <p:nvSpPr>
          <p:cNvPr id="100" name="Google Shape;100;p7"/>
          <p:cNvSpPr txBox="1"/>
          <p:nvPr>
            <p:ph idx="1" type="body"/>
          </p:nvPr>
        </p:nvSpPr>
        <p:spPr>
          <a:xfrm>
            <a:off x="311700" y="1162650"/>
            <a:ext cx="4958100" cy="297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sz="1500"/>
              <a:t>Think back to the best oral presentation that you’ve ever heard: the one that has stayed with you. </a:t>
            </a:r>
            <a:endParaRPr sz="1500"/>
          </a:p>
          <a:p>
            <a:pPr indent="0" lvl="0" marL="0" rtl="0" algn="l">
              <a:lnSpc>
                <a:spcPct val="115000"/>
              </a:lnSpc>
              <a:spcBef>
                <a:spcPts val="1600"/>
              </a:spcBef>
              <a:spcAft>
                <a:spcPts val="0"/>
              </a:spcAft>
              <a:buSzPts val="1800"/>
              <a:buNone/>
            </a:pPr>
            <a:r>
              <a:rPr lang="en" sz="1500"/>
              <a:t>You might not have thought initially that the speaker was making an argument, and that’s because it might have sounded like storytelling. That’s because oral presentations are a place where argument and storytelling collide. </a:t>
            </a:r>
            <a:endParaRPr sz="1500"/>
          </a:p>
          <a:p>
            <a:pPr indent="0" lvl="0" marL="0" rtl="0" algn="l">
              <a:lnSpc>
                <a:spcPct val="115000"/>
              </a:lnSpc>
              <a:spcBef>
                <a:spcPts val="1600"/>
              </a:spcBef>
              <a:spcAft>
                <a:spcPts val="0"/>
              </a:spcAft>
              <a:buSzPts val="1800"/>
              <a:buNone/>
            </a:pPr>
            <a:r>
              <a:rPr lang="en" sz="1500"/>
              <a:t>Let’s take a look.</a:t>
            </a:r>
            <a:endParaRPr sz="1500"/>
          </a:p>
          <a:p>
            <a:pPr indent="0" lvl="0" marL="0" rtl="0" algn="l">
              <a:lnSpc>
                <a:spcPct val="115000"/>
              </a:lnSpc>
              <a:spcBef>
                <a:spcPts val="1600"/>
              </a:spcBef>
              <a:spcAft>
                <a:spcPts val="1600"/>
              </a:spcAft>
              <a:buSzPts val="1800"/>
              <a:buNone/>
            </a:pPr>
            <a:r>
              <a:t/>
            </a:r>
            <a:endParaRPr sz="1500"/>
          </a:p>
        </p:txBody>
      </p:sp>
      <p:pic>
        <p:nvPicPr>
          <p:cNvPr id="101" name="Google Shape;101;p7"/>
          <p:cNvPicPr preferRelativeResize="0"/>
          <p:nvPr/>
        </p:nvPicPr>
        <p:blipFill rotWithShape="1">
          <a:blip r:embed="rId3">
            <a:alphaModFix/>
          </a:blip>
          <a:srcRect b="0" l="0" r="0" t="0"/>
          <a:stretch/>
        </p:blipFill>
        <p:spPr>
          <a:xfrm>
            <a:off x="5106300" y="2471800"/>
            <a:ext cx="3569401" cy="2379364"/>
          </a:xfrm>
          <a:prstGeom prst="rect">
            <a:avLst/>
          </a:prstGeom>
          <a:noFill/>
          <a:ln>
            <a:noFill/>
          </a:ln>
        </p:spPr>
      </p:pic>
      <p:sp>
        <p:nvSpPr>
          <p:cNvPr id="102" name="Google Shape;102;p7"/>
          <p:cNvSpPr txBox="1"/>
          <p:nvPr/>
        </p:nvSpPr>
        <p:spPr>
          <a:xfrm>
            <a:off x="3247850" y="4385250"/>
            <a:ext cx="17565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dk1"/>
                </a:solidFill>
                <a:latin typeface="Arial"/>
                <a:ea typeface="Arial"/>
                <a:cs typeface="Arial"/>
                <a:sym typeface="Arial"/>
              </a:rPr>
              <a:t>Photo by</a:t>
            </a:r>
            <a:r>
              <a:rPr b="0" i="0" lang="en" sz="1100" u="none" cap="none" strike="noStrike">
                <a:solidFill>
                  <a:schemeClr val="dk1"/>
                </a:solidFill>
                <a:uFill>
                  <a:noFill/>
                </a:uFill>
                <a:latin typeface="Arial"/>
                <a:ea typeface="Arial"/>
                <a:cs typeface="Arial"/>
                <a:sym typeface="Arial"/>
                <a:hlinkClick r:id="rId4"/>
              </a:rPr>
              <a:t> </a:t>
            </a:r>
            <a:r>
              <a:rPr b="0" i="0" lang="en" sz="1100" u="sng" cap="none" strike="noStrike">
                <a:solidFill>
                  <a:schemeClr val="hlink"/>
                </a:solidFill>
                <a:latin typeface="Arial"/>
                <a:ea typeface="Arial"/>
                <a:cs typeface="Arial"/>
                <a:sym typeface="Arial"/>
                <a:hlinkClick r:id="rId5"/>
              </a:rPr>
              <a:t>NeONBRAND</a:t>
            </a:r>
            <a:r>
              <a:rPr b="0" i="0" lang="en" sz="1100" u="none" cap="none" strike="noStrike">
                <a:solidFill>
                  <a:schemeClr val="dk1"/>
                </a:solidFill>
                <a:latin typeface="Arial"/>
                <a:ea typeface="Arial"/>
                <a:cs typeface="Arial"/>
                <a:sym typeface="Arial"/>
              </a:rPr>
              <a:t> on</a:t>
            </a:r>
            <a:r>
              <a:rPr b="0" i="0" lang="en" sz="1100" u="none" cap="none" strike="noStrike">
                <a:solidFill>
                  <a:schemeClr val="dk1"/>
                </a:solidFill>
                <a:uFill>
                  <a:noFill/>
                </a:uFill>
                <a:latin typeface="Arial"/>
                <a:ea typeface="Arial"/>
                <a:cs typeface="Arial"/>
                <a:sym typeface="Arial"/>
                <a:hlinkClick r:id="rId6"/>
              </a:rPr>
              <a:t> </a:t>
            </a:r>
            <a:r>
              <a:rPr b="0" i="0" lang="en" sz="1100" u="sng" cap="none" strike="noStrike">
                <a:solidFill>
                  <a:schemeClr val="hlink"/>
                </a:solidFill>
                <a:latin typeface="Arial"/>
                <a:ea typeface="Arial"/>
                <a:cs typeface="Arial"/>
                <a:sym typeface="Arial"/>
                <a:hlinkClick r:id="rId7"/>
              </a:rPr>
              <a:t>Unsplash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06" name="Shape 106"/>
        <p:cNvGrpSpPr/>
        <p:nvPr/>
      </p:nvGrpSpPr>
      <p:grpSpPr>
        <a:xfrm>
          <a:off x="0" y="0"/>
          <a:ext cx="0" cy="0"/>
          <a:chOff x="0" y="0"/>
          <a:chExt cx="0" cy="0"/>
        </a:xfrm>
      </p:grpSpPr>
      <p:sp>
        <p:nvSpPr>
          <p:cNvPr id="107" name="Google Shape;107;p9"/>
          <p:cNvSpPr txBox="1"/>
          <p:nvPr>
            <p:ph type="title"/>
          </p:nvPr>
        </p:nvSpPr>
        <p:spPr>
          <a:xfrm>
            <a:off x="311700" y="290675"/>
            <a:ext cx="5817600" cy="644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sz="4100">
                <a:latin typeface="Lobster"/>
                <a:ea typeface="Lobster"/>
                <a:cs typeface="Lobster"/>
                <a:sym typeface="Lobster"/>
              </a:rPr>
              <a:t>We remember stories.</a:t>
            </a:r>
            <a:endParaRPr sz="4600">
              <a:latin typeface="Lobster"/>
              <a:ea typeface="Lobster"/>
              <a:cs typeface="Lobster"/>
              <a:sym typeface="Lobster"/>
            </a:endParaRPr>
          </a:p>
        </p:txBody>
      </p:sp>
      <p:sp>
        <p:nvSpPr>
          <p:cNvPr id="108" name="Google Shape;108;p9"/>
          <p:cNvSpPr txBox="1"/>
          <p:nvPr>
            <p:ph idx="1" type="body"/>
          </p:nvPr>
        </p:nvSpPr>
        <p:spPr>
          <a:xfrm>
            <a:off x="311700" y="1440675"/>
            <a:ext cx="8648400" cy="347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2800">
                <a:latin typeface="Lobster"/>
                <a:ea typeface="Lobster"/>
                <a:cs typeface="Lobster"/>
                <a:sym typeface="Lobster"/>
              </a:rPr>
              <a:t>People will forget what you said, </a:t>
            </a:r>
            <a:endParaRPr sz="2800">
              <a:latin typeface="Lobster"/>
              <a:ea typeface="Lobster"/>
              <a:cs typeface="Lobster"/>
              <a:sym typeface="Lobster"/>
            </a:endParaRPr>
          </a:p>
          <a:p>
            <a:pPr indent="0" lvl="0" marL="0" rtl="0" algn="l">
              <a:lnSpc>
                <a:spcPct val="115000"/>
              </a:lnSpc>
              <a:spcBef>
                <a:spcPts val="1600"/>
              </a:spcBef>
              <a:spcAft>
                <a:spcPts val="0"/>
              </a:spcAft>
              <a:buSzPts val="1200"/>
              <a:buNone/>
            </a:pPr>
            <a:r>
              <a:rPr lang="en" sz="2800">
                <a:latin typeface="Lobster"/>
                <a:ea typeface="Lobster"/>
                <a:cs typeface="Lobster"/>
                <a:sym typeface="Lobster"/>
              </a:rPr>
              <a:t>People will forget what you did,</a:t>
            </a:r>
            <a:endParaRPr sz="2800">
              <a:latin typeface="Lobster"/>
              <a:ea typeface="Lobster"/>
              <a:cs typeface="Lobster"/>
              <a:sym typeface="Lobster"/>
            </a:endParaRPr>
          </a:p>
          <a:p>
            <a:pPr indent="0" lvl="0" marL="0" rtl="0" algn="l">
              <a:lnSpc>
                <a:spcPct val="115000"/>
              </a:lnSpc>
              <a:spcBef>
                <a:spcPts val="1600"/>
              </a:spcBef>
              <a:spcAft>
                <a:spcPts val="0"/>
              </a:spcAft>
              <a:buSzPts val="1200"/>
              <a:buNone/>
            </a:pPr>
            <a:r>
              <a:rPr lang="en" sz="2800">
                <a:latin typeface="Lobster"/>
                <a:ea typeface="Lobster"/>
                <a:cs typeface="Lobster"/>
                <a:sym typeface="Lobster"/>
              </a:rPr>
              <a:t>But people will never forget how you made them feel</a:t>
            </a:r>
            <a:endParaRPr sz="2800">
              <a:latin typeface="Lobster"/>
              <a:ea typeface="Lobster"/>
              <a:cs typeface="Lobster"/>
              <a:sym typeface="Lobster"/>
            </a:endParaRPr>
          </a:p>
          <a:p>
            <a:pPr indent="0" lvl="0" marL="0" rtl="0" algn="r">
              <a:lnSpc>
                <a:spcPct val="115000"/>
              </a:lnSpc>
              <a:spcBef>
                <a:spcPts val="1600"/>
              </a:spcBef>
              <a:spcAft>
                <a:spcPts val="0"/>
              </a:spcAft>
              <a:buSzPts val="1200"/>
              <a:buNone/>
            </a:pPr>
            <a:r>
              <a:rPr lang="en" sz="2800">
                <a:latin typeface="Lobster"/>
                <a:ea typeface="Lobster"/>
                <a:cs typeface="Lobster"/>
                <a:sym typeface="Lobster"/>
              </a:rPr>
              <a:t>Maya Angelou</a:t>
            </a:r>
            <a:endParaRPr sz="2800">
              <a:latin typeface="Lobster"/>
              <a:ea typeface="Lobster"/>
              <a:cs typeface="Lobster"/>
              <a:sym typeface="Lobster"/>
            </a:endParaRPr>
          </a:p>
          <a:p>
            <a:pPr indent="0" lvl="0" marL="0" rtl="0" algn="r">
              <a:lnSpc>
                <a:spcPct val="115000"/>
              </a:lnSpc>
              <a:spcBef>
                <a:spcPts val="1600"/>
              </a:spcBef>
              <a:spcAft>
                <a:spcPts val="1600"/>
              </a:spcAft>
              <a:buSzPts val="1200"/>
              <a:buNone/>
            </a:pPr>
            <a:r>
              <a:rPr lang="en" sz="2800">
                <a:latin typeface="Lobster"/>
                <a:ea typeface="Lobster"/>
                <a:cs typeface="Lobster"/>
                <a:sym typeface="Lobster"/>
              </a:rPr>
              <a:t>1928-2014</a:t>
            </a:r>
            <a:endParaRPr sz="2800">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2" name="Shape 112"/>
        <p:cNvGrpSpPr/>
        <p:nvPr/>
      </p:nvGrpSpPr>
      <p:grpSpPr>
        <a:xfrm>
          <a:off x="0" y="0"/>
          <a:ext cx="0" cy="0"/>
          <a:chOff x="0" y="0"/>
          <a:chExt cx="0" cy="0"/>
        </a:xfrm>
      </p:grpSpPr>
      <p:sp>
        <p:nvSpPr>
          <p:cNvPr id="113" name="Google Shape;113;p8"/>
          <p:cNvSpPr txBox="1"/>
          <p:nvPr>
            <p:ph type="title"/>
          </p:nvPr>
        </p:nvSpPr>
        <p:spPr>
          <a:xfrm>
            <a:off x="311700" y="126375"/>
            <a:ext cx="2808000" cy="11850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400"/>
              <a:buNone/>
            </a:pPr>
            <a:r>
              <a:rPr lang="en"/>
              <a:t>Brene Brown - The Power of Vulnerability</a:t>
            </a:r>
            <a:endParaRPr/>
          </a:p>
        </p:txBody>
      </p:sp>
      <p:sp>
        <p:nvSpPr>
          <p:cNvPr id="114" name="Google Shape;114;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200"/>
              <a:buNone/>
            </a:pPr>
            <a:r>
              <a:rPr lang="en" sz="1400"/>
              <a:t>This TED Talk uses storytelling to make an argument. </a:t>
            </a:r>
            <a:endParaRPr sz="1400"/>
          </a:p>
          <a:p>
            <a:pPr indent="0" lvl="0" marL="0" rtl="0" algn="l">
              <a:lnSpc>
                <a:spcPct val="115000"/>
              </a:lnSpc>
              <a:spcBef>
                <a:spcPts val="1600"/>
              </a:spcBef>
              <a:spcAft>
                <a:spcPts val="0"/>
              </a:spcAft>
              <a:buSzPts val="1200"/>
              <a:buNone/>
            </a:pPr>
            <a:r>
              <a:rPr lang="en" sz="1400"/>
              <a:t>Brene Brown calls herself a “researcher-storyteller.”</a:t>
            </a:r>
            <a:endParaRPr sz="1400"/>
          </a:p>
          <a:p>
            <a:pPr indent="0" lvl="0" marL="0" rtl="0" algn="l">
              <a:lnSpc>
                <a:spcPct val="115000"/>
              </a:lnSpc>
              <a:spcBef>
                <a:spcPts val="1600"/>
              </a:spcBef>
              <a:spcAft>
                <a:spcPts val="0"/>
              </a:spcAft>
              <a:buSzPts val="1200"/>
              <a:buNone/>
            </a:pPr>
            <a:r>
              <a:rPr lang="en" sz="1400"/>
              <a:t>Watch this TED Talk, then flip to the next slide for the activity. </a:t>
            </a:r>
            <a:endParaRPr sz="1400"/>
          </a:p>
          <a:p>
            <a:pPr indent="0" lvl="0" marL="0" rtl="0" algn="l">
              <a:lnSpc>
                <a:spcPct val="115000"/>
              </a:lnSpc>
              <a:spcBef>
                <a:spcPts val="1600"/>
              </a:spcBef>
              <a:spcAft>
                <a:spcPts val="1600"/>
              </a:spcAft>
              <a:buSzPts val="1200"/>
              <a:buNone/>
            </a:pPr>
            <a:r>
              <a:t/>
            </a:r>
            <a:endParaRPr sz="1400"/>
          </a:p>
        </p:txBody>
      </p:sp>
      <p:sp>
        <p:nvSpPr>
          <p:cNvPr id="115" name="Google Shape;115;p8"/>
          <p:cNvSpPr txBox="1"/>
          <p:nvPr/>
        </p:nvSpPr>
        <p:spPr>
          <a:xfrm>
            <a:off x="3816550" y="227475"/>
            <a:ext cx="4777200" cy="391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rené Brown studies human connection -- our ability to empathize, belong, love. In a poignant, funny talk at TEDxHouston, she shares a deep insight from her research, one that sent her on a personal quest to know herself as well as to understand humanity. A talk to share.&#10;&#10;Get TED Talks recommended just for you! Learn more at https://www.ted.com/signup.&#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10;&#10;Follow TED on Twitter: http://www.twitter.com/TEDTalks&#10;Like TED on Facebook: https://www.facebook.com/TED&#10;&#10;Subscribe to our channel: https://www.youtube.com/TED" id="116" name="Google Shape;116;p8" title="The power of vulnerability | Brené Brown">
            <a:hlinkClick r:id="rId3"/>
          </p:cNvPr>
          <p:cNvPicPr preferRelativeResize="0"/>
          <p:nvPr/>
        </p:nvPicPr>
        <p:blipFill rotWithShape="1">
          <a:blip r:embed="rId4">
            <a:alphaModFix/>
          </a:blip>
          <a:srcRect b="0" l="0" r="0" t="0"/>
          <a:stretch/>
        </p:blipFill>
        <p:spPr>
          <a:xfrm>
            <a:off x="3919150" y="716175"/>
            <a:ext cx="4572000" cy="3429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