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8" roundtripDataSignature="AMtx7mgo9zJER+h50wcxWi20q0/pwWYco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18"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91f214bd2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91f214bd2c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g91f214bd2c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CA"/>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hyperlink" Target="https://unsplash.com/@thoughtcatalog" TargetMode="External"/><Relationship Id="rId5" Type="http://schemas.openxmlformats.org/officeDocument/2006/relationships/hyperlink" Target="http://unsplash.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jpg"/><Relationship Id="rId4" Type="http://schemas.openxmlformats.org/officeDocument/2006/relationships/hyperlink" Target="https://unsplash.com/@peperg?utm_source=unsplash&amp;utm_medium=referral&amp;utm_content=creditCopyText" TargetMode="External"/><Relationship Id="rId5" Type="http://schemas.openxmlformats.org/officeDocument/2006/relationships/hyperlink" Target="https://unsplash.com/s/photos/reflection?utm_source=unsplash&amp;utm_medium=referral&amp;utm_content=creditCopyTex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hyperlink" Target="https://unsplash.com/@peperg?utm_source=unsplash&amp;utm_medium=referral&amp;utm_content=creditCopyText" TargetMode="External"/><Relationship Id="rId5" Type="http://schemas.openxmlformats.org/officeDocument/2006/relationships/hyperlink" Target="https://unsplash.com/s/photos/reflection?utm_source=unsplash&amp;utm_medium=referral&amp;utm_content=creditCopyTex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hyperlink" Target="http://www.youtube.com/watch?v=gHGDN9-oFJE" TargetMode="Externa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hyperlink" Target="https://unsplash.com/@peperg?utm_source=unsplash&amp;utm_medium=referral&amp;utm_content=creditCopyText" TargetMode="External"/><Relationship Id="rId5" Type="http://schemas.openxmlformats.org/officeDocument/2006/relationships/hyperlink" Target="https://unsplash.com/s/photos/reflection?utm_source=unsplash&amp;utm_medium=referral&amp;utm_content=creditCopyText"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nvSpPr>
        <p:spPr>
          <a:xfrm>
            <a:off x="9224228" y="120872"/>
            <a:ext cx="2767413" cy="6370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CA" sz="2400" u="none" cap="none" strike="noStrike">
                <a:solidFill>
                  <a:schemeClr val="dk1"/>
                </a:solidFill>
                <a:latin typeface="Calibri"/>
                <a:ea typeface="Calibri"/>
                <a:cs typeface="Calibri"/>
                <a:sym typeface="Calibri"/>
              </a:rPr>
              <a:t>In this lesson, we'll learn about storytelling. It may seem strange to learn about storytelling in a business communication class, but learning about storytelling will:</a:t>
            </a:r>
            <a:endParaRPr/>
          </a:p>
          <a:p>
            <a:pPr indent="0" lvl="0" marL="0" marR="0" rtl="0" algn="l">
              <a:spcBef>
                <a:spcPts val="0"/>
              </a:spcBef>
              <a:spcAft>
                <a:spcPts val="0"/>
              </a:spcAft>
              <a:buNone/>
            </a:pPr>
            <a:r>
              <a:rPr lang="en-CA" sz="2400">
                <a:solidFill>
                  <a:schemeClr val="dk1"/>
                </a:solidFill>
                <a:latin typeface="Calibri"/>
                <a:ea typeface="Calibri"/>
                <a:cs typeface="Calibri"/>
                <a:sym typeface="Calibri"/>
              </a:rPr>
              <a:t>a) Help you be more persuasive.</a:t>
            </a:r>
            <a:endParaRPr/>
          </a:p>
          <a:p>
            <a:pPr indent="0" lvl="0" marL="0" marR="0" rtl="0" algn="l">
              <a:spcBef>
                <a:spcPts val="0"/>
              </a:spcBef>
              <a:spcAft>
                <a:spcPts val="0"/>
              </a:spcAft>
              <a:buNone/>
            </a:pPr>
            <a:r>
              <a:rPr lang="en-CA" sz="2400">
                <a:solidFill>
                  <a:schemeClr val="dk1"/>
                </a:solidFill>
                <a:latin typeface="Calibri"/>
                <a:ea typeface="Calibri"/>
                <a:cs typeface="Calibri"/>
                <a:sym typeface="Calibri"/>
              </a:rPr>
              <a:t>b) Help you blog more effectively.</a:t>
            </a:r>
            <a:endParaRPr/>
          </a:p>
          <a:p>
            <a:pPr indent="0" lvl="0" marL="0" marR="0" rtl="0" algn="l">
              <a:spcBef>
                <a:spcPts val="0"/>
              </a:spcBef>
              <a:spcAft>
                <a:spcPts val="0"/>
              </a:spcAft>
              <a:buNone/>
            </a:pPr>
            <a:r>
              <a:rPr lang="en-CA" sz="2400">
                <a:solidFill>
                  <a:schemeClr val="dk1"/>
                </a:solidFill>
                <a:latin typeface="Calibri"/>
                <a:ea typeface="Calibri"/>
                <a:cs typeface="Calibri"/>
                <a:sym typeface="Calibri"/>
              </a:rPr>
              <a:t>c) Help you organize information.</a:t>
            </a:r>
            <a:endParaRPr/>
          </a:p>
        </p:txBody>
      </p:sp>
      <p:pic>
        <p:nvPicPr>
          <p:cNvPr descr="A picture containing table&#10;&#10;Description automatically generated" id="89" name="Google Shape;89;p1"/>
          <p:cNvPicPr preferRelativeResize="0"/>
          <p:nvPr/>
        </p:nvPicPr>
        <p:blipFill rotWithShape="1">
          <a:blip r:embed="rId3">
            <a:alphaModFix/>
          </a:blip>
          <a:srcRect b="0" l="11249" r="0" t="0"/>
          <a:stretch/>
        </p:blipFill>
        <p:spPr>
          <a:xfrm>
            <a:off x="0" y="0"/>
            <a:ext cx="9089883" cy="6858000"/>
          </a:xfrm>
          <a:prstGeom prst="rect">
            <a:avLst/>
          </a:prstGeom>
          <a:noFill/>
          <a:ln>
            <a:noFill/>
          </a:ln>
        </p:spPr>
      </p:pic>
      <p:sp>
        <p:nvSpPr>
          <p:cNvPr id="90" name="Google Shape;90;p1"/>
          <p:cNvSpPr txBox="1"/>
          <p:nvPr/>
        </p:nvSpPr>
        <p:spPr>
          <a:xfrm>
            <a:off x="15846" y="0"/>
            <a:ext cx="609414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1800">
                <a:solidFill>
                  <a:schemeClr val="lt1"/>
                </a:solidFill>
                <a:latin typeface="Calibri"/>
                <a:ea typeface="Calibri"/>
                <a:cs typeface="Calibri"/>
                <a:sym typeface="Calibri"/>
              </a:rPr>
              <a:t>Photo by </a:t>
            </a:r>
            <a:r>
              <a:rPr lang="en-CA" sz="1800" u="sng">
                <a:solidFill>
                  <a:schemeClr val="lt1"/>
                </a:solidFill>
                <a:latin typeface="Calibri"/>
                <a:ea typeface="Calibri"/>
                <a:cs typeface="Calibri"/>
                <a:sym typeface="Calibri"/>
                <a:hlinkClick r:id="rId4"/>
              </a:rPr>
              <a:t>Thought Catalog</a:t>
            </a:r>
            <a:r>
              <a:rPr lang="en-CA" sz="1800">
                <a:solidFill>
                  <a:schemeClr val="lt1"/>
                </a:solidFill>
                <a:latin typeface="Calibri"/>
                <a:ea typeface="Calibri"/>
                <a:cs typeface="Calibri"/>
                <a:sym typeface="Calibri"/>
              </a:rPr>
              <a:t> on </a:t>
            </a:r>
            <a:r>
              <a:rPr lang="en-CA" sz="1800" u="sng">
                <a:solidFill>
                  <a:schemeClr val="lt1"/>
                </a:solidFill>
                <a:latin typeface="Calibri"/>
                <a:ea typeface="Calibri"/>
                <a:cs typeface="Calibri"/>
                <a:sym typeface="Calibri"/>
                <a:hlinkClick r:id="rId5"/>
              </a:rPr>
              <a:t>Unsplash</a:t>
            </a:r>
            <a:endParaRPr sz="18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9"/>
          <p:cNvSpPr txBox="1"/>
          <p:nvPr/>
        </p:nvSpPr>
        <p:spPr>
          <a:xfrm>
            <a:off x="144965" y="234176"/>
            <a:ext cx="652346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3200">
                <a:solidFill>
                  <a:schemeClr val="dk1"/>
                </a:solidFill>
                <a:latin typeface="Calibri"/>
                <a:ea typeface="Calibri"/>
                <a:cs typeface="Calibri"/>
                <a:sym typeface="Calibri"/>
              </a:rPr>
              <a:t>Narrative arc</a:t>
            </a:r>
            <a:endParaRPr/>
          </a:p>
        </p:txBody>
      </p:sp>
      <p:pic>
        <p:nvPicPr>
          <p:cNvPr descr="A picture of the narrative arc. It starts with exposition or stasis, grows upwards with rising action, there is a climax (peak), followed by falling action, and then resolution" id="142" name="Google Shape;142;p9"/>
          <p:cNvPicPr preferRelativeResize="0"/>
          <p:nvPr/>
        </p:nvPicPr>
        <p:blipFill rotWithShape="1">
          <a:blip r:embed="rId3">
            <a:alphaModFix/>
          </a:blip>
          <a:srcRect b="0" l="0" r="0" t="0"/>
          <a:stretch/>
        </p:blipFill>
        <p:spPr>
          <a:xfrm>
            <a:off x="144965" y="818952"/>
            <a:ext cx="6525687" cy="4054132"/>
          </a:xfrm>
          <a:prstGeom prst="rect">
            <a:avLst/>
          </a:prstGeom>
          <a:noFill/>
          <a:ln>
            <a:noFill/>
          </a:ln>
        </p:spPr>
      </p:pic>
      <p:sp>
        <p:nvSpPr>
          <p:cNvPr id="143" name="Google Shape;143;p9"/>
          <p:cNvSpPr txBox="1"/>
          <p:nvPr/>
        </p:nvSpPr>
        <p:spPr>
          <a:xfrm>
            <a:off x="6791093" y="86732"/>
            <a:ext cx="5255942" cy="6370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2400">
                <a:solidFill>
                  <a:schemeClr val="dk1"/>
                </a:solidFill>
                <a:latin typeface="Calibri"/>
                <a:ea typeface="Calibri"/>
                <a:cs typeface="Calibri"/>
                <a:sym typeface="Calibri"/>
              </a:rPr>
              <a:t>This shows the traditional narrative arc.</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CA" sz="2400">
                <a:solidFill>
                  <a:schemeClr val="dk1"/>
                </a:solidFill>
                <a:latin typeface="Calibri"/>
                <a:ea typeface="Calibri"/>
                <a:cs typeface="Calibri"/>
                <a:sym typeface="Calibri"/>
              </a:rPr>
              <a:t>Nowadays, most stories focus on the rising action. For example, an action movie might start at the moment of crisis, rather than setting up the scene. With the rising action, you will often find:</a:t>
            </a:r>
            <a:endParaRPr/>
          </a:p>
          <a:p>
            <a:pPr indent="-285750" lvl="0" marL="285750" marR="0" rtl="0" algn="l">
              <a:spcBef>
                <a:spcPts val="0"/>
              </a:spcBef>
              <a:spcAft>
                <a:spcPts val="0"/>
              </a:spcAft>
              <a:buClr>
                <a:schemeClr val="dk1"/>
              </a:buClr>
              <a:buSzPts val="2400"/>
              <a:buFont typeface="Arial"/>
              <a:buChar char="•"/>
            </a:pPr>
            <a:r>
              <a:rPr b="1" lang="en-CA" sz="2400">
                <a:solidFill>
                  <a:schemeClr val="dk1"/>
                </a:solidFill>
                <a:latin typeface="Calibri"/>
                <a:ea typeface="Calibri"/>
                <a:cs typeface="Calibri"/>
                <a:sym typeface="Calibri"/>
              </a:rPr>
              <a:t>The trigger: </a:t>
            </a:r>
            <a:r>
              <a:rPr lang="en-CA" sz="2400">
                <a:solidFill>
                  <a:schemeClr val="dk1"/>
                </a:solidFill>
                <a:latin typeface="Calibri"/>
                <a:ea typeface="Calibri"/>
                <a:cs typeface="Calibri"/>
                <a:sym typeface="Calibri"/>
              </a:rPr>
              <a:t>The event that sets the plot in motion.</a:t>
            </a:r>
            <a:endParaRPr/>
          </a:p>
          <a:p>
            <a:pPr indent="-285750" lvl="0" marL="285750" marR="0" rtl="0" algn="l">
              <a:spcBef>
                <a:spcPts val="0"/>
              </a:spcBef>
              <a:spcAft>
                <a:spcPts val="0"/>
              </a:spcAft>
              <a:buClr>
                <a:schemeClr val="dk1"/>
              </a:buClr>
              <a:buSzPts val="2400"/>
              <a:buFont typeface="Arial"/>
              <a:buChar char="•"/>
            </a:pPr>
            <a:r>
              <a:rPr b="1" lang="en-CA" sz="2400">
                <a:solidFill>
                  <a:schemeClr val="dk1"/>
                </a:solidFill>
                <a:latin typeface="Calibri"/>
                <a:ea typeface="Calibri"/>
                <a:cs typeface="Calibri"/>
                <a:sym typeface="Calibri"/>
              </a:rPr>
              <a:t>The quest: </a:t>
            </a:r>
            <a:r>
              <a:rPr lang="en-CA" sz="2400">
                <a:solidFill>
                  <a:schemeClr val="dk1"/>
                </a:solidFill>
                <a:latin typeface="Calibri"/>
                <a:ea typeface="Calibri"/>
                <a:cs typeface="Calibri"/>
                <a:sym typeface="Calibri"/>
              </a:rPr>
              <a:t>How characters respond to the trigger.</a:t>
            </a:r>
            <a:endParaRPr/>
          </a:p>
          <a:p>
            <a:pPr indent="-285750" lvl="0" marL="285750" marR="0" rtl="0" algn="l">
              <a:spcBef>
                <a:spcPts val="0"/>
              </a:spcBef>
              <a:spcAft>
                <a:spcPts val="0"/>
              </a:spcAft>
              <a:buClr>
                <a:schemeClr val="dk1"/>
              </a:buClr>
              <a:buSzPts val="2400"/>
              <a:buFont typeface="Arial"/>
              <a:buChar char="•"/>
            </a:pPr>
            <a:r>
              <a:rPr b="1" lang="en-CA" sz="2400">
                <a:solidFill>
                  <a:schemeClr val="dk1"/>
                </a:solidFill>
                <a:latin typeface="Calibri"/>
                <a:ea typeface="Calibri"/>
                <a:cs typeface="Calibri"/>
                <a:sym typeface="Calibri"/>
              </a:rPr>
              <a:t>The surprise: </a:t>
            </a:r>
            <a:r>
              <a:rPr lang="en-CA" sz="2400">
                <a:solidFill>
                  <a:schemeClr val="dk1"/>
                </a:solidFill>
                <a:latin typeface="Calibri"/>
                <a:ea typeface="Calibri"/>
                <a:cs typeface="Calibri"/>
                <a:sym typeface="Calibri"/>
              </a:rPr>
              <a:t>Any twist/turn/unexpected event.</a:t>
            </a:r>
            <a:endParaRPr/>
          </a:p>
          <a:p>
            <a:pPr indent="-285750" lvl="0" marL="285750" marR="0" rtl="0" algn="l">
              <a:spcBef>
                <a:spcPts val="0"/>
              </a:spcBef>
              <a:spcAft>
                <a:spcPts val="0"/>
              </a:spcAft>
              <a:buClr>
                <a:schemeClr val="dk1"/>
              </a:buClr>
              <a:buSzPts val="2400"/>
              <a:buFont typeface="Arial"/>
              <a:buChar char="•"/>
            </a:pPr>
            <a:r>
              <a:rPr b="1" lang="en-CA" sz="2400">
                <a:solidFill>
                  <a:schemeClr val="dk1"/>
                </a:solidFill>
                <a:latin typeface="Calibri"/>
                <a:ea typeface="Calibri"/>
                <a:cs typeface="Calibri"/>
                <a:sym typeface="Calibri"/>
              </a:rPr>
              <a:t>The critical choice: </a:t>
            </a:r>
            <a:r>
              <a:rPr lang="en-CA" sz="2400">
                <a:solidFill>
                  <a:schemeClr val="dk1"/>
                </a:solidFill>
                <a:latin typeface="Calibri"/>
                <a:ea typeface="Calibri"/>
                <a:cs typeface="Calibri"/>
                <a:sym typeface="Calibri"/>
              </a:rPr>
              <a:t>The decisions of the main characters lead to the climax of the story.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7" name="Shape 147"/>
        <p:cNvGrpSpPr/>
        <p:nvPr/>
      </p:nvGrpSpPr>
      <p:grpSpPr>
        <a:xfrm>
          <a:off x="0" y="0"/>
          <a:ext cx="0" cy="0"/>
          <a:chOff x="0" y="0"/>
          <a:chExt cx="0" cy="0"/>
        </a:xfrm>
      </p:grpSpPr>
      <p:pic>
        <p:nvPicPr>
          <p:cNvPr descr="Gravity (the name of a movie)" id="148" name="Google Shape;148;p10"/>
          <p:cNvPicPr preferRelativeResize="0"/>
          <p:nvPr/>
        </p:nvPicPr>
        <p:blipFill rotWithShape="1">
          <a:blip r:embed="rId3">
            <a:alphaModFix/>
          </a:blip>
          <a:srcRect b="0" l="0" r="0" t="0"/>
          <a:stretch/>
        </p:blipFill>
        <p:spPr>
          <a:xfrm>
            <a:off x="211873" y="710778"/>
            <a:ext cx="3568390" cy="1347677"/>
          </a:xfrm>
          <a:prstGeom prst="rect">
            <a:avLst/>
          </a:prstGeom>
          <a:noFill/>
          <a:ln>
            <a:noFill/>
          </a:ln>
        </p:spPr>
      </p:pic>
      <p:pic>
        <p:nvPicPr>
          <p:cNvPr descr="A picture of the Earth as seen from space" id="149" name="Google Shape;149;p10"/>
          <p:cNvPicPr preferRelativeResize="0"/>
          <p:nvPr/>
        </p:nvPicPr>
        <p:blipFill rotWithShape="1">
          <a:blip r:embed="rId4">
            <a:alphaModFix/>
          </a:blip>
          <a:srcRect b="0" l="0" r="0" t="0"/>
          <a:stretch/>
        </p:blipFill>
        <p:spPr>
          <a:xfrm>
            <a:off x="8987883" y="977275"/>
            <a:ext cx="2992244" cy="2994239"/>
          </a:xfrm>
          <a:prstGeom prst="rect">
            <a:avLst/>
          </a:prstGeom>
          <a:noFill/>
          <a:ln>
            <a:noFill/>
          </a:ln>
        </p:spPr>
      </p:pic>
      <p:sp>
        <p:nvSpPr>
          <p:cNvPr id="150" name="Google Shape;150;p10"/>
          <p:cNvSpPr txBox="1"/>
          <p:nvPr/>
        </p:nvSpPr>
        <p:spPr>
          <a:xfrm>
            <a:off x="211873" y="418391"/>
            <a:ext cx="1134079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3200">
                <a:solidFill>
                  <a:srgbClr val="FFFFFF"/>
                </a:solidFill>
                <a:latin typeface="Calibri"/>
                <a:ea typeface="Calibri"/>
                <a:cs typeface="Calibri"/>
                <a:sym typeface="Calibri"/>
              </a:rPr>
              <a:t>Let's Look At An Example of the Rising Action in the Narrative Arc</a:t>
            </a:r>
            <a:endParaRPr b="1" sz="3200">
              <a:solidFill>
                <a:schemeClr val="dk1"/>
              </a:solidFill>
              <a:latin typeface="Calibri"/>
              <a:ea typeface="Calibri"/>
              <a:cs typeface="Calibri"/>
              <a:sym typeface="Calibri"/>
            </a:endParaRPr>
          </a:p>
        </p:txBody>
      </p:sp>
      <p:sp>
        <p:nvSpPr>
          <p:cNvPr id="151" name="Google Shape;151;p10"/>
          <p:cNvSpPr txBox="1"/>
          <p:nvPr/>
        </p:nvSpPr>
        <p:spPr>
          <a:xfrm>
            <a:off x="211873" y="1738409"/>
            <a:ext cx="885127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CA" sz="1800">
                <a:solidFill>
                  <a:srgbClr val="FFFFFF"/>
                </a:solidFill>
                <a:latin typeface="Calibri"/>
                <a:ea typeface="Calibri"/>
                <a:cs typeface="Calibri"/>
                <a:sym typeface="Calibri"/>
              </a:rPr>
              <a:t>A movie released in 2013 starring Sandra Bullock and George Clooney as two astronauts stranded in space</a:t>
            </a:r>
            <a:endParaRPr sz="1800">
              <a:solidFill>
                <a:schemeClr val="dk1"/>
              </a:solidFill>
              <a:latin typeface="Calibri"/>
              <a:ea typeface="Calibri"/>
              <a:cs typeface="Calibri"/>
              <a:sym typeface="Calibri"/>
            </a:endParaRPr>
          </a:p>
        </p:txBody>
      </p:sp>
      <p:sp>
        <p:nvSpPr>
          <p:cNvPr id="152" name="Google Shape;152;p10"/>
          <p:cNvSpPr txBox="1"/>
          <p:nvPr/>
        </p:nvSpPr>
        <p:spPr>
          <a:xfrm>
            <a:off x="301083" y="2531795"/>
            <a:ext cx="885127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1800">
                <a:solidFill>
                  <a:srgbClr val="FF0000"/>
                </a:solidFill>
                <a:latin typeface="Calibri"/>
                <a:ea typeface="Calibri"/>
                <a:cs typeface="Calibri"/>
                <a:sym typeface="Calibri"/>
              </a:rPr>
              <a:t>TRIGGER:</a:t>
            </a:r>
            <a:r>
              <a:rPr b="1" lang="en-CA" sz="1800">
                <a:solidFill>
                  <a:srgbClr val="FFFFFF"/>
                </a:solidFill>
                <a:latin typeface="Calibri"/>
                <a:ea typeface="Calibri"/>
                <a:cs typeface="Calibri"/>
                <a:sym typeface="Calibri"/>
              </a:rPr>
              <a:t> </a:t>
            </a:r>
            <a:r>
              <a:rPr lang="en-CA" sz="1800">
                <a:solidFill>
                  <a:srgbClr val="FFFFFF"/>
                </a:solidFill>
                <a:latin typeface="Calibri"/>
                <a:ea typeface="Calibri"/>
                <a:cs typeface="Calibri"/>
                <a:sym typeface="Calibri"/>
              </a:rPr>
              <a:t>There is a debris shower as the astronauts are completing a space walk. They get detached from the space station and are floating in space.</a:t>
            </a:r>
            <a:endParaRPr sz="1800">
              <a:solidFill>
                <a:schemeClr val="dk1"/>
              </a:solidFill>
              <a:latin typeface="Calibri"/>
              <a:ea typeface="Calibri"/>
              <a:cs typeface="Calibri"/>
              <a:sym typeface="Calibri"/>
            </a:endParaRPr>
          </a:p>
        </p:txBody>
      </p:sp>
      <p:sp>
        <p:nvSpPr>
          <p:cNvPr id="153" name="Google Shape;153;p10"/>
          <p:cNvSpPr txBox="1"/>
          <p:nvPr/>
        </p:nvSpPr>
        <p:spPr>
          <a:xfrm>
            <a:off x="223025" y="3495198"/>
            <a:ext cx="11589834" cy="31393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1800">
                <a:solidFill>
                  <a:srgbClr val="FF0000"/>
                </a:solidFill>
                <a:latin typeface="Calibri"/>
                <a:ea typeface="Calibri"/>
                <a:cs typeface="Calibri"/>
                <a:sym typeface="Calibri"/>
              </a:rPr>
              <a:t>QUEST:</a:t>
            </a:r>
            <a:r>
              <a:rPr lang="en-CA" sz="1800">
                <a:solidFill>
                  <a:srgbClr val="FFFFFF"/>
                </a:solidFill>
                <a:latin typeface="Calibri"/>
                <a:ea typeface="Calibri"/>
                <a:cs typeface="Calibri"/>
                <a:sym typeface="Calibri"/>
              </a:rPr>
              <a:t> All the things they do to get back to the space station in the hopes of returning to Earth.</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CA" sz="1800">
                <a:solidFill>
                  <a:srgbClr val="FF0000"/>
                </a:solidFill>
                <a:latin typeface="Calibri"/>
                <a:ea typeface="Calibri"/>
                <a:cs typeface="Calibri"/>
                <a:sym typeface="Calibri"/>
              </a:rPr>
              <a:t>SURPRISE:</a:t>
            </a:r>
            <a:r>
              <a:rPr lang="en-CA" sz="1800">
                <a:solidFill>
                  <a:srgbClr val="FFFFFF"/>
                </a:solidFill>
                <a:latin typeface="Calibri"/>
                <a:ea typeface="Calibri"/>
                <a:cs typeface="Calibri"/>
                <a:sym typeface="Calibri"/>
              </a:rPr>
              <a:t> They have just enough oxygen in reserve to steer their way back to the space station.</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CA" sz="1800">
                <a:solidFill>
                  <a:srgbClr val="FF0000"/>
                </a:solidFill>
                <a:latin typeface="Calibri"/>
                <a:ea typeface="Calibri"/>
                <a:cs typeface="Calibri"/>
                <a:sym typeface="Calibri"/>
              </a:rPr>
              <a:t>THE CRITICAL CHOICE:</a:t>
            </a:r>
            <a:r>
              <a:rPr b="1" lang="en-CA" sz="1800">
                <a:solidFill>
                  <a:srgbClr val="FFFFFF"/>
                </a:solidFill>
                <a:latin typeface="Calibri"/>
                <a:ea typeface="Calibri"/>
                <a:cs typeface="Calibri"/>
                <a:sym typeface="Calibri"/>
              </a:rPr>
              <a:t> </a:t>
            </a:r>
            <a:r>
              <a:rPr lang="en-CA" sz="1800">
                <a:solidFill>
                  <a:srgbClr val="FFFFFF"/>
                </a:solidFill>
                <a:latin typeface="Calibri"/>
                <a:ea typeface="Calibri"/>
                <a:cs typeface="Calibri"/>
                <a:sym typeface="Calibri"/>
              </a:rPr>
              <a:t>As they approach the space station, the astronauts have a collision and their safety tether (that was keeping them together) detaches. This causes George Clooney's character to start free floating again. Sandra Bullock's character risks losing her connection with the space station in order to save George Clooney's character. He decides to sacrifice himself by letting go of the tether so that Sandra Bullock's character can survive.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CA" sz="1800">
                <a:solidFill>
                  <a:srgbClr val="FFFFFF"/>
                </a:solidFill>
                <a:latin typeface="Calibri"/>
                <a:ea typeface="Calibri"/>
                <a:cs typeface="Calibri"/>
                <a:sym typeface="Calibri"/>
              </a:rPr>
              <a:t>[</a:t>
            </a:r>
            <a:r>
              <a:rPr b="1" lang="en-CA" sz="1800">
                <a:solidFill>
                  <a:srgbClr val="FFFFFF"/>
                </a:solidFill>
                <a:latin typeface="Calibri"/>
                <a:ea typeface="Calibri"/>
                <a:cs typeface="Calibri"/>
                <a:sym typeface="Calibri"/>
              </a:rPr>
              <a:t>Side note:</a:t>
            </a:r>
            <a:r>
              <a:rPr lang="en-CA" sz="1800">
                <a:solidFill>
                  <a:srgbClr val="FFFFFF"/>
                </a:solidFill>
                <a:latin typeface="Calibri"/>
                <a:ea typeface="Calibri"/>
                <a:cs typeface="Calibri"/>
                <a:sym typeface="Calibri"/>
              </a:rPr>
              <a:t> If you've seen the movie, you'll know that this is only part of what happens. Once Sandra Bullock is back inside the space station, she still has to find a way to get back to Earth.]</a:t>
            </a: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descr="A person stands in shallow water during sunset, which reflects off the water" id="159" name="Google Shape;159;p11"/>
          <p:cNvPicPr preferRelativeResize="0"/>
          <p:nvPr/>
        </p:nvPicPr>
        <p:blipFill rotWithShape="1">
          <a:blip r:embed="rId3">
            <a:alphaModFix/>
          </a:blip>
          <a:srcRect b="0" l="0" r="0" t="0"/>
          <a:stretch/>
        </p:blipFill>
        <p:spPr>
          <a:xfrm>
            <a:off x="-1" y="0"/>
            <a:ext cx="9605897" cy="6858000"/>
          </a:xfrm>
          <a:prstGeom prst="rect">
            <a:avLst/>
          </a:prstGeom>
          <a:noFill/>
          <a:ln>
            <a:noFill/>
          </a:ln>
        </p:spPr>
      </p:pic>
      <p:sp>
        <p:nvSpPr>
          <p:cNvPr id="160" name="Google Shape;160;p11"/>
          <p:cNvSpPr txBox="1"/>
          <p:nvPr/>
        </p:nvSpPr>
        <p:spPr>
          <a:xfrm>
            <a:off x="9605896" y="0"/>
            <a:ext cx="2586104" cy="58477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3200">
                <a:solidFill>
                  <a:schemeClr val="dk1"/>
                </a:solidFill>
                <a:latin typeface="Calibri"/>
                <a:ea typeface="Calibri"/>
                <a:cs typeface="Calibri"/>
                <a:sym typeface="Calibri"/>
              </a:rPr>
              <a:t>Reflection</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CA" sz="2400">
                <a:solidFill>
                  <a:schemeClr val="dk1"/>
                </a:solidFill>
                <a:latin typeface="Calibri"/>
                <a:ea typeface="Calibri"/>
                <a:cs typeface="Calibri"/>
                <a:sym typeface="Calibri"/>
              </a:rPr>
              <a:t>Go back to the freewrite. How many aspects of the narrative arc does the story you wrote in your freewrite have?</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CA" sz="1800">
                <a:solidFill>
                  <a:schemeClr val="dk1"/>
                </a:solidFill>
                <a:latin typeface="Calibri"/>
                <a:ea typeface="Calibri"/>
                <a:cs typeface="Calibri"/>
                <a:sym typeface="Calibri"/>
              </a:rPr>
              <a:t>Photo by </a:t>
            </a:r>
            <a:r>
              <a:rPr lang="en-CA" sz="1800" u="sng">
                <a:solidFill>
                  <a:schemeClr val="dk1"/>
                </a:solidFill>
                <a:latin typeface="Calibri"/>
                <a:ea typeface="Calibri"/>
                <a:cs typeface="Calibri"/>
                <a:sym typeface="Calibri"/>
                <a:hlinkClick r:id="rId4"/>
              </a:rPr>
              <a:t>Pepe Reyes</a:t>
            </a:r>
            <a:r>
              <a:rPr lang="en-CA" sz="1800">
                <a:solidFill>
                  <a:schemeClr val="dk1"/>
                </a:solidFill>
                <a:latin typeface="Calibri"/>
                <a:ea typeface="Calibri"/>
                <a:cs typeface="Calibri"/>
                <a:sym typeface="Calibri"/>
              </a:rPr>
              <a:t> on </a:t>
            </a:r>
            <a:r>
              <a:rPr lang="en-CA" sz="1800" u="sng">
                <a:solidFill>
                  <a:schemeClr val="dk1"/>
                </a:solidFill>
                <a:latin typeface="Calibri"/>
                <a:ea typeface="Calibri"/>
                <a:cs typeface="Calibri"/>
                <a:sym typeface="Calibri"/>
                <a:hlinkClick r:id="rId5"/>
              </a:rPr>
              <a:t>Unsplash</a:t>
            </a: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2"/>
          <p:cNvSpPr txBox="1"/>
          <p:nvPr/>
        </p:nvSpPr>
        <p:spPr>
          <a:xfrm>
            <a:off x="353122" y="522315"/>
            <a:ext cx="11485756" cy="273921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3200">
                <a:solidFill>
                  <a:schemeClr val="dk1"/>
                </a:solidFill>
                <a:latin typeface="Calibri"/>
                <a:ea typeface="Calibri"/>
                <a:cs typeface="Calibri"/>
                <a:sym typeface="Calibri"/>
              </a:rPr>
              <a:t>Putting It All Together</a:t>
            </a:r>
            <a:endParaRPr/>
          </a:p>
          <a:p>
            <a:pPr indent="0" lvl="0" marL="0" marR="0" rtl="0" algn="l">
              <a:spcBef>
                <a:spcPts val="0"/>
              </a:spcBef>
              <a:spcAft>
                <a:spcPts val="0"/>
              </a:spcAft>
              <a:buNone/>
            </a:pPr>
            <a:r>
              <a:t/>
            </a:r>
            <a:endParaRPr b="1" sz="2800">
              <a:solidFill>
                <a:schemeClr val="dk1"/>
              </a:solidFill>
              <a:latin typeface="Calibri"/>
              <a:ea typeface="Calibri"/>
              <a:cs typeface="Calibri"/>
              <a:sym typeface="Calibri"/>
            </a:endParaRPr>
          </a:p>
          <a:p>
            <a:pPr indent="0" lvl="0" marL="0" marR="0" rtl="0" algn="l">
              <a:spcBef>
                <a:spcPts val="0"/>
              </a:spcBef>
              <a:spcAft>
                <a:spcPts val="0"/>
              </a:spcAft>
              <a:buNone/>
            </a:pPr>
            <a:r>
              <a:rPr lang="en-CA" sz="2800">
                <a:solidFill>
                  <a:schemeClr val="dk1"/>
                </a:solidFill>
                <a:latin typeface="Calibri"/>
                <a:ea typeface="Calibri"/>
                <a:cs typeface="Calibri"/>
                <a:sym typeface="Calibri"/>
              </a:rPr>
              <a:t>Hopefully this lesson has given you some ideas for your blog. Storytelling will come up again this semester. When we return to the idea of persuasion, we will see how storytelling again helps us to persuade an audience. When we talk about oral presentations, we will again come back to telling stories.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
          <p:cNvSpPr txBox="1"/>
          <p:nvPr/>
        </p:nvSpPr>
        <p:spPr>
          <a:xfrm>
            <a:off x="245327" y="0"/>
            <a:ext cx="11508058" cy="62170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3200">
                <a:solidFill>
                  <a:schemeClr val="dk1"/>
                </a:solidFill>
                <a:latin typeface="Calibri"/>
                <a:ea typeface="Calibri"/>
                <a:cs typeface="Calibri"/>
                <a:sym typeface="Calibri"/>
              </a:rPr>
              <a:t>Storytelling</a:t>
            </a:r>
            <a:endParaRPr/>
          </a:p>
          <a:p>
            <a:pPr indent="0" lvl="0" marL="0" marR="0" rtl="0" algn="l">
              <a:spcBef>
                <a:spcPts val="1200"/>
              </a:spcBef>
              <a:spcAft>
                <a:spcPts val="0"/>
              </a:spcAft>
              <a:buNone/>
            </a:pPr>
            <a:r>
              <a:rPr lang="en-CA" sz="2400">
                <a:solidFill>
                  <a:schemeClr val="dk1"/>
                </a:solidFill>
                <a:latin typeface="Calibri"/>
                <a:ea typeface="Calibri"/>
                <a:cs typeface="Calibri"/>
                <a:sym typeface="Calibri"/>
              </a:rPr>
              <a:t>Business writing might be a new genre for you. (A genre is a type or category of writing.) When you enter a new genre, it's helpful to think about what existing skills can help you. Storytelling is one skill that can be really useful; most people tell stories every day.</a:t>
            </a:r>
            <a:endParaRPr/>
          </a:p>
          <a:p>
            <a:pPr indent="0" lvl="0" marL="0" marR="0" rtl="0" algn="l">
              <a:spcBef>
                <a:spcPts val="1200"/>
              </a:spcBef>
              <a:spcAft>
                <a:spcPts val="0"/>
              </a:spcAft>
              <a:buNone/>
            </a:pPr>
            <a:r>
              <a:rPr lang="en-CA" sz="2400">
                <a:solidFill>
                  <a:schemeClr val="dk1"/>
                </a:solidFill>
                <a:latin typeface="Calibri"/>
                <a:ea typeface="Calibri"/>
                <a:cs typeface="Calibri"/>
                <a:sym typeface="Calibri"/>
              </a:rPr>
              <a:t>Humans are hard-wired to learn through stories, and nearly every culture practices storytelling. Often, we like to think that we’re rational people who will change our minds when confronted with good evidence to the contrary. But if that was true, people would never believe fake news. Storytelling can help you be persuasive, which is a key part of business communication.</a:t>
            </a:r>
            <a:endParaRPr/>
          </a:p>
          <a:p>
            <a:pPr indent="0" lvl="0" marL="0" marR="0" rtl="0" algn="l">
              <a:spcBef>
                <a:spcPts val="1200"/>
              </a:spcBef>
              <a:spcAft>
                <a:spcPts val="0"/>
              </a:spcAft>
              <a:buNone/>
            </a:pPr>
            <a:r>
              <a:rPr lang="en-CA" sz="2400">
                <a:solidFill>
                  <a:schemeClr val="dk1"/>
                </a:solidFill>
                <a:latin typeface="Calibri"/>
                <a:ea typeface="Calibri"/>
                <a:cs typeface="Calibri"/>
                <a:sym typeface="Calibri"/>
              </a:rPr>
              <a:t>Research shows that:</a:t>
            </a:r>
            <a:endParaRPr/>
          </a:p>
          <a:p>
            <a:pPr indent="-342900" lvl="0" marL="342900" marR="0" rtl="0" algn="l">
              <a:spcBef>
                <a:spcPts val="0"/>
              </a:spcBef>
              <a:spcAft>
                <a:spcPts val="0"/>
              </a:spcAft>
              <a:buClr>
                <a:schemeClr val="dk1"/>
              </a:buClr>
              <a:buSzPts val="2400"/>
              <a:buFont typeface="Arial"/>
              <a:buChar char="•"/>
            </a:pPr>
            <a:r>
              <a:rPr lang="en-CA" sz="2400">
                <a:solidFill>
                  <a:schemeClr val="dk1"/>
                </a:solidFill>
                <a:latin typeface="Calibri"/>
                <a:ea typeface="Calibri"/>
                <a:cs typeface="Calibri"/>
                <a:sym typeface="Calibri"/>
              </a:rPr>
              <a:t>Stories help us remember concepts/ideas/facts.</a:t>
            </a:r>
            <a:endParaRPr/>
          </a:p>
          <a:p>
            <a:pPr indent="-342900" lvl="0" marL="342900" marR="0" rtl="0" algn="l">
              <a:spcBef>
                <a:spcPts val="0"/>
              </a:spcBef>
              <a:spcAft>
                <a:spcPts val="0"/>
              </a:spcAft>
              <a:buClr>
                <a:schemeClr val="dk1"/>
              </a:buClr>
              <a:buSzPts val="2400"/>
              <a:buFont typeface="Arial"/>
              <a:buChar char="•"/>
            </a:pPr>
            <a:r>
              <a:rPr lang="en-CA" sz="2400">
                <a:solidFill>
                  <a:schemeClr val="dk1"/>
                </a:solidFill>
                <a:latin typeface="Calibri"/>
                <a:ea typeface="Calibri"/>
                <a:cs typeface="Calibri"/>
                <a:sym typeface="Calibri"/>
              </a:rPr>
              <a:t>Donors who were presented with a story were twice as likely to donate as those who were presented with statistics.</a:t>
            </a:r>
            <a:endParaRPr/>
          </a:p>
          <a:p>
            <a:pPr indent="-342900" lvl="0" marL="342900" marR="0" rtl="0" algn="l">
              <a:spcBef>
                <a:spcPts val="0"/>
              </a:spcBef>
              <a:spcAft>
                <a:spcPts val="0"/>
              </a:spcAft>
              <a:buClr>
                <a:schemeClr val="dk1"/>
              </a:buClr>
              <a:buSzPts val="2400"/>
              <a:buFont typeface="Arial"/>
              <a:buChar char="•"/>
            </a:pPr>
            <a:r>
              <a:rPr lang="en-CA" sz="2400">
                <a:solidFill>
                  <a:schemeClr val="dk1"/>
                </a:solidFill>
                <a:latin typeface="Calibri"/>
                <a:ea typeface="Calibri"/>
                <a:cs typeface="Calibri"/>
                <a:sym typeface="Calibri"/>
              </a:rPr>
              <a:t>Storytelling creates connections between the region of the brain where facts are stored and where emotions are stored.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descr="A picture containing sitting, orange, table, pair&#10;&#10;Description automatically generated" id="101" name="Google Shape;101;p3"/>
          <p:cNvPicPr preferRelativeResize="0"/>
          <p:nvPr>
            <p:ph idx="1" type="body"/>
          </p:nvPr>
        </p:nvPicPr>
        <p:blipFill rotWithShape="1">
          <a:blip r:embed="rId3">
            <a:alphaModFix/>
          </a:blip>
          <a:srcRect b="15736" l="0" r="0" t="0"/>
          <a:stretch/>
        </p:blipFill>
        <p:spPr>
          <a:xfrm>
            <a:off x="0" y="0"/>
            <a:ext cx="12192000" cy="6858000"/>
          </a:xfrm>
          <a:prstGeom prst="rect">
            <a:avLst/>
          </a:prstGeom>
          <a:noFill/>
          <a:ln>
            <a:noFill/>
          </a:ln>
        </p:spPr>
      </p:pic>
      <p:sp>
        <p:nvSpPr>
          <p:cNvPr id="102" name="Google Shape;102;p3"/>
          <p:cNvSpPr/>
          <p:nvPr/>
        </p:nvSpPr>
        <p:spPr>
          <a:xfrm>
            <a:off x="4490720" y="1005840"/>
            <a:ext cx="6400800" cy="4907280"/>
          </a:xfrm>
          <a:prstGeom prst="rect">
            <a:avLst/>
          </a:prstGeom>
          <a:solidFill>
            <a:schemeClr val="lt1"/>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CA" sz="1800">
                <a:solidFill>
                  <a:schemeClr val="lt1"/>
                </a:solidFill>
                <a:latin typeface="Calibri"/>
                <a:ea typeface="Calibri"/>
                <a:cs typeface="Calibri"/>
                <a:sym typeface="Calibri"/>
              </a:rPr>
              <a:t>Activity</a:t>
            </a:r>
            <a:endParaRPr/>
          </a:p>
          <a:p>
            <a:pPr indent="0" lvl="0" marL="0" marR="0" rtl="0" algn="l">
              <a:spcBef>
                <a:spcPts val="0"/>
              </a:spcBef>
              <a:spcAft>
                <a:spcPts val="0"/>
              </a:spcAft>
              <a:buNone/>
            </a:pPr>
            <a:r>
              <a:rPr lang="en-CA" sz="1800">
                <a:solidFill>
                  <a:schemeClr val="lt1"/>
                </a:solidFill>
                <a:latin typeface="Calibri"/>
                <a:ea typeface="Calibri"/>
                <a:cs typeface="Calibri"/>
                <a:sym typeface="Calibri"/>
              </a:rPr>
              <a:t>Using either the blog that you're studying or a piece of your own work, see if you can find some of the principles we just discussed, such as:</a:t>
            </a:r>
            <a:endParaRPr/>
          </a:p>
          <a:p>
            <a:pPr indent="-114300" lvl="0" marL="0" marR="0" rtl="0" algn="l">
              <a:spcBef>
                <a:spcPts val="0"/>
              </a:spcBef>
              <a:spcAft>
                <a:spcPts val="0"/>
              </a:spcAft>
              <a:buClr>
                <a:schemeClr val="lt1"/>
              </a:buClr>
              <a:buSzPts val="1800"/>
              <a:buFont typeface="Arial"/>
              <a:buChar char="•"/>
            </a:pPr>
            <a:r>
              <a:rPr lang="en-CA" sz="1800">
                <a:solidFill>
                  <a:schemeClr val="lt1"/>
                </a:solidFill>
                <a:latin typeface="Calibri"/>
                <a:ea typeface="Calibri"/>
                <a:cs typeface="Calibri"/>
                <a:sym typeface="Calibri"/>
              </a:rPr>
              <a:t>Wordiness</a:t>
            </a:r>
            <a:endParaRPr/>
          </a:p>
          <a:p>
            <a:pPr indent="-114300" lvl="0" marL="0" marR="0" rtl="0" algn="l">
              <a:spcBef>
                <a:spcPts val="0"/>
              </a:spcBef>
              <a:spcAft>
                <a:spcPts val="0"/>
              </a:spcAft>
              <a:buClr>
                <a:schemeClr val="lt1"/>
              </a:buClr>
              <a:buSzPts val="1800"/>
              <a:buFont typeface="Arial"/>
              <a:buChar char="•"/>
            </a:pPr>
            <a:r>
              <a:rPr lang="en-CA" sz="1800">
                <a:solidFill>
                  <a:schemeClr val="lt1"/>
                </a:solidFill>
                <a:latin typeface="Calibri"/>
                <a:ea typeface="Calibri"/>
                <a:cs typeface="Calibri"/>
                <a:sym typeface="Calibri"/>
              </a:rPr>
              <a:t>Filler phrases</a:t>
            </a:r>
            <a:endParaRPr/>
          </a:p>
          <a:p>
            <a:pPr indent="-114300" lvl="0" marL="0" marR="0" rtl="0" algn="l">
              <a:spcBef>
                <a:spcPts val="0"/>
              </a:spcBef>
              <a:spcAft>
                <a:spcPts val="0"/>
              </a:spcAft>
              <a:buClr>
                <a:schemeClr val="lt1"/>
              </a:buClr>
              <a:buSzPts val="1800"/>
              <a:buFont typeface="Arial"/>
              <a:buChar char="•"/>
            </a:pPr>
            <a:r>
              <a:rPr lang="en-CA" sz="1800">
                <a:solidFill>
                  <a:schemeClr val="lt1"/>
                </a:solidFill>
                <a:latin typeface="Calibri"/>
                <a:ea typeface="Calibri"/>
                <a:cs typeface="Calibri"/>
                <a:sym typeface="Calibri"/>
              </a:rPr>
              <a:t>Vague language</a:t>
            </a:r>
            <a:endParaRPr/>
          </a:p>
          <a:p>
            <a:pPr indent="-114300" lvl="0" marL="0" marR="0" rtl="0" algn="l">
              <a:spcBef>
                <a:spcPts val="0"/>
              </a:spcBef>
              <a:spcAft>
                <a:spcPts val="0"/>
              </a:spcAft>
              <a:buClr>
                <a:schemeClr val="lt1"/>
              </a:buClr>
              <a:buSzPts val="1800"/>
              <a:buFont typeface="Arial"/>
              <a:buChar char="•"/>
            </a:pPr>
            <a:r>
              <a:rPr lang="en-CA" sz="1800">
                <a:solidFill>
                  <a:schemeClr val="lt1"/>
                </a:solidFill>
                <a:latin typeface="Calibri"/>
                <a:ea typeface="Calibri"/>
                <a:cs typeface="Calibri"/>
                <a:sym typeface="Calibri"/>
              </a:rPr>
              <a:t>Passive voice</a:t>
            </a:r>
            <a:endParaRPr/>
          </a:p>
          <a:p>
            <a:pPr indent="-114300" lvl="0" marL="0" marR="0" rtl="0" algn="l">
              <a:spcBef>
                <a:spcPts val="0"/>
              </a:spcBef>
              <a:spcAft>
                <a:spcPts val="0"/>
              </a:spcAft>
              <a:buClr>
                <a:schemeClr val="lt1"/>
              </a:buClr>
              <a:buSzPts val="1800"/>
              <a:buFont typeface="Arial"/>
              <a:buChar char="•"/>
            </a:pPr>
            <a:r>
              <a:rPr lang="en-CA" sz="1800">
                <a:solidFill>
                  <a:schemeClr val="lt1"/>
                </a:solidFill>
                <a:latin typeface="Calibri"/>
                <a:ea typeface="Calibri"/>
                <a:cs typeface="Calibri"/>
                <a:sym typeface="Calibri"/>
              </a:rPr>
              <a:t>Sentence fragments or run-on sentences</a:t>
            </a:r>
            <a:endParaRPr/>
          </a:p>
          <a:p>
            <a:pPr indent="-114300" lvl="0" marL="0" marR="0" rtl="0" algn="l">
              <a:spcBef>
                <a:spcPts val="0"/>
              </a:spcBef>
              <a:spcAft>
                <a:spcPts val="0"/>
              </a:spcAft>
              <a:buClr>
                <a:schemeClr val="lt1"/>
              </a:buClr>
              <a:buSzPts val="1800"/>
              <a:buFont typeface="Arial"/>
              <a:buChar char="•"/>
            </a:pPr>
            <a:r>
              <a:rPr lang="en-CA" sz="1800">
                <a:solidFill>
                  <a:schemeClr val="lt1"/>
                </a:solidFill>
                <a:latin typeface="Calibri"/>
                <a:ea typeface="Calibri"/>
                <a:cs typeface="Calibri"/>
                <a:sym typeface="Calibri"/>
              </a:rPr>
              <a:t>Jargon</a:t>
            </a:r>
            <a:endParaRPr/>
          </a:p>
        </p:txBody>
      </p:sp>
      <p:sp>
        <p:nvSpPr>
          <p:cNvPr id="103" name="Google Shape;103;p3"/>
          <p:cNvSpPr txBox="1"/>
          <p:nvPr/>
        </p:nvSpPr>
        <p:spPr>
          <a:xfrm>
            <a:off x="4635686" y="1027906"/>
            <a:ext cx="6110868" cy="489364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3200">
                <a:solidFill>
                  <a:schemeClr val="dk1"/>
                </a:solidFill>
                <a:latin typeface="Calibri"/>
                <a:ea typeface="Calibri"/>
                <a:cs typeface="Calibri"/>
                <a:sym typeface="Calibri"/>
              </a:rPr>
              <a:t>Freewrite</a:t>
            </a:r>
            <a:endParaRPr b="1" sz="3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CA" sz="2800">
                <a:solidFill>
                  <a:schemeClr val="dk1"/>
                </a:solidFill>
                <a:latin typeface="Calibri"/>
                <a:ea typeface="Calibri"/>
                <a:cs typeface="Calibri"/>
                <a:sym typeface="Calibri"/>
              </a:rPr>
              <a:t>To begin thinking about stories, let's take 5 minutes to write a story so that we have material to work with. </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b="1" lang="en-CA" sz="2800">
                <a:solidFill>
                  <a:schemeClr val="dk1"/>
                </a:solidFill>
                <a:latin typeface="Calibri"/>
                <a:ea typeface="Calibri"/>
                <a:cs typeface="Calibri"/>
                <a:sym typeface="Calibri"/>
              </a:rPr>
              <a:t>Write for 5 minutes about a time when you overcame something difficult. (Remember: no one else will be reading this.) It could be something minor or major. </a:t>
            </a:r>
            <a:endParaRPr sz="2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descr="A person stands in shallow water during sunset, which reflects off the water" id="108" name="Google Shape;108;p4"/>
          <p:cNvPicPr preferRelativeResize="0"/>
          <p:nvPr/>
        </p:nvPicPr>
        <p:blipFill rotWithShape="1">
          <a:blip r:embed="rId3">
            <a:alphaModFix/>
          </a:blip>
          <a:srcRect b="0" l="0" r="0" t="0"/>
          <a:stretch/>
        </p:blipFill>
        <p:spPr>
          <a:xfrm>
            <a:off x="-1" y="0"/>
            <a:ext cx="9605897" cy="6858000"/>
          </a:xfrm>
          <a:prstGeom prst="rect">
            <a:avLst/>
          </a:prstGeom>
          <a:noFill/>
          <a:ln>
            <a:noFill/>
          </a:ln>
        </p:spPr>
      </p:pic>
      <p:sp>
        <p:nvSpPr>
          <p:cNvPr id="109" name="Google Shape;109;p4"/>
          <p:cNvSpPr txBox="1"/>
          <p:nvPr/>
        </p:nvSpPr>
        <p:spPr>
          <a:xfrm>
            <a:off x="9605896" y="0"/>
            <a:ext cx="2586104" cy="649408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3200">
                <a:solidFill>
                  <a:schemeClr val="dk1"/>
                </a:solidFill>
                <a:latin typeface="Calibri"/>
                <a:ea typeface="Calibri"/>
                <a:cs typeface="Calibri"/>
                <a:sym typeface="Calibri"/>
              </a:rPr>
              <a:t>Reflection</a:t>
            </a:r>
            <a:endParaRPr/>
          </a:p>
          <a:p>
            <a:pPr indent="0" lvl="0" marL="0" marR="0" rtl="0" algn="l">
              <a:spcBef>
                <a:spcPts val="0"/>
              </a:spcBef>
              <a:spcAft>
                <a:spcPts val="0"/>
              </a:spcAft>
              <a:buNone/>
            </a:pPr>
            <a:r>
              <a:rPr lang="en-CA" sz="2400">
                <a:solidFill>
                  <a:schemeClr val="dk1"/>
                </a:solidFill>
                <a:latin typeface="Calibri"/>
                <a:ea typeface="Calibri"/>
                <a:cs typeface="Calibri"/>
                <a:sym typeface="Calibri"/>
              </a:rPr>
              <a:t>Take a moment to reflect on the following questions:</a:t>
            </a:r>
            <a:endParaRPr/>
          </a:p>
          <a:p>
            <a:pPr indent="-342900" lvl="0" marL="342900" marR="0" rtl="0" algn="l">
              <a:spcBef>
                <a:spcPts val="0"/>
              </a:spcBef>
              <a:spcAft>
                <a:spcPts val="0"/>
              </a:spcAft>
              <a:buClr>
                <a:schemeClr val="dk1"/>
              </a:buClr>
              <a:buSzPts val="2400"/>
              <a:buFont typeface="Arial"/>
              <a:buChar char="•"/>
            </a:pPr>
            <a:r>
              <a:rPr lang="en-CA" sz="2400">
                <a:solidFill>
                  <a:schemeClr val="dk1"/>
                </a:solidFill>
                <a:latin typeface="Calibri"/>
                <a:ea typeface="Calibri"/>
                <a:cs typeface="Calibri"/>
                <a:sym typeface="Calibri"/>
              </a:rPr>
              <a:t>What makes a good story?</a:t>
            </a:r>
            <a:endParaRPr/>
          </a:p>
          <a:p>
            <a:pPr indent="-342900" lvl="0" marL="342900" marR="0" rtl="0" algn="l">
              <a:spcBef>
                <a:spcPts val="0"/>
              </a:spcBef>
              <a:spcAft>
                <a:spcPts val="0"/>
              </a:spcAft>
              <a:buClr>
                <a:schemeClr val="dk1"/>
              </a:buClr>
              <a:buSzPts val="2400"/>
              <a:buFont typeface="Arial"/>
              <a:buChar char="•"/>
            </a:pPr>
            <a:r>
              <a:rPr lang="en-CA" sz="2400">
                <a:solidFill>
                  <a:schemeClr val="dk1"/>
                </a:solidFill>
                <a:latin typeface="Calibri"/>
                <a:ea typeface="Calibri"/>
                <a:cs typeface="Calibri"/>
                <a:sym typeface="Calibri"/>
              </a:rPr>
              <a:t>How do people tell stories in your family or culture? </a:t>
            </a:r>
            <a:endParaRPr/>
          </a:p>
          <a:p>
            <a:pPr indent="-342900" lvl="0" marL="342900" marR="0" rtl="0" algn="l">
              <a:spcBef>
                <a:spcPts val="0"/>
              </a:spcBef>
              <a:spcAft>
                <a:spcPts val="0"/>
              </a:spcAft>
              <a:buClr>
                <a:schemeClr val="dk1"/>
              </a:buClr>
              <a:buSzPts val="2400"/>
              <a:buFont typeface="Arial"/>
              <a:buChar char="•"/>
            </a:pPr>
            <a:r>
              <a:rPr lang="en-CA" sz="2400">
                <a:solidFill>
                  <a:schemeClr val="dk1"/>
                </a:solidFill>
                <a:latin typeface="Calibri"/>
                <a:ea typeface="Calibri"/>
                <a:cs typeface="Calibri"/>
                <a:sym typeface="Calibri"/>
              </a:rPr>
              <a:t>What makes a good storyteller?</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CA" sz="1800">
                <a:solidFill>
                  <a:schemeClr val="dk1"/>
                </a:solidFill>
                <a:latin typeface="Calibri"/>
                <a:ea typeface="Calibri"/>
                <a:cs typeface="Calibri"/>
                <a:sym typeface="Calibri"/>
              </a:rPr>
              <a:t>Photo by </a:t>
            </a:r>
            <a:r>
              <a:rPr lang="en-CA" sz="1800" u="sng">
                <a:solidFill>
                  <a:schemeClr val="dk1"/>
                </a:solidFill>
                <a:latin typeface="Calibri"/>
                <a:ea typeface="Calibri"/>
                <a:cs typeface="Calibri"/>
                <a:sym typeface="Calibri"/>
                <a:hlinkClick r:id="rId4"/>
              </a:rPr>
              <a:t>Pepe Reyes</a:t>
            </a:r>
            <a:r>
              <a:rPr lang="en-CA" sz="1800">
                <a:solidFill>
                  <a:schemeClr val="dk1"/>
                </a:solidFill>
                <a:latin typeface="Calibri"/>
                <a:ea typeface="Calibri"/>
                <a:cs typeface="Calibri"/>
                <a:sym typeface="Calibri"/>
              </a:rPr>
              <a:t> on </a:t>
            </a:r>
            <a:r>
              <a:rPr lang="en-CA" sz="1800" u="sng">
                <a:solidFill>
                  <a:schemeClr val="dk1"/>
                </a:solidFill>
                <a:latin typeface="Calibri"/>
                <a:ea typeface="Calibri"/>
                <a:cs typeface="Calibri"/>
                <a:sym typeface="Calibri"/>
                <a:hlinkClick r:id="rId5"/>
              </a:rPr>
              <a:t>Unsplash</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5"/>
          <p:cNvSpPr txBox="1"/>
          <p:nvPr/>
        </p:nvSpPr>
        <p:spPr>
          <a:xfrm>
            <a:off x="139700" y="0"/>
            <a:ext cx="11887200" cy="6370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2400">
                <a:solidFill>
                  <a:schemeClr val="dk1"/>
                </a:solidFill>
                <a:latin typeface="Calibri"/>
                <a:ea typeface="Calibri"/>
                <a:cs typeface="Calibri"/>
                <a:sym typeface="Calibri"/>
              </a:rPr>
              <a:t>So we know that stories are powerful and can be really persuasive. And we know that we'll need to be persuasive throughout our working lives. So, let's learn a bit about the parts of a story. Remember: this model is very Western. Many other cultures use a totally different model. For example, in many Indigenous cultures, stories aren't linear and the listener is expected to do more work in figuring out the lesson.</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CA" sz="2400">
                <a:solidFill>
                  <a:schemeClr val="dk1"/>
                </a:solidFill>
                <a:latin typeface="Calibri"/>
                <a:ea typeface="Calibri"/>
                <a:cs typeface="Calibri"/>
                <a:sym typeface="Calibri"/>
              </a:rPr>
              <a:t>But this model can help us to craft stories in our own lives.</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CA" sz="2400">
                <a:solidFill>
                  <a:schemeClr val="dk1"/>
                </a:solidFill>
                <a:latin typeface="Calibri"/>
                <a:ea typeface="Calibri"/>
                <a:cs typeface="Calibri"/>
                <a:sym typeface="Calibri"/>
              </a:rPr>
              <a:t>Most stories have:</a:t>
            </a:r>
            <a:endParaRPr/>
          </a:p>
          <a:p>
            <a:pPr indent="-457200" lvl="0" marL="457200" marR="0" rtl="0" algn="l">
              <a:spcBef>
                <a:spcPts val="0"/>
              </a:spcBef>
              <a:spcAft>
                <a:spcPts val="0"/>
              </a:spcAft>
              <a:buClr>
                <a:schemeClr val="dk1"/>
              </a:buClr>
              <a:buSzPts val="2400"/>
              <a:buFont typeface="Arial"/>
              <a:buChar char="•"/>
            </a:pPr>
            <a:r>
              <a:rPr b="1" lang="en-CA" sz="2400">
                <a:solidFill>
                  <a:schemeClr val="dk1"/>
                </a:solidFill>
                <a:latin typeface="Calibri"/>
                <a:ea typeface="Calibri"/>
                <a:cs typeface="Calibri"/>
                <a:sym typeface="Calibri"/>
              </a:rPr>
              <a:t>A Character: </a:t>
            </a:r>
            <a:r>
              <a:rPr lang="en-CA" sz="2400">
                <a:solidFill>
                  <a:schemeClr val="dk1"/>
                </a:solidFill>
                <a:latin typeface="Calibri"/>
                <a:ea typeface="Calibri"/>
                <a:cs typeface="Calibri"/>
                <a:sym typeface="Calibri"/>
              </a:rPr>
              <a:t>The main character is called the protagonist.</a:t>
            </a:r>
            <a:endParaRPr/>
          </a:p>
          <a:p>
            <a:pPr indent="-457200" lvl="0" marL="457200" marR="0" rtl="0" algn="l">
              <a:spcBef>
                <a:spcPts val="0"/>
              </a:spcBef>
              <a:spcAft>
                <a:spcPts val="0"/>
              </a:spcAft>
              <a:buClr>
                <a:schemeClr val="dk1"/>
              </a:buClr>
              <a:buSzPts val="2400"/>
              <a:buFont typeface="Arial"/>
              <a:buChar char="•"/>
            </a:pPr>
            <a:r>
              <a:rPr b="1" lang="en-CA" sz="2400">
                <a:solidFill>
                  <a:schemeClr val="dk1"/>
                </a:solidFill>
                <a:latin typeface="Calibri"/>
                <a:ea typeface="Calibri"/>
                <a:cs typeface="Calibri"/>
                <a:sym typeface="Calibri"/>
              </a:rPr>
              <a:t>Desire: </a:t>
            </a:r>
            <a:r>
              <a:rPr lang="en-CA" sz="2400">
                <a:solidFill>
                  <a:schemeClr val="dk1"/>
                </a:solidFill>
                <a:latin typeface="Calibri"/>
                <a:ea typeface="Calibri"/>
                <a:cs typeface="Calibri"/>
                <a:sym typeface="Calibri"/>
              </a:rPr>
              <a:t>What does the protagonist want?</a:t>
            </a:r>
            <a:endParaRPr/>
          </a:p>
          <a:p>
            <a:pPr indent="-457200" lvl="0" marL="457200" marR="0" rtl="0" algn="l">
              <a:spcBef>
                <a:spcPts val="0"/>
              </a:spcBef>
              <a:spcAft>
                <a:spcPts val="0"/>
              </a:spcAft>
              <a:buClr>
                <a:schemeClr val="dk1"/>
              </a:buClr>
              <a:buSzPts val="2400"/>
              <a:buFont typeface="Arial"/>
              <a:buChar char="•"/>
            </a:pPr>
            <a:r>
              <a:rPr b="1" lang="en-CA" sz="2400">
                <a:solidFill>
                  <a:schemeClr val="dk1"/>
                </a:solidFill>
                <a:latin typeface="Calibri"/>
                <a:ea typeface="Calibri"/>
                <a:cs typeface="Calibri"/>
                <a:sym typeface="Calibri"/>
              </a:rPr>
              <a:t>Conflict: </a:t>
            </a:r>
            <a:r>
              <a:rPr lang="en-CA" sz="2400">
                <a:solidFill>
                  <a:schemeClr val="dk1"/>
                </a:solidFill>
                <a:latin typeface="Calibri"/>
                <a:ea typeface="Calibri"/>
                <a:cs typeface="Calibri"/>
                <a:sym typeface="Calibri"/>
              </a:rPr>
              <a:t>What’s keeping the character from getting what he or she wants?</a:t>
            </a:r>
            <a:endParaRPr/>
          </a:p>
          <a:p>
            <a:pPr indent="-457200" lvl="0" marL="457200" marR="0" rtl="0" algn="l">
              <a:spcBef>
                <a:spcPts val="0"/>
              </a:spcBef>
              <a:spcAft>
                <a:spcPts val="0"/>
              </a:spcAft>
              <a:buClr>
                <a:schemeClr val="dk1"/>
              </a:buClr>
              <a:buSzPts val="2400"/>
              <a:buFont typeface="Arial"/>
              <a:buChar char="•"/>
            </a:pPr>
            <a:r>
              <a:rPr b="1" lang="en-CA" sz="2400">
                <a:solidFill>
                  <a:schemeClr val="dk1"/>
                </a:solidFill>
                <a:latin typeface="Calibri"/>
                <a:ea typeface="Calibri"/>
                <a:cs typeface="Calibri"/>
                <a:sym typeface="Calibri"/>
              </a:rPr>
              <a:t>Change: </a:t>
            </a:r>
            <a:r>
              <a:rPr lang="en-CA" sz="2400">
                <a:solidFill>
                  <a:schemeClr val="dk1"/>
                </a:solidFill>
                <a:latin typeface="Calibri"/>
                <a:ea typeface="Calibri"/>
                <a:cs typeface="Calibri"/>
                <a:sym typeface="Calibri"/>
              </a:rPr>
              <a:t>What has changed by the end of the story? The change should be driven by the character’s decisions.</a:t>
            </a:r>
            <a:endParaRPr/>
          </a:p>
          <a:p>
            <a:pPr indent="-457200" lvl="0" marL="457200" marR="0" rtl="0" algn="l">
              <a:spcBef>
                <a:spcPts val="0"/>
              </a:spcBef>
              <a:spcAft>
                <a:spcPts val="0"/>
              </a:spcAft>
              <a:buClr>
                <a:schemeClr val="dk1"/>
              </a:buClr>
              <a:buSzPts val="2400"/>
              <a:buFont typeface="Arial"/>
              <a:buChar char="•"/>
            </a:pPr>
            <a:r>
              <a:rPr b="1" lang="en-CA" sz="2400">
                <a:solidFill>
                  <a:schemeClr val="dk1"/>
                </a:solidFill>
                <a:latin typeface="Calibri"/>
                <a:ea typeface="Calibri"/>
                <a:cs typeface="Calibri"/>
                <a:sym typeface="Calibri"/>
              </a:rPr>
              <a:t>"So What?”: </a:t>
            </a:r>
            <a:r>
              <a:rPr lang="en-CA" sz="2400">
                <a:solidFill>
                  <a:schemeClr val="dk1"/>
                </a:solidFill>
                <a:latin typeface="Calibri"/>
                <a:ea typeface="Calibri"/>
                <a:cs typeface="Calibri"/>
                <a:sym typeface="Calibri"/>
              </a:rPr>
              <a:t>Why does this matter?</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CA" sz="2400">
                <a:solidFill>
                  <a:schemeClr val="dk1"/>
                </a:solidFill>
                <a:latin typeface="Calibri"/>
                <a:ea typeface="Calibri"/>
                <a:cs typeface="Calibri"/>
                <a:sym typeface="Calibri"/>
              </a:rPr>
              <a:t>Take a look on the next slide at the ad for Google and see if you can pick out the elements.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6" title="Google Search: Reunion"/>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descr="Partitions divide countries, friendships find a way&#10;(Use captions to translate the film in 9 languages including French, Malayalam and Urdu)&#10;The India-Pakistan partition in 1947 separated many friends and families overnight. A granddaughter in India decides to surprise her grandfather on his birthday by reuniting him with his childhood friend (who is now in Pakistan) after over 6 decades of separation, with a little help from Google Search." id="125" name="Google Shape;125;g91f214bd2c_0_0" title="Google Search: Reunion">
            <a:hlinkClick r:id="rId3"/>
          </p:cNvPr>
          <p:cNvPicPr preferRelativeResize="0"/>
          <p:nvPr/>
        </p:nvPicPr>
        <p:blipFill>
          <a:blip r:embed="rId4">
            <a:alphaModFix/>
          </a:blip>
          <a:stretch>
            <a:fillRect/>
          </a:stretch>
        </p:blipFill>
        <p:spPr>
          <a:xfrm>
            <a:off x="-235175" y="-1237875"/>
            <a:ext cx="12039600" cy="9333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7"/>
          <p:cNvSpPr txBox="1"/>
          <p:nvPr/>
        </p:nvSpPr>
        <p:spPr>
          <a:xfrm>
            <a:off x="223023" y="116846"/>
            <a:ext cx="11697631" cy="649408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3200">
                <a:solidFill>
                  <a:schemeClr val="dk1"/>
                </a:solidFill>
                <a:latin typeface="Calibri"/>
                <a:ea typeface="Calibri"/>
                <a:cs typeface="Calibri"/>
                <a:sym typeface="Calibri"/>
              </a:rPr>
              <a:t>Probably, you got something along these lines:</a:t>
            </a:r>
            <a:endParaRPr/>
          </a:p>
          <a:p>
            <a:pPr indent="-457200" lvl="0" marL="457200" marR="0" rtl="0" algn="l">
              <a:spcBef>
                <a:spcPts val="0"/>
              </a:spcBef>
              <a:spcAft>
                <a:spcPts val="0"/>
              </a:spcAft>
              <a:buClr>
                <a:schemeClr val="dk1"/>
              </a:buClr>
              <a:buSzPts val="3200"/>
              <a:buFont typeface="Arial"/>
              <a:buChar char="•"/>
            </a:pPr>
            <a:r>
              <a:rPr b="1" lang="en-CA" sz="3200">
                <a:solidFill>
                  <a:schemeClr val="dk1"/>
                </a:solidFill>
                <a:latin typeface="Calibri"/>
                <a:ea typeface="Calibri"/>
                <a:cs typeface="Calibri"/>
                <a:sym typeface="Calibri"/>
              </a:rPr>
              <a:t>Character: </a:t>
            </a:r>
            <a:r>
              <a:rPr lang="en-CA" sz="3200">
                <a:solidFill>
                  <a:schemeClr val="dk1"/>
                </a:solidFill>
                <a:latin typeface="Calibri"/>
                <a:ea typeface="Calibri"/>
                <a:cs typeface="Calibri"/>
                <a:sym typeface="Calibri"/>
              </a:rPr>
              <a:t>The granddaughter. </a:t>
            </a:r>
            <a:endParaRPr/>
          </a:p>
          <a:p>
            <a:pPr indent="-457200" lvl="0" marL="457200" marR="0" rtl="0" algn="l">
              <a:spcBef>
                <a:spcPts val="0"/>
              </a:spcBef>
              <a:spcAft>
                <a:spcPts val="0"/>
              </a:spcAft>
              <a:buClr>
                <a:schemeClr val="dk1"/>
              </a:buClr>
              <a:buSzPts val="3200"/>
              <a:buFont typeface="Arial"/>
              <a:buChar char="•"/>
            </a:pPr>
            <a:r>
              <a:rPr b="1" lang="en-CA" sz="3200">
                <a:solidFill>
                  <a:schemeClr val="dk1"/>
                </a:solidFill>
                <a:latin typeface="Calibri"/>
                <a:ea typeface="Calibri"/>
                <a:cs typeface="Calibri"/>
                <a:sym typeface="Calibri"/>
              </a:rPr>
              <a:t>Desire: </a:t>
            </a:r>
            <a:r>
              <a:rPr lang="en-CA" sz="3200">
                <a:solidFill>
                  <a:schemeClr val="dk1"/>
                </a:solidFill>
                <a:latin typeface="Calibri"/>
                <a:ea typeface="Calibri"/>
                <a:cs typeface="Calibri"/>
                <a:sym typeface="Calibri"/>
              </a:rPr>
              <a:t>To reunite her grandpa with his childhood friend.</a:t>
            </a:r>
            <a:endParaRPr/>
          </a:p>
          <a:p>
            <a:pPr indent="-457200" lvl="0" marL="457200" marR="0" rtl="0" algn="l">
              <a:spcBef>
                <a:spcPts val="0"/>
              </a:spcBef>
              <a:spcAft>
                <a:spcPts val="0"/>
              </a:spcAft>
              <a:buClr>
                <a:schemeClr val="dk1"/>
              </a:buClr>
              <a:buSzPts val="3200"/>
              <a:buFont typeface="Arial"/>
              <a:buChar char="•"/>
            </a:pPr>
            <a:r>
              <a:rPr b="1" lang="en-CA" sz="3200">
                <a:solidFill>
                  <a:schemeClr val="dk1"/>
                </a:solidFill>
                <a:latin typeface="Calibri"/>
                <a:ea typeface="Calibri"/>
                <a:cs typeface="Calibri"/>
                <a:sym typeface="Calibri"/>
              </a:rPr>
              <a:t>Conflict: </a:t>
            </a:r>
            <a:r>
              <a:rPr lang="en-CA" sz="3200">
                <a:solidFill>
                  <a:schemeClr val="dk1"/>
                </a:solidFill>
                <a:latin typeface="Calibri"/>
                <a:ea typeface="Calibri"/>
                <a:cs typeface="Calibri"/>
                <a:sym typeface="Calibri"/>
              </a:rPr>
              <a:t>But she doesn't know how to find him.</a:t>
            </a:r>
            <a:endParaRPr/>
          </a:p>
          <a:p>
            <a:pPr indent="-457200" lvl="0" marL="457200" marR="0" rtl="0" algn="l">
              <a:spcBef>
                <a:spcPts val="0"/>
              </a:spcBef>
              <a:spcAft>
                <a:spcPts val="0"/>
              </a:spcAft>
              <a:buClr>
                <a:schemeClr val="dk1"/>
              </a:buClr>
              <a:buSzPts val="3200"/>
              <a:buFont typeface="Arial"/>
              <a:buChar char="•"/>
            </a:pPr>
            <a:r>
              <a:rPr b="1" lang="en-CA" sz="3200">
                <a:solidFill>
                  <a:schemeClr val="dk1"/>
                </a:solidFill>
                <a:latin typeface="Calibri"/>
                <a:ea typeface="Calibri"/>
                <a:cs typeface="Calibri"/>
                <a:sym typeface="Calibri"/>
              </a:rPr>
              <a:t>Change: </a:t>
            </a:r>
            <a:r>
              <a:rPr lang="en-CA" sz="3200">
                <a:solidFill>
                  <a:schemeClr val="dk1"/>
                </a:solidFill>
                <a:latin typeface="Calibri"/>
                <a:ea typeface="Calibri"/>
                <a:cs typeface="Calibri"/>
                <a:sym typeface="Calibri"/>
              </a:rPr>
              <a:t>Thanks to Google, she finds the friend and reunites them.</a:t>
            </a:r>
            <a:endParaRPr/>
          </a:p>
          <a:p>
            <a:pPr indent="-457200" lvl="0" marL="457200" marR="0" rtl="0" algn="l">
              <a:spcBef>
                <a:spcPts val="0"/>
              </a:spcBef>
              <a:spcAft>
                <a:spcPts val="0"/>
              </a:spcAft>
              <a:buClr>
                <a:schemeClr val="dk1"/>
              </a:buClr>
              <a:buSzPts val="3200"/>
              <a:buFont typeface="Arial"/>
              <a:buChar char="•"/>
            </a:pPr>
            <a:r>
              <a:rPr b="1" lang="en-CA" sz="3200">
                <a:solidFill>
                  <a:schemeClr val="dk1"/>
                </a:solidFill>
                <a:latin typeface="Calibri"/>
                <a:ea typeface="Calibri"/>
                <a:cs typeface="Calibri"/>
                <a:sym typeface="Calibri"/>
              </a:rPr>
              <a:t>So What: </a:t>
            </a:r>
            <a:r>
              <a:rPr lang="en-CA" sz="3200">
                <a:solidFill>
                  <a:schemeClr val="dk1"/>
                </a:solidFill>
                <a:latin typeface="Calibri"/>
                <a:ea typeface="Calibri"/>
                <a:cs typeface="Calibri"/>
                <a:sym typeface="Calibri"/>
              </a:rPr>
              <a:t>You could have multiple answers. The most cynical would be "so Google is great" but you could also say that the "so what" is that technology can connect us with our past and help us reach out to people.</a:t>
            </a:r>
            <a:endParaRPr/>
          </a:p>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rPr lang="en-CA" sz="3200">
                <a:solidFill>
                  <a:schemeClr val="dk1"/>
                </a:solidFill>
                <a:latin typeface="Calibri"/>
                <a:ea typeface="Calibri"/>
                <a:cs typeface="Calibri"/>
                <a:sym typeface="Calibri"/>
              </a:rPr>
              <a:t>This is a simple story, but it has all of the pieces. We can also take a look at the classic narrative arc (which we'll cover next), which is again a very Western idea. But first, let's take a moment to reflect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descr="A person stands in shallow water during sunset, which reflects off the water" id="135" name="Google Shape;135;p8"/>
          <p:cNvPicPr preferRelativeResize="0"/>
          <p:nvPr/>
        </p:nvPicPr>
        <p:blipFill rotWithShape="1">
          <a:blip r:embed="rId3">
            <a:alphaModFix/>
          </a:blip>
          <a:srcRect b="0" l="0" r="0" t="0"/>
          <a:stretch/>
        </p:blipFill>
        <p:spPr>
          <a:xfrm>
            <a:off x="-1" y="0"/>
            <a:ext cx="9605897" cy="6858000"/>
          </a:xfrm>
          <a:prstGeom prst="rect">
            <a:avLst/>
          </a:prstGeom>
          <a:noFill/>
          <a:ln>
            <a:noFill/>
          </a:ln>
        </p:spPr>
      </p:pic>
      <p:sp>
        <p:nvSpPr>
          <p:cNvPr id="136" name="Google Shape;136;p8"/>
          <p:cNvSpPr txBox="1"/>
          <p:nvPr/>
        </p:nvSpPr>
        <p:spPr>
          <a:xfrm>
            <a:off x="9605896" y="0"/>
            <a:ext cx="2586104" cy="6370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3200">
                <a:solidFill>
                  <a:schemeClr val="dk1"/>
                </a:solidFill>
                <a:latin typeface="Calibri"/>
                <a:ea typeface="Calibri"/>
                <a:cs typeface="Calibri"/>
                <a:sym typeface="Calibri"/>
              </a:rPr>
              <a:t>Reflection</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CA" sz="2400">
                <a:solidFill>
                  <a:schemeClr val="dk1"/>
                </a:solidFill>
                <a:latin typeface="Calibri"/>
                <a:ea typeface="Calibri"/>
                <a:cs typeface="Calibri"/>
                <a:sym typeface="Calibri"/>
              </a:rPr>
              <a:t>Look back at the story you wrote in your last freewrite.</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CA" sz="2400">
                <a:solidFill>
                  <a:schemeClr val="dk1"/>
                </a:solidFill>
                <a:latin typeface="Calibri"/>
                <a:ea typeface="Calibri"/>
                <a:cs typeface="Calibri"/>
                <a:sym typeface="Calibri"/>
              </a:rPr>
              <a:t>Can you identify the elements of storytelling we just learned?</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CA" sz="1800">
                <a:solidFill>
                  <a:schemeClr val="dk1"/>
                </a:solidFill>
                <a:latin typeface="Calibri"/>
                <a:ea typeface="Calibri"/>
                <a:cs typeface="Calibri"/>
                <a:sym typeface="Calibri"/>
              </a:rPr>
              <a:t>Photo by </a:t>
            </a:r>
            <a:r>
              <a:rPr lang="en-CA" sz="1800" u="sng">
                <a:solidFill>
                  <a:schemeClr val="dk1"/>
                </a:solidFill>
                <a:latin typeface="Calibri"/>
                <a:ea typeface="Calibri"/>
                <a:cs typeface="Calibri"/>
                <a:sym typeface="Calibri"/>
                <a:hlinkClick r:id="rId4"/>
              </a:rPr>
              <a:t>Pepe Reyes</a:t>
            </a:r>
            <a:r>
              <a:rPr lang="en-CA" sz="1800">
                <a:solidFill>
                  <a:schemeClr val="dk1"/>
                </a:solidFill>
                <a:latin typeface="Calibri"/>
                <a:ea typeface="Calibri"/>
                <a:cs typeface="Calibri"/>
                <a:sym typeface="Calibri"/>
              </a:rPr>
              <a:t> on </a:t>
            </a:r>
            <a:r>
              <a:rPr lang="en-CA" sz="1800" u="sng">
                <a:solidFill>
                  <a:schemeClr val="dk1"/>
                </a:solidFill>
                <a:latin typeface="Calibri"/>
                <a:ea typeface="Calibri"/>
                <a:cs typeface="Calibri"/>
                <a:sym typeface="Calibri"/>
                <a:hlinkClick r:id="rId5"/>
              </a:rPr>
              <a:t>Unsplash</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2020-08-07T01:40:27Z</dcterms:created>
  <dc:creator>Melissa Ashman</dc:creator>
</cp:coreProperties>
</file>