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0" roundtripDataSignature="AMtx7mheSGLrewIqldL64AH/C556AwEtQ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CA"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6" name="Google Shape;156;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0" name="Google Shape;11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 name="Google Shape;13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6"/>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7"/>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7"/>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1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9"/>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9"/>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0"/>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0"/>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1"/>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1"/>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1"/>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1"/>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1"/>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4"/>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4"/>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5"/>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8" name="Google Shape;68;p25"/>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sp>
        <p:nvSpPr>
          <p:cNvPr id="10" name="Google Shape;10;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CA"/>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kpu.pressbooks.pub/businesswriting/part/chapter-6-writing-emails-memos-letters-and-instant-messages/" TargetMode="External"/><Relationship Id="rId4" Type="http://schemas.openxmlformats.org/officeDocument/2006/relationships/image" Target="../media/image1.jpg"/><Relationship Id="rId5" Type="http://schemas.openxmlformats.org/officeDocument/2006/relationships/hyperlink" Target="https://unsplash.com/@lunarts" TargetMode="External"/><Relationship Id="rId6" Type="http://schemas.openxmlformats.org/officeDocument/2006/relationships/hyperlink" Target="https://unsplash.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3.jpg"/><Relationship Id="rId4" Type="http://schemas.openxmlformats.org/officeDocument/2006/relationships/hyperlink" Target="https://unsplash.com/@allthestories?utm_source=unsplash&amp;utm_medium=referral&amp;utm_content=creditCopyText" TargetMode="External"/><Relationship Id="rId5" Type="http://schemas.openxmlformats.org/officeDocument/2006/relationships/hyperlink" Target="https://unsplash.com/@allthestories?utm_source=unsplash&amp;utm_medium=referral&amp;utm_content=creditCopyText" TargetMode="External"/><Relationship Id="rId6" Type="http://schemas.openxmlformats.org/officeDocument/2006/relationships/hyperlink" Target="https://unsplash.com/s/photos/esther?utm_source=unsplash&amp;utm_medium=referral&amp;utm_content=creditCopyText" TargetMode="External"/><Relationship Id="rId7" Type="http://schemas.openxmlformats.org/officeDocument/2006/relationships/hyperlink" Target="https://unsplash.com/s/photos/esther?utm_source=unsplash&amp;utm_medium=referral&amp;utm_content=creditCopyTex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hyperlink" Target="https://kpu.pressbooks.pub/businesswriting/part/chapter-7-communicating-good-neutral-and-negative-messages/" TargetMode="External"/><Relationship Id="rId4" Type="http://schemas.openxmlformats.org/officeDocument/2006/relationships/hyperlink" Target="https://unsplash.com/@frankbusch?utm_source=unsplash&amp;utm_medium=referral&amp;utm_content=creditCopyText" TargetMode="External"/><Relationship Id="rId5" Type="http://schemas.openxmlformats.org/officeDocument/2006/relationships/hyperlink" Target="https://unsplash.com/@frankbusch?utm_source=unsplash&amp;utm_medium=referral&amp;utm_content=creditCopyText" TargetMode="External"/><Relationship Id="rId6" Type="http://schemas.openxmlformats.org/officeDocument/2006/relationships/hyperlink" Target="https://unsplash.com/s/photos/persuasive-argument?utm_source=unsplash&amp;utm_medium=referral&amp;utm_content=creditCopyText" TargetMode="External"/><Relationship Id="rId7" Type="http://schemas.openxmlformats.org/officeDocument/2006/relationships/hyperlink" Target="https://unsplash.com/s/photos/persuasive-argument?utm_source=unsplash&amp;utm_medium=referral&amp;utm_content=creditCopyText" TargetMode="External"/><Relationship Id="rId8"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nvSpPr>
        <p:spPr>
          <a:xfrm>
            <a:off x="8753708" y="120872"/>
            <a:ext cx="3438292" cy="5509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CA" sz="3200" u="none" cap="none" strike="noStrike">
                <a:solidFill>
                  <a:schemeClr val="dk1"/>
                </a:solidFill>
                <a:latin typeface="Calibri"/>
                <a:ea typeface="Calibri"/>
                <a:cs typeface="Calibri"/>
                <a:sym typeface="Calibri"/>
              </a:rPr>
              <a:t>Breaking Bad News</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lang="en-CA" sz="2000">
                <a:solidFill>
                  <a:schemeClr val="dk1"/>
                </a:solidFill>
                <a:latin typeface="Calibri"/>
                <a:ea typeface="Calibri"/>
                <a:cs typeface="Calibri"/>
                <a:sym typeface="Calibri"/>
              </a:rPr>
              <a:t>In your readings, you learned about the main workplace genres: emails, memos, letters and instant messages. To help you review what you read, this session will begin with a short quiz (not for marks!) to the chapter. If you want to re-read it, </a:t>
            </a:r>
            <a:r>
              <a:rPr lang="en-CA" sz="2000" u="sng">
                <a:solidFill>
                  <a:schemeClr val="dk1"/>
                </a:solidFill>
                <a:latin typeface="Calibri"/>
                <a:ea typeface="Calibri"/>
                <a:cs typeface="Calibri"/>
                <a:sym typeface="Calibri"/>
                <a:hlinkClick r:id="rId3"/>
              </a:rPr>
              <a:t>here is the link to the chapter</a:t>
            </a:r>
            <a:r>
              <a:rPr lang="en-CA" sz="2000">
                <a:solidFill>
                  <a:schemeClr val="dk1"/>
                </a:solidFill>
                <a:latin typeface="Calibri"/>
                <a:ea typeface="Calibri"/>
                <a:cs typeface="Calibri"/>
                <a:sym typeface="Calibri"/>
              </a:rPr>
              <a:t>.</a:t>
            </a:r>
            <a:endParaRPr/>
          </a:p>
          <a:p>
            <a:pPr indent="0" lvl="0" marL="0" marR="0" rtl="0" algn="l">
              <a:spcBef>
                <a:spcPts val="0"/>
              </a:spcBef>
              <a:spcAft>
                <a:spcPts val="0"/>
              </a:spcAft>
              <a:buNone/>
            </a:pPr>
            <a:r>
              <a:t/>
            </a:r>
            <a:endParaRPr sz="2000">
              <a:solidFill>
                <a:schemeClr val="dk1"/>
              </a:solidFill>
              <a:latin typeface="Calibri"/>
              <a:ea typeface="Calibri"/>
              <a:cs typeface="Calibri"/>
              <a:sym typeface="Calibri"/>
            </a:endParaRPr>
          </a:p>
          <a:p>
            <a:pPr indent="0" lvl="0" marL="0" marR="0" rtl="0" algn="l">
              <a:spcBef>
                <a:spcPts val="0"/>
              </a:spcBef>
              <a:spcAft>
                <a:spcPts val="0"/>
              </a:spcAft>
              <a:buNone/>
            </a:pPr>
            <a:r>
              <a:rPr lang="en-CA" sz="2000">
                <a:solidFill>
                  <a:schemeClr val="dk1"/>
                </a:solidFill>
                <a:latin typeface="Calibri"/>
                <a:ea typeface="Calibri"/>
                <a:cs typeface="Calibri"/>
                <a:sym typeface="Calibri"/>
              </a:rPr>
              <a:t>After the quiz, we'll focus in on how to use these genres in a particularly tricky kind of situation: breaking bad news.</a:t>
            </a:r>
            <a:endParaRPr/>
          </a:p>
        </p:txBody>
      </p:sp>
      <p:pic>
        <p:nvPicPr>
          <p:cNvPr descr="A speech bubble made out of post-it notes" id="89" name="Google Shape;89;p1"/>
          <p:cNvPicPr preferRelativeResize="0"/>
          <p:nvPr/>
        </p:nvPicPr>
        <p:blipFill rotWithShape="1">
          <a:blip r:embed="rId4">
            <a:alphaModFix/>
          </a:blip>
          <a:srcRect b="0" l="0" r="0" t="0"/>
          <a:stretch/>
        </p:blipFill>
        <p:spPr>
          <a:xfrm>
            <a:off x="312234" y="135128"/>
            <a:ext cx="8274205" cy="5494944"/>
          </a:xfrm>
          <a:prstGeom prst="rect">
            <a:avLst/>
          </a:prstGeom>
          <a:noFill/>
          <a:ln>
            <a:noFill/>
          </a:ln>
        </p:spPr>
      </p:pic>
      <p:sp>
        <p:nvSpPr>
          <p:cNvPr id="90" name="Google Shape;90;p1"/>
          <p:cNvSpPr txBox="1"/>
          <p:nvPr/>
        </p:nvSpPr>
        <p:spPr>
          <a:xfrm>
            <a:off x="312234" y="5764509"/>
            <a:ext cx="616662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CA" sz="1800">
                <a:solidFill>
                  <a:srgbClr val="323232"/>
                </a:solidFill>
                <a:latin typeface="Arial"/>
                <a:ea typeface="Arial"/>
                <a:cs typeface="Arial"/>
                <a:sym typeface="Arial"/>
              </a:rPr>
              <a:t>Photo by </a:t>
            </a:r>
            <a:r>
              <a:rPr b="0" i="0" lang="en-CA" sz="1800" u="sng">
                <a:solidFill>
                  <a:schemeClr val="dk1"/>
                </a:solidFill>
                <a:latin typeface="Arial"/>
                <a:ea typeface="Arial"/>
                <a:cs typeface="Arial"/>
                <a:sym typeface="Arial"/>
                <a:hlinkClick r:id="rId5"/>
              </a:rPr>
              <a:t>Volodymyr Hryshchenko</a:t>
            </a:r>
            <a:r>
              <a:rPr b="0" i="0" lang="en-CA" sz="1800">
                <a:solidFill>
                  <a:srgbClr val="323232"/>
                </a:solidFill>
                <a:latin typeface="Arial"/>
                <a:ea typeface="Arial"/>
                <a:cs typeface="Arial"/>
                <a:sym typeface="Arial"/>
              </a:rPr>
              <a:t> on </a:t>
            </a:r>
            <a:r>
              <a:rPr b="0" i="0" lang="en-CA" sz="1800" u="sng">
                <a:solidFill>
                  <a:schemeClr val="dk1"/>
                </a:solidFill>
                <a:latin typeface="Arial"/>
                <a:ea typeface="Arial"/>
                <a:cs typeface="Arial"/>
                <a:sym typeface="Arial"/>
                <a:hlinkClick r:id="rId6"/>
              </a:rPr>
              <a:t>Unsplash</a:t>
            </a:r>
            <a:endParaRPr sz="1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0"/>
          <p:cNvSpPr txBox="1"/>
          <p:nvPr>
            <p:ph idx="1" type="body"/>
          </p:nvPr>
        </p:nvSpPr>
        <p:spPr>
          <a:xfrm>
            <a:off x="291829" y="428017"/>
            <a:ext cx="11692647" cy="574894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CA"/>
              <a:t>When you break bad news, you can take the direct or indirect approach. Here, we're going to focus on the indirect approach. You probably recognize this approach if you've ever received a form rejection.</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CA"/>
              <a:t>The indirect approach for delivering bad news has five main parts:</a:t>
            </a:r>
            <a:endParaRPr/>
          </a:p>
          <a:p>
            <a:pPr indent="-514350" lvl="1" marL="971550" rtl="0" algn="l">
              <a:lnSpc>
                <a:spcPct val="90000"/>
              </a:lnSpc>
              <a:spcBef>
                <a:spcPts val="500"/>
              </a:spcBef>
              <a:spcAft>
                <a:spcPts val="0"/>
              </a:spcAft>
              <a:buClr>
                <a:schemeClr val="dk1"/>
              </a:buClr>
              <a:buSzPts val="2800"/>
              <a:buFont typeface="Calibri"/>
              <a:buAutoNum type="arabicPeriod"/>
            </a:pPr>
            <a:r>
              <a:rPr lang="en-CA" sz="2800"/>
              <a:t>Open with a buffer statement </a:t>
            </a:r>
            <a:endParaRPr/>
          </a:p>
          <a:p>
            <a:pPr indent="-514350" lvl="1" marL="971550" rtl="0" algn="l">
              <a:lnSpc>
                <a:spcPct val="90000"/>
              </a:lnSpc>
              <a:spcBef>
                <a:spcPts val="500"/>
              </a:spcBef>
              <a:spcAft>
                <a:spcPts val="0"/>
              </a:spcAft>
              <a:buClr>
                <a:schemeClr val="dk1"/>
              </a:buClr>
              <a:buSzPts val="2800"/>
              <a:buFont typeface="Calibri"/>
              <a:buAutoNum type="arabicPeriod"/>
            </a:pPr>
            <a:r>
              <a:rPr lang="en-CA" sz="2800"/>
              <a:t>Explain the situation.</a:t>
            </a:r>
            <a:endParaRPr/>
          </a:p>
          <a:p>
            <a:pPr indent="-514350" lvl="1" marL="971550" rtl="0" algn="l">
              <a:lnSpc>
                <a:spcPct val="90000"/>
              </a:lnSpc>
              <a:spcBef>
                <a:spcPts val="500"/>
              </a:spcBef>
              <a:spcAft>
                <a:spcPts val="0"/>
              </a:spcAft>
              <a:buClr>
                <a:schemeClr val="dk1"/>
              </a:buClr>
              <a:buSzPts val="2800"/>
              <a:buFont typeface="Calibri"/>
              <a:buAutoNum type="arabicPeriod"/>
            </a:pPr>
            <a:r>
              <a:rPr lang="en-CA" sz="2800"/>
              <a:t>Break the bad news.</a:t>
            </a:r>
            <a:endParaRPr/>
          </a:p>
          <a:p>
            <a:pPr indent="-514350" lvl="1" marL="971550" rtl="0" algn="l">
              <a:lnSpc>
                <a:spcPct val="90000"/>
              </a:lnSpc>
              <a:spcBef>
                <a:spcPts val="500"/>
              </a:spcBef>
              <a:spcAft>
                <a:spcPts val="0"/>
              </a:spcAft>
              <a:buClr>
                <a:schemeClr val="dk1"/>
              </a:buClr>
              <a:buSzPts val="2800"/>
              <a:buFont typeface="Calibri"/>
              <a:buAutoNum type="arabicPeriod"/>
            </a:pPr>
            <a:r>
              <a:rPr lang="en-CA" sz="2800"/>
              <a:t>Redirect or provide alternatives</a:t>
            </a:r>
            <a:endParaRPr/>
          </a:p>
          <a:p>
            <a:pPr indent="-514350" lvl="1" marL="971550" rtl="0" algn="l">
              <a:lnSpc>
                <a:spcPct val="90000"/>
              </a:lnSpc>
              <a:spcBef>
                <a:spcPts val="500"/>
              </a:spcBef>
              <a:spcAft>
                <a:spcPts val="0"/>
              </a:spcAft>
              <a:buClr>
                <a:schemeClr val="dk1"/>
              </a:buClr>
              <a:buSzPts val="2800"/>
              <a:buFont typeface="Calibri"/>
              <a:buAutoNum type="arabicPeriod"/>
            </a:pPr>
            <a:r>
              <a:rPr lang="en-CA" sz="2800"/>
              <a:t>End politely, looking to the future.</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CA"/>
              <a:t>Let's take a look at how this looks in action.</a:t>
            </a:r>
            <a:endParaRPr/>
          </a:p>
          <a:p>
            <a:pPr indent="0" lvl="0" marL="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1"/>
          <p:cNvSpPr txBox="1"/>
          <p:nvPr>
            <p:ph idx="1" type="body"/>
          </p:nvPr>
        </p:nvSpPr>
        <p:spPr>
          <a:xfrm>
            <a:off x="252919" y="408562"/>
            <a:ext cx="11939081" cy="5768401"/>
          </a:xfrm>
          <a:prstGeom prst="rect">
            <a:avLst/>
          </a:prstGeom>
          <a:noFill/>
          <a:ln>
            <a:noFill/>
          </a:ln>
        </p:spPr>
        <p:txBody>
          <a:bodyPr anchorCtr="0" anchor="t" bIns="45700" lIns="91425" spcFirstLastPara="1" rIns="91425" wrap="square" tIns="45700">
            <a:normAutofit/>
          </a:bodyPr>
          <a:lstStyle/>
          <a:p>
            <a:pPr indent="0" lvl="0" marL="0" rtl="0" algn="l">
              <a:lnSpc>
                <a:spcPct val="70000"/>
              </a:lnSpc>
              <a:spcBef>
                <a:spcPts val="0"/>
              </a:spcBef>
              <a:spcAft>
                <a:spcPts val="0"/>
              </a:spcAft>
              <a:buClr>
                <a:schemeClr val="dk1"/>
              </a:buClr>
              <a:buSzPts val="2380"/>
              <a:buNone/>
            </a:pPr>
            <a:r>
              <a:rPr lang="en-CA" sz="2380"/>
              <a:t>The following email has used different emphasis of font to show the parts of the model:</a:t>
            </a:r>
            <a:endParaRPr/>
          </a:p>
          <a:p>
            <a:pPr indent="0" lvl="0" marL="0" rtl="0" algn="l">
              <a:lnSpc>
                <a:spcPct val="70000"/>
              </a:lnSpc>
              <a:spcBef>
                <a:spcPts val="1000"/>
              </a:spcBef>
              <a:spcAft>
                <a:spcPts val="0"/>
              </a:spcAft>
              <a:buClr>
                <a:schemeClr val="dk1"/>
              </a:buClr>
              <a:buSzPts val="2380"/>
              <a:buNone/>
            </a:pPr>
            <a:r>
              <a:t/>
            </a:r>
            <a:endParaRPr sz="2380"/>
          </a:p>
          <a:p>
            <a:pPr indent="-228600" lvl="0" marL="228600" rtl="0" algn="l">
              <a:lnSpc>
                <a:spcPct val="70000"/>
              </a:lnSpc>
              <a:spcBef>
                <a:spcPts val="1000"/>
              </a:spcBef>
              <a:spcAft>
                <a:spcPts val="0"/>
              </a:spcAft>
              <a:buClr>
                <a:schemeClr val="dk1"/>
              </a:buClr>
              <a:buSzPts val="2380"/>
              <a:buFont typeface="Calibri"/>
              <a:buAutoNum type="arabicPeriod"/>
            </a:pPr>
            <a:r>
              <a:rPr b="1" lang="en-CA" sz="2380"/>
              <a:t>Open with a buffer statement </a:t>
            </a:r>
            <a:endParaRPr sz="2380"/>
          </a:p>
          <a:p>
            <a:pPr indent="-228600" lvl="0" marL="228600" rtl="0" algn="l">
              <a:lnSpc>
                <a:spcPct val="70000"/>
              </a:lnSpc>
              <a:spcBef>
                <a:spcPts val="1000"/>
              </a:spcBef>
              <a:spcAft>
                <a:spcPts val="0"/>
              </a:spcAft>
              <a:buClr>
                <a:schemeClr val="dk1"/>
              </a:buClr>
              <a:buSzPts val="2380"/>
              <a:buFont typeface="Calibri"/>
              <a:buAutoNum type="arabicPeriod"/>
            </a:pPr>
            <a:r>
              <a:rPr i="1" lang="en-CA" sz="2380"/>
              <a:t>Explain the situation.</a:t>
            </a:r>
            <a:endParaRPr sz="2380"/>
          </a:p>
          <a:p>
            <a:pPr indent="-228600" lvl="0" marL="228600" rtl="0" algn="l">
              <a:lnSpc>
                <a:spcPct val="70000"/>
              </a:lnSpc>
              <a:spcBef>
                <a:spcPts val="1000"/>
              </a:spcBef>
              <a:spcAft>
                <a:spcPts val="0"/>
              </a:spcAft>
              <a:buClr>
                <a:schemeClr val="dk1"/>
              </a:buClr>
              <a:buSzPts val="2380"/>
              <a:buFont typeface="Calibri"/>
              <a:buAutoNum type="arabicPeriod"/>
            </a:pPr>
            <a:r>
              <a:rPr lang="en-CA" sz="2380"/>
              <a:t>Break the bad news.</a:t>
            </a:r>
            <a:endParaRPr/>
          </a:p>
          <a:p>
            <a:pPr indent="-228600" lvl="0" marL="228600" rtl="0" algn="l">
              <a:lnSpc>
                <a:spcPct val="70000"/>
              </a:lnSpc>
              <a:spcBef>
                <a:spcPts val="1000"/>
              </a:spcBef>
              <a:spcAft>
                <a:spcPts val="0"/>
              </a:spcAft>
              <a:buClr>
                <a:schemeClr val="dk1"/>
              </a:buClr>
              <a:buSzPts val="2380"/>
              <a:buFont typeface="Calibri"/>
              <a:buAutoNum type="arabicPeriod"/>
            </a:pPr>
            <a:r>
              <a:rPr b="1" i="1" lang="en-CA" sz="2380"/>
              <a:t>Redirect or provide alternatives</a:t>
            </a:r>
            <a:endParaRPr sz="2380"/>
          </a:p>
          <a:p>
            <a:pPr indent="-228600" lvl="0" marL="228600" rtl="0" algn="l">
              <a:lnSpc>
                <a:spcPct val="70000"/>
              </a:lnSpc>
              <a:spcBef>
                <a:spcPts val="1000"/>
              </a:spcBef>
              <a:spcAft>
                <a:spcPts val="0"/>
              </a:spcAft>
              <a:buClr>
                <a:schemeClr val="dk1"/>
              </a:buClr>
              <a:buSzPts val="2380"/>
              <a:buFont typeface="Calibri"/>
              <a:buAutoNum type="arabicPeriod"/>
            </a:pPr>
            <a:r>
              <a:rPr lang="en-CA" sz="2380" u="sng"/>
              <a:t>End politely, looking to the future.</a:t>
            </a:r>
            <a:endParaRPr/>
          </a:p>
          <a:p>
            <a:pPr indent="0" lvl="0" marL="0" rtl="0" algn="l">
              <a:lnSpc>
                <a:spcPct val="70000"/>
              </a:lnSpc>
              <a:spcBef>
                <a:spcPts val="1000"/>
              </a:spcBef>
              <a:spcAft>
                <a:spcPts val="0"/>
              </a:spcAft>
              <a:buClr>
                <a:schemeClr val="dk1"/>
              </a:buClr>
              <a:buSzPts val="2380"/>
              <a:buNone/>
            </a:pPr>
            <a:r>
              <a:rPr b="1" lang="en-CA" sz="2380"/>
              <a:t>Thank you for applying to our scholarship fund.</a:t>
            </a:r>
            <a:r>
              <a:rPr lang="en-CA" sz="2380"/>
              <a:t> </a:t>
            </a:r>
            <a:r>
              <a:rPr i="1" lang="en-CA" sz="2380"/>
              <a:t>This year, we had 150 applicants apply for just one scholarship. The average GPA was 3.74 and we were impressed by the applicants' extracurricular achievements.</a:t>
            </a:r>
            <a:endParaRPr sz="2380"/>
          </a:p>
          <a:p>
            <a:pPr indent="0" lvl="0" marL="0" rtl="0" algn="l">
              <a:lnSpc>
                <a:spcPct val="70000"/>
              </a:lnSpc>
              <a:spcBef>
                <a:spcPts val="1000"/>
              </a:spcBef>
              <a:spcAft>
                <a:spcPts val="0"/>
              </a:spcAft>
              <a:buClr>
                <a:schemeClr val="dk1"/>
              </a:buClr>
              <a:buSzPts val="2380"/>
              <a:buNone/>
            </a:pPr>
            <a:r>
              <a:rPr lang="en-CA" sz="2380"/>
              <a:t>Though we were impressed by your application, we unfortunately did not select you for the award.</a:t>
            </a:r>
            <a:endParaRPr/>
          </a:p>
          <a:p>
            <a:pPr indent="0" lvl="0" marL="0" rtl="0" algn="l">
              <a:lnSpc>
                <a:spcPct val="70000"/>
              </a:lnSpc>
              <a:spcBef>
                <a:spcPts val="1000"/>
              </a:spcBef>
              <a:spcAft>
                <a:spcPts val="0"/>
              </a:spcAft>
              <a:buClr>
                <a:schemeClr val="dk1"/>
              </a:buClr>
              <a:buSzPts val="2380"/>
              <a:buNone/>
            </a:pPr>
            <a:r>
              <a:rPr b="1" i="1" lang="en-CA" sz="2380"/>
              <a:t>We would, however, like to draw your attention to other scholarships that we administer, such as the Young Scholars Achievement Fund. The deadline is July 1st and information can be found on our website.</a:t>
            </a:r>
            <a:endParaRPr sz="2380"/>
          </a:p>
          <a:p>
            <a:pPr indent="0" lvl="0" marL="0" rtl="0" algn="l">
              <a:lnSpc>
                <a:spcPct val="70000"/>
              </a:lnSpc>
              <a:spcBef>
                <a:spcPts val="1000"/>
              </a:spcBef>
              <a:spcAft>
                <a:spcPts val="0"/>
              </a:spcAft>
              <a:buClr>
                <a:schemeClr val="dk1"/>
              </a:buClr>
              <a:buSzPts val="2380"/>
              <a:buNone/>
            </a:pPr>
            <a:r>
              <a:rPr lang="en-CA" sz="2380" u="sng"/>
              <a:t>Thank you for applying to our scholarship fund. We wish you the best in your academic journey.</a:t>
            </a:r>
            <a:endParaRPr/>
          </a:p>
          <a:p>
            <a:pPr indent="0" lvl="0" marL="0" rtl="0" algn="l">
              <a:lnSpc>
                <a:spcPct val="70000"/>
              </a:lnSpc>
              <a:spcBef>
                <a:spcPts val="1000"/>
              </a:spcBef>
              <a:spcAft>
                <a:spcPts val="0"/>
              </a:spcAft>
              <a:buClr>
                <a:schemeClr val="dk1"/>
              </a:buClr>
              <a:buSzPts val="2380"/>
              <a:buNone/>
            </a:pPr>
            <a:r>
              <a:t/>
            </a:r>
            <a:endParaRPr sz="238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2"/>
          <p:cNvSpPr txBox="1"/>
          <p:nvPr>
            <p:ph idx="1" type="body"/>
          </p:nvPr>
        </p:nvSpPr>
        <p:spPr>
          <a:xfrm>
            <a:off x="350196" y="389106"/>
            <a:ext cx="11537004" cy="578785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chemeClr val="dk1"/>
              </a:buClr>
              <a:buSzPts val="2590"/>
              <a:buNone/>
            </a:pPr>
            <a:r>
              <a:rPr lang="en-CA" sz="2590"/>
              <a:t>You can see that if we wrote this message using the direct approach, as we've done below, that it wouldn't be as effective. </a:t>
            </a:r>
            <a:endParaRPr/>
          </a:p>
          <a:p>
            <a:pPr indent="0" lvl="0" marL="0" rtl="0" algn="l">
              <a:lnSpc>
                <a:spcPct val="80000"/>
              </a:lnSpc>
              <a:spcBef>
                <a:spcPts val="1000"/>
              </a:spcBef>
              <a:spcAft>
                <a:spcPts val="0"/>
              </a:spcAft>
              <a:buClr>
                <a:schemeClr val="dk1"/>
              </a:buClr>
              <a:buSzPts val="2590"/>
              <a:buNone/>
            </a:pPr>
            <a:r>
              <a:t/>
            </a:r>
            <a:endParaRPr sz="2590"/>
          </a:p>
          <a:p>
            <a:pPr indent="0" lvl="0" marL="0" rtl="0" algn="l">
              <a:lnSpc>
                <a:spcPct val="80000"/>
              </a:lnSpc>
              <a:spcBef>
                <a:spcPts val="1000"/>
              </a:spcBef>
              <a:spcAft>
                <a:spcPts val="0"/>
              </a:spcAft>
              <a:buClr>
                <a:schemeClr val="dk1"/>
              </a:buClr>
              <a:buSzPts val="2590"/>
              <a:buNone/>
            </a:pPr>
            <a:r>
              <a:rPr lang="en-CA" sz="2590"/>
              <a:t>The direct approach puts the </a:t>
            </a:r>
            <a:r>
              <a:rPr b="1" lang="en-CA" sz="2590"/>
              <a:t>most important information first</a:t>
            </a:r>
            <a:r>
              <a:rPr lang="en-CA" sz="2590"/>
              <a:t>, </a:t>
            </a:r>
            <a:r>
              <a:rPr i="1" lang="en-CA" sz="2590"/>
              <a:t>the explanation or details in the middle</a:t>
            </a:r>
            <a:r>
              <a:rPr lang="en-CA" sz="2590"/>
              <a:t>, and a call to action at the end.</a:t>
            </a:r>
            <a:endParaRPr/>
          </a:p>
          <a:p>
            <a:pPr indent="0" lvl="0" marL="0" rtl="0" algn="l">
              <a:lnSpc>
                <a:spcPct val="80000"/>
              </a:lnSpc>
              <a:spcBef>
                <a:spcPts val="1000"/>
              </a:spcBef>
              <a:spcAft>
                <a:spcPts val="0"/>
              </a:spcAft>
              <a:buClr>
                <a:schemeClr val="dk1"/>
              </a:buClr>
              <a:buSzPts val="2590"/>
              <a:buNone/>
            </a:pPr>
            <a:r>
              <a:t/>
            </a:r>
            <a:endParaRPr sz="2590"/>
          </a:p>
          <a:p>
            <a:pPr indent="0" lvl="0" marL="0" rtl="0" algn="l">
              <a:lnSpc>
                <a:spcPct val="80000"/>
              </a:lnSpc>
              <a:spcBef>
                <a:spcPts val="1000"/>
              </a:spcBef>
              <a:spcAft>
                <a:spcPts val="0"/>
              </a:spcAft>
              <a:buClr>
                <a:schemeClr val="dk1"/>
              </a:buClr>
              <a:buSzPts val="2590"/>
              <a:buNone/>
            </a:pPr>
            <a:r>
              <a:rPr b="1" lang="en-CA" sz="2590"/>
              <a:t>Using the direct approach in this scenario gives the message a harsh and uncaring tone:</a:t>
            </a:r>
            <a:endParaRPr/>
          </a:p>
          <a:p>
            <a:pPr indent="0" lvl="0" marL="0" rtl="0" algn="l">
              <a:lnSpc>
                <a:spcPct val="80000"/>
              </a:lnSpc>
              <a:spcBef>
                <a:spcPts val="1000"/>
              </a:spcBef>
              <a:spcAft>
                <a:spcPts val="0"/>
              </a:spcAft>
              <a:buClr>
                <a:schemeClr val="dk1"/>
              </a:buClr>
              <a:buSzPts val="2590"/>
              <a:buNone/>
            </a:pPr>
            <a:br>
              <a:rPr lang="en-CA" sz="2590"/>
            </a:br>
            <a:r>
              <a:rPr b="1" lang="en-CA" sz="2590"/>
              <a:t>You were not selected for the award.</a:t>
            </a:r>
            <a:endParaRPr sz="2590"/>
          </a:p>
          <a:p>
            <a:pPr indent="0" lvl="0" marL="0" rtl="0" algn="l">
              <a:lnSpc>
                <a:spcPct val="80000"/>
              </a:lnSpc>
              <a:spcBef>
                <a:spcPts val="1000"/>
              </a:spcBef>
              <a:spcAft>
                <a:spcPts val="0"/>
              </a:spcAft>
              <a:buClr>
                <a:schemeClr val="dk1"/>
              </a:buClr>
              <a:buSzPts val="2590"/>
              <a:buNone/>
            </a:pPr>
            <a:r>
              <a:rPr i="1" lang="en-CA" sz="2590"/>
              <a:t>This year, we had 150 applicants apply for just one scholarship. The average GPA was 3.72 and we were impressed by the applicants' extracurricular achievements.</a:t>
            </a:r>
            <a:endParaRPr sz="2590"/>
          </a:p>
          <a:p>
            <a:pPr indent="0" lvl="0" marL="0" rtl="0" algn="l">
              <a:lnSpc>
                <a:spcPct val="80000"/>
              </a:lnSpc>
              <a:spcBef>
                <a:spcPts val="1000"/>
              </a:spcBef>
              <a:spcAft>
                <a:spcPts val="0"/>
              </a:spcAft>
              <a:buClr>
                <a:schemeClr val="dk1"/>
              </a:buClr>
              <a:buSzPts val="2590"/>
              <a:buNone/>
            </a:pPr>
            <a:r>
              <a:rPr lang="en-CA" sz="2590"/>
              <a:t>Please check out the other scholarships we administer, such as the Young Scholars Achievement Fund. The deadline is July 1st and information can be found on our website.</a:t>
            </a:r>
            <a:endParaRPr/>
          </a:p>
          <a:p>
            <a:pPr indent="0" lvl="0" marL="0" rtl="0" algn="l">
              <a:lnSpc>
                <a:spcPct val="80000"/>
              </a:lnSpc>
              <a:spcBef>
                <a:spcPts val="1000"/>
              </a:spcBef>
              <a:spcAft>
                <a:spcPts val="0"/>
              </a:spcAft>
              <a:buClr>
                <a:schemeClr val="dk1"/>
              </a:buClr>
              <a:buSzPts val="2590"/>
              <a:buNone/>
            </a:pPr>
            <a:r>
              <a:t/>
            </a:r>
            <a:endParaRPr sz="259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pic>
        <p:nvPicPr>
          <p:cNvPr descr="Two lit candles on top of a table" id="158" name="Google Shape;158;p13"/>
          <p:cNvPicPr preferRelativeResize="0"/>
          <p:nvPr>
            <p:ph idx="1" type="body"/>
          </p:nvPr>
        </p:nvPicPr>
        <p:blipFill rotWithShape="1">
          <a:blip r:embed="rId3">
            <a:alphaModFix/>
          </a:blip>
          <a:srcRect b="0" l="0" r="0" t="0"/>
          <a:stretch/>
        </p:blipFill>
        <p:spPr>
          <a:xfrm>
            <a:off x="0" y="0"/>
            <a:ext cx="4635918" cy="6858000"/>
          </a:xfrm>
          <a:prstGeom prst="rect">
            <a:avLst/>
          </a:prstGeom>
          <a:noFill/>
          <a:ln>
            <a:noFill/>
          </a:ln>
        </p:spPr>
      </p:pic>
      <p:sp>
        <p:nvSpPr>
          <p:cNvPr id="159" name="Google Shape;159;p13"/>
          <p:cNvSpPr txBox="1"/>
          <p:nvPr/>
        </p:nvSpPr>
        <p:spPr>
          <a:xfrm>
            <a:off x="4669276" y="0"/>
            <a:ext cx="7522723" cy="661719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400">
                <a:solidFill>
                  <a:schemeClr val="dk1"/>
                </a:solidFill>
                <a:latin typeface="Calibri"/>
                <a:ea typeface="Calibri"/>
                <a:cs typeface="Calibri"/>
                <a:sym typeface="Calibri"/>
              </a:rPr>
              <a:t>As you can see, the indirect approach works well if you have to break bad news to a large number of people. Depending on your relationship with the person, however, you will likely want to adapt this model. </a:t>
            </a:r>
            <a:endParaRPr/>
          </a:p>
          <a:p>
            <a:pPr indent="0" lvl="0" marL="0" marR="0" rtl="0" algn="l">
              <a:spcBef>
                <a:spcPts val="1200"/>
              </a:spcBef>
              <a:spcAft>
                <a:spcPts val="0"/>
              </a:spcAft>
              <a:buNone/>
            </a:pPr>
            <a:r>
              <a:rPr b="1" lang="en-CA" sz="2400">
                <a:solidFill>
                  <a:schemeClr val="dk1"/>
                </a:solidFill>
                <a:latin typeface="Calibri"/>
                <a:ea typeface="Calibri"/>
                <a:cs typeface="Calibri"/>
                <a:sym typeface="Calibri"/>
              </a:rPr>
              <a:t>Take a look at this scenario and think about how you would react:</a:t>
            </a:r>
            <a:endParaRPr/>
          </a:p>
          <a:p>
            <a:pPr indent="0" lvl="0" marL="0" marR="0" rtl="0" algn="l">
              <a:spcBef>
                <a:spcPts val="1200"/>
              </a:spcBef>
              <a:spcAft>
                <a:spcPts val="0"/>
              </a:spcAft>
              <a:buNone/>
            </a:pPr>
            <a:r>
              <a:rPr lang="en-CA" sz="2400">
                <a:solidFill>
                  <a:schemeClr val="dk1"/>
                </a:solidFill>
                <a:latin typeface="Calibri"/>
                <a:ea typeface="Calibri"/>
                <a:cs typeface="Calibri"/>
                <a:sym typeface="Calibri"/>
              </a:rPr>
              <a:t>You run a clothing boutique, and your friend makes specialty candles. Last summer, you offered some of her Summer Breeze collection candles in your store. Unfortunately, you got a lot of complaints about the candles, and many customers returned them, then left bad reviews on your Yelp page. </a:t>
            </a:r>
            <a:endParaRPr/>
          </a:p>
          <a:p>
            <a:pPr indent="0" lvl="0" marL="0" marR="0" rtl="0" algn="l">
              <a:spcBef>
                <a:spcPts val="1200"/>
              </a:spcBef>
              <a:spcAft>
                <a:spcPts val="0"/>
              </a:spcAft>
              <a:buNone/>
            </a:pPr>
            <a:r>
              <a:rPr lang="en-CA" sz="2400">
                <a:solidFill>
                  <a:schemeClr val="dk1"/>
                </a:solidFill>
                <a:latin typeface="Calibri"/>
                <a:ea typeface="Calibri"/>
                <a:cs typeface="Calibri"/>
                <a:sym typeface="Calibri"/>
              </a:rPr>
              <a:t>Your friend just told you that she has a new line of candles and wants to offer them in your store. You have to tell her no. What do you do?</a:t>
            </a:r>
            <a:endParaRPr/>
          </a:p>
          <a:p>
            <a:pPr indent="0" lvl="0" marL="0" marR="0" rtl="0" algn="l">
              <a:spcBef>
                <a:spcPts val="1200"/>
              </a:spcBef>
              <a:spcAft>
                <a:spcPts val="0"/>
              </a:spcAft>
              <a:buNone/>
            </a:pPr>
            <a:r>
              <a:rPr lang="en-CA" sz="1300">
                <a:solidFill>
                  <a:schemeClr val="dk1"/>
                </a:solidFill>
              </a:rPr>
              <a:t>Photo by</a:t>
            </a:r>
            <a:r>
              <a:rPr lang="en-CA" sz="1300">
                <a:solidFill>
                  <a:schemeClr val="dk1"/>
                </a:solidFill>
                <a:uFill>
                  <a:noFill/>
                </a:uFill>
                <a:hlinkClick r:id="rId4"/>
              </a:rPr>
              <a:t> </a:t>
            </a:r>
            <a:r>
              <a:rPr lang="en-CA" sz="1300" u="sng">
                <a:solidFill>
                  <a:schemeClr val="hlink"/>
                </a:solidFill>
                <a:hlinkClick r:id="rId5"/>
              </a:rPr>
              <a:t>Esther Wilhelmsson</a:t>
            </a:r>
            <a:r>
              <a:rPr lang="en-CA" sz="1300">
                <a:solidFill>
                  <a:schemeClr val="dk1"/>
                </a:solidFill>
              </a:rPr>
              <a:t> on</a:t>
            </a:r>
            <a:r>
              <a:rPr lang="en-CA" sz="1300">
                <a:solidFill>
                  <a:schemeClr val="dk1"/>
                </a:solidFill>
                <a:uFill>
                  <a:noFill/>
                </a:uFill>
                <a:hlinkClick r:id="rId6"/>
              </a:rPr>
              <a:t> </a:t>
            </a:r>
            <a:r>
              <a:rPr lang="en-CA" sz="1300" u="sng">
                <a:solidFill>
                  <a:schemeClr val="hlink"/>
                </a:solidFill>
                <a:hlinkClick r:id="rId7"/>
              </a:rPr>
              <a:t>Unsplash</a:t>
            </a:r>
            <a:endParaRPr sz="16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4"/>
          <p:cNvSpPr txBox="1"/>
          <p:nvPr>
            <p:ph idx="1" type="body"/>
          </p:nvPr>
        </p:nvSpPr>
        <p:spPr>
          <a:xfrm>
            <a:off x="389105" y="389106"/>
            <a:ext cx="11459183" cy="578785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chemeClr val="dk1"/>
              </a:buClr>
              <a:buSzPts val="2590"/>
              <a:buNone/>
            </a:pPr>
            <a:r>
              <a:rPr b="1" lang="en-CA" sz="2590"/>
              <a:t>Your answer will depend on:</a:t>
            </a:r>
            <a:endParaRPr sz="2590"/>
          </a:p>
          <a:p>
            <a:pPr indent="-228600" lvl="0" marL="228600" rtl="0" algn="l">
              <a:lnSpc>
                <a:spcPct val="80000"/>
              </a:lnSpc>
              <a:spcBef>
                <a:spcPts val="1000"/>
              </a:spcBef>
              <a:spcAft>
                <a:spcPts val="0"/>
              </a:spcAft>
              <a:buClr>
                <a:schemeClr val="dk1"/>
              </a:buClr>
              <a:buSzPts val="2590"/>
              <a:buChar char="•"/>
            </a:pPr>
            <a:r>
              <a:rPr lang="en-CA" sz="2590"/>
              <a:t>Your relationship to your friend. </a:t>
            </a:r>
            <a:endParaRPr/>
          </a:p>
          <a:p>
            <a:pPr indent="-228600" lvl="0" marL="228600" rtl="0" algn="l">
              <a:lnSpc>
                <a:spcPct val="80000"/>
              </a:lnSpc>
              <a:spcBef>
                <a:spcPts val="1000"/>
              </a:spcBef>
              <a:spcAft>
                <a:spcPts val="0"/>
              </a:spcAft>
              <a:buClr>
                <a:schemeClr val="dk1"/>
              </a:buClr>
              <a:buSzPts val="2590"/>
              <a:buChar char="•"/>
            </a:pPr>
            <a:r>
              <a:rPr lang="en-CA" sz="2590"/>
              <a:t>How your friend has reacted to negative news in the past.</a:t>
            </a:r>
            <a:endParaRPr/>
          </a:p>
          <a:p>
            <a:pPr indent="-228600" lvl="0" marL="228600" rtl="0" algn="l">
              <a:lnSpc>
                <a:spcPct val="80000"/>
              </a:lnSpc>
              <a:spcBef>
                <a:spcPts val="1000"/>
              </a:spcBef>
              <a:spcAft>
                <a:spcPts val="0"/>
              </a:spcAft>
              <a:buClr>
                <a:schemeClr val="dk1"/>
              </a:buClr>
              <a:buSzPts val="2590"/>
              <a:buChar char="•"/>
            </a:pPr>
            <a:r>
              <a:rPr lang="en-CA" sz="2590"/>
              <a:t>Your cultural background. Some cultures value saving face, for example. Some are blunt with friends but avoid breaking bad news in business contexts. </a:t>
            </a:r>
            <a:endParaRPr/>
          </a:p>
          <a:p>
            <a:pPr indent="-228600" lvl="0" marL="228600" rtl="0" algn="l">
              <a:lnSpc>
                <a:spcPct val="80000"/>
              </a:lnSpc>
              <a:spcBef>
                <a:spcPts val="1000"/>
              </a:spcBef>
              <a:spcAft>
                <a:spcPts val="0"/>
              </a:spcAft>
              <a:buClr>
                <a:schemeClr val="dk1"/>
              </a:buClr>
              <a:buSzPts val="2590"/>
              <a:buChar char="•"/>
            </a:pPr>
            <a:r>
              <a:rPr lang="en-CA" sz="2590"/>
              <a:t>Your other values. Would you tell a small lie to save your friend's feelings or would you be honest? </a:t>
            </a:r>
            <a:endParaRPr/>
          </a:p>
          <a:p>
            <a:pPr indent="-228600" lvl="0" marL="228600" rtl="0" algn="l">
              <a:lnSpc>
                <a:spcPct val="80000"/>
              </a:lnSpc>
              <a:spcBef>
                <a:spcPts val="1000"/>
              </a:spcBef>
              <a:spcAft>
                <a:spcPts val="0"/>
              </a:spcAft>
              <a:buClr>
                <a:schemeClr val="dk1"/>
              </a:buClr>
              <a:buSzPts val="2590"/>
              <a:buChar char="•"/>
            </a:pPr>
            <a:r>
              <a:rPr lang="en-CA" sz="2590"/>
              <a:t>Your conflict style. Do you avoid conflict or embrace it?</a:t>
            </a:r>
            <a:endParaRPr/>
          </a:p>
          <a:p>
            <a:pPr indent="-228600" lvl="0" marL="228600" rtl="0" algn="l">
              <a:lnSpc>
                <a:spcPct val="80000"/>
              </a:lnSpc>
              <a:spcBef>
                <a:spcPts val="1000"/>
              </a:spcBef>
              <a:spcAft>
                <a:spcPts val="0"/>
              </a:spcAft>
              <a:buClr>
                <a:schemeClr val="dk1"/>
              </a:buClr>
              <a:buSzPts val="2590"/>
              <a:buChar char="•"/>
            </a:pPr>
            <a:r>
              <a:rPr lang="en-CA" sz="2590"/>
              <a:t>What outcome you want. Do you want to make it clear you won't be working with her again, or would you be willing to sell the candles if she made some changes?</a:t>
            </a:r>
            <a:endParaRPr/>
          </a:p>
          <a:p>
            <a:pPr indent="0" lvl="0" marL="0" rtl="0" algn="l">
              <a:lnSpc>
                <a:spcPct val="80000"/>
              </a:lnSpc>
              <a:spcBef>
                <a:spcPts val="1000"/>
              </a:spcBef>
              <a:spcAft>
                <a:spcPts val="0"/>
              </a:spcAft>
              <a:buClr>
                <a:schemeClr val="dk1"/>
              </a:buClr>
              <a:buSzPts val="2590"/>
              <a:buNone/>
            </a:pPr>
            <a:r>
              <a:rPr lang="en-CA" sz="2590"/>
              <a:t>All of these factors will influence what the "right" answer is. The right answer with one friend might not be the right approach for another. In this situation, however, it is sometimes helpful to reflect on the best case scenario. What's the best you can hope for in this situation? What would be the worst outcome? What is the most likely outcome?</a:t>
            </a:r>
            <a:endParaRPr/>
          </a:p>
          <a:p>
            <a:pPr indent="0" lvl="0" marL="0" rtl="0" algn="l">
              <a:lnSpc>
                <a:spcPct val="80000"/>
              </a:lnSpc>
              <a:spcBef>
                <a:spcPts val="1000"/>
              </a:spcBef>
              <a:spcAft>
                <a:spcPts val="0"/>
              </a:spcAft>
              <a:buClr>
                <a:schemeClr val="dk1"/>
              </a:buClr>
              <a:buSzPts val="2590"/>
              <a:buNone/>
            </a:pPr>
            <a:r>
              <a:t/>
            </a:r>
            <a:endParaRPr sz="259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70" name="Google Shape;170;p15"/>
          <p:cNvSpPr txBox="1"/>
          <p:nvPr>
            <p:ph idx="1" type="body"/>
          </p:nvPr>
        </p:nvSpPr>
        <p:spPr>
          <a:xfrm>
            <a:off x="8093412" y="365125"/>
            <a:ext cx="4098588" cy="5811838"/>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chemeClr val="dk1"/>
              </a:buClr>
              <a:buSzPts val="2800"/>
              <a:buNone/>
            </a:pPr>
            <a:r>
              <a:rPr lang="en-CA"/>
              <a:t>As you can see, breaking bad news requires a lot of reflection. Hopefully this mini lesson will help you break bad news more humanely and kindly throughout your professional life.</a:t>
            </a:r>
            <a:endParaRPr/>
          </a:p>
          <a:p>
            <a:pPr indent="0" lvl="0" marL="0" rtl="0" algn="l">
              <a:lnSpc>
                <a:spcPct val="80000"/>
              </a:lnSpc>
              <a:spcBef>
                <a:spcPts val="1000"/>
              </a:spcBef>
              <a:spcAft>
                <a:spcPts val="0"/>
              </a:spcAft>
              <a:buClr>
                <a:schemeClr val="dk1"/>
              </a:buClr>
              <a:buSzPts val="2800"/>
              <a:buNone/>
            </a:pPr>
            <a:r>
              <a:t/>
            </a:r>
            <a:endParaRPr/>
          </a:p>
          <a:p>
            <a:pPr indent="0" lvl="0" marL="0" rtl="0" algn="l">
              <a:lnSpc>
                <a:spcPct val="80000"/>
              </a:lnSpc>
              <a:spcBef>
                <a:spcPts val="1000"/>
              </a:spcBef>
              <a:spcAft>
                <a:spcPts val="0"/>
              </a:spcAft>
              <a:buClr>
                <a:schemeClr val="dk1"/>
              </a:buClr>
              <a:buSzPts val="2800"/>
              <a:buNone/>
            </a:pPr>
            <a:r>
              <a:rPr lang="en-CA"/>
              <a:t>For more information, read the chapter </a:t>
            </a:r>
            <a:r>
              <a:rPr lang="en-CA" u="sng">
                <a:solidFill>
                  <a:schemeClr val="hlink"/>
                </a:solidFill>
                <a:hlinkClick r:id="rId3"/>
              </a:rPr>
              <a:t>Breaking Bad News</a:t>
            </a:r>
            <a:r>
              <a:rPr lang="en-CA"/>
              <a:t>.</a:t>
            </a:r>
            <a:endParaRPr/>
          </a:p>
          <a:p>
            <a:pPr indent="0" lvl="0" marL="0" rtl="0" algn="l">
              <a:lnSpc>
                <a:spcPct val="80000"/>
              </a:lnSpc>
              <a:spcBef>
                <a:spcPts val="1000"/>
              </a:spcBef>
              <a:spcAft>
                <a:spcPts val="0"/>
              </a:spcAft>
              <a:buClr>
                <a:schemeClr val="dk1"/>
              </a:buClr>
              <a:buSzPts val="2800"/>
              <a:buNone/>
            </a:pPr>
            <a:r>
              <a:t/>
            </a:r>
            <a:endParaRPr/>
          </a:p>
          <a:p>
            <a:pPr indent="0" lvl="0" marL="0" rtl="0" algn="l">
              <a:lnSpc>
                <a:spcPct val="80000"/>
              </a:lnSpc>
              <a:spcBef>
                <a:spcPts val="1000"/>
              </a:spcBef>
              <a:spcAft>
                <a:spcPts val="0"/>
              </a:spcAft>
              <a:buClr>
                <a:schemeClr val="dk1"/>
              </a:buClr>
              <a:buSzPts val="2000"/>
              <a:buNone/>
            </a:pPr>
            <a:r>
              <a:rPr lang="en-CA" sz="1600">
                <a:latin typeface="Arial"/>
                <a:ea typeface="Arial"/>
                <a:cs typeface="Arial"/>
                <a:sym typeface="Arial"/>
              </a:rPr>
              <a:t>Photo by</a:t>
            </a:r>
            <a:r>
              <a:rPr lang="en-CA" sz="1600">
                <a:uFill>
                  <a:noFill/>
                </a:uFill>
                <a:latin typeface="Arial"/>
                <a:ea typeface="Arial"/>
                <a:cs typeface="Arial"/>
                <a:sym typeface="Arial"/>
                <a:hlinkClick r:id="rId4"/>
              </a:rPr>
              <a:t> </a:t>
            </a:r>
            <a:r>
              <a:rPr lang="en-CA" sz="1600" u="sng">
                <a:solidFill>
                  <a:schemeClr val="hlink"/>
                </a:solidFill>
                <a:latin typeface="Arial"/>
                <a:ea typeface="Arial"/>
                <a:cs typeface="Arial"/>
                <a:sym typeface="Arial"/>
                <a:hlinkClick r:id="rId5"/>
              </a:rPr>
              <a:t>Frank Busch</a:t>
            </a:r>
            <a:r>
              <a:rPr lang="en-CA" sz="1600">
                <a:latin typeface="Arial"/>
                <a:ea typeface="Arial"/>
                <a:cs typeface="Arial"/>
                <a:sym typeface="Arial"/>
              </a:rPr>
              <a:t> on</a:t>
            </a:r>
            <a:r>
              <a:rPr lang="en-CA" sz="1600">
                <a:uFill>
                  <a:noFill/>
                </a:uFill>
                <a:latin typeface="Arial"/>
                <a:ea typeface="Arial"/>
                <a:cs typeface="Arial"/>
                <a:sym typeface="Arial"/>
                <a:hlinkClick r:id="rId6"/>
              </a:rPr>
              <a:t> </a:t>
            </a:r>
            <a:r>
              <a:rPr lang="en-CA" sz="1600" u="sng">
                <a:solidFill>
                  <a:schemeClr val="hlink"/>
                </a:solidFill>
                <a:latin typeface="Arial"/>
                <a:ea typeface="Arial"/>
                <a:cs typeface="Arial"/>
                <a:sym typeface="Arial"/>
                <a:hlinkClick r:id="rId7"/>
              </a:rPr>
              <a:t>Unsplash</a:t>
            </a:r>
            <a:endParaRPr sz="2500"/>
          </a:p>
        </p:txBody>
      </p:sp>
      <p:pic>
        <p:nvPicPr>
          <p:cNvPr descr="Golden kangaroo punching Beaker from the Muppets" id="171" name="Google Shape;171;p15"/>
          <p:cNvPicPr preferRelativeResize="0"/>
          <p:nvPr/>
        </p:nvPicPr>
        <p:blipFill rotWithShape="1">
          <a:blip r:embed="rId8">
            <a:alphaModFix/>
          </a:blip>
          <a:srcRect b="0" l="0" r="0" t="0"/>
          <a:stretch/>
        </p:blipFill>
        <p:spPr>
          <a:xfrm>
            <a:off x="149694" y="365125"/>
            <a:ext cx="7897789" cy="496100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
          <p:cNvSpPr txBox="1"/>
          <p:nvPr>
            <p:ph idx="1" type="body"/>
          </p:nvPr>
        </p:nvSpPr>
        <p:spPr>
          <a:xfrm>
            <a:off x="345688" y="323385"/>
            <a:ext cx="11508058" cy="5853578"/>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chemeClr val="dk1"/>
              </a:buClr>
              <a:buSzPts val="3800"/>
              <a:buNone/>
            </a:pPr>
            <a:r>
              <a:rPr b="1" lang="en-CA" sz="3800"/>
              <a:t>Mind Map</a:t>
            </a:r>
            <a:endParaRPr/>
          </a:p>
          <a:p>
            <a:pPr indent="0" lvl="0" marL="0" rtl="0" algn="l">
              <a:lnSpc>
                <a:spcPct val="80000"/>
              </a:lnSpc>
              <a:spcBef>
                <a:spcPts val="1000"/>
              </a:spcBef>
              <a:spcAft>
                <a:spcPts val="0"/>
              </a:spcAft>
              <a:buClr>
                <a:schemeClr val="dk1"/>
              </a:buClr>
              <a:buSzPts val="2800"/>
              <a:buNone/>
            </a:pPr>
            <a:r>
              <a:rPr lang="en-CA"/>
              <a:t>But first, since it's the beginning of a new module, let's take a moment to think about the mind map that you created with your group for Module #2. Hopefully, you were able to find some connections between the first and second module. You can consider:</a:t>
            </a:r>
            <a:endParaRPr/>
          </a:p>
          <a:p>
            <a:pPr indent="-228600" lvl="0" marL="228600" rtl="0" algn="l">
              <a:lnSpc>
                <a:spcPct val="80000"/>
              </a:lnSpc>
              <a:spcBef>
                <a:spcPts val="1000"/>
              </a:spcBef>
              <a:spcAft>
                <a:spcPts val="0"/>
              </a:spcAft>
              <a:buClr>
                <a:schemeClr val="dk1"/>
              </a:buClr>
              <a:buSzPts val="2800"/>
              <a:buChar char="•"/>
            </a:pPr>
            <a:r>
              <a:rPr lang="en-CA"/>
              <a:t>What are the most important ideas that have come up so far?</a:t>
            </a:r>
            <a:endParaRPr/>
          </a:p>
          <a:p>
            <a:pPr indent="-228600" lvl="0" marL="228600" rtl="0" algn="l">
              <a:lnSpc>
                <a:spcPct val="80000"/>
              </a:lnSpc>
              <a:spcBef>
                <a:spcPts val="1000"/>
              </a:spcBef>
              <a:spcAft>
                <a:spcPts val="0"/>
              </a:spcAft>
              <a:buClr>
                <a:schemeClr val="dk1"/>
              </a:buClr>
              <a:buSzPts val="2800"/>
              <a:buChar char="•"/>
            </a:pPr>
            <a:r>
              <a:rPr lang="en-CA"/>
              <a:t>What are your unanswered questions? </a:t>
            </a:r>
            <a:endParaRPr/>
          </a:p>
          <a:p>
            <a:pPr indent="-228600" lvl="0" marL="228600" rtl="0" algn="l">
              <a:lnSpc>
                <a:spcPct val="80000"/>
              </a:lnSpc>
              <a:spcBef>
                <a:spcPts val="1000"/>
              </a:spcBef>
              <a:spcAft>
                <a:spcPts val="0"/>
              </a:spcAft>
              <a:buClr>
                <a:schemeClr val="dk1"/>
              </a:buClr>
              <a:buSzPts val="2800"/>
              <a:buChar char="•"/>
            </a:pPr>
            <a:r>
              <a:rPr lang="en-CA"/>
              <a:t>How do you think you'll use the knowledge you gained in Module #1 and #2 in this module? </a:t>
            </a:r>
            <a:endParaRPr/>
          </a:p>
          <a:p>
            <a:pPr indent="-228600" lvl="0" marL="228600" rtl="0" algn="l">
              <a:lnSpc>
                <a:spcPct val="80000"/>
              </a:lnSpc>
              <a:spcBef>
                <a:spcPts val="1000"/>
              </a:spcBef>
              <a:spcAft>
                <a:spcPts val="0"/>
              </a:spcAft>
              <a:buClr>
                <a:schemeClr val="dk1"/>
              </a:buClr>
              <a:buSzPts val="2800"/>
              <a:buChar char="•"/>
            </a:pPr>
            <a:r>
              <a:rPr lang="en-CA"/>
              <a:t>Did everyone in your group make the same connections? Did anyone disagree?</a:t>
            </a:r>
            <a:endParaRPr/>
          </a:p>
          <a:p>
            <a:pPr indent="0" lvl="0" marL="0" rtl="0" algn="l">
              <a:lnSpc>
                <a:spcPct val="80000"/>
              </a:lnSpc>
              <a:spcBef>
                <a:spcPts val="1000"/>
              </a:spcBef>
              <a:spcAft>
                <a:spcPts val="0"/>
              </a:spcAft>
              <a:buClr>
                <a:schemeClr val="dk1"/>
              </a:buClr>
              <a:buSzPts val="2800"/>
              <a:buNone/>
            </a:pPr>
            <a:r>
              <a:rPr lang="en-CA"/>
              <a:t>You don't have to have the perfect answers for these questions, but taking a few moments to reflect will help prepare you for success in Module #3.</a:t>
            </a:r>
            <a:endParaRPr/>
          </a:p>
          <a:p>
            <a:pPr indent="-50800" lvl="0" marL="228600" rtl="0" algn="l">
              <a:lnSpc>
                <a:spcPct val="80000"/>
              </a:lnSpc>
              <a:spcBef>
                <a:spcPts val="1000"/>
              </a:spcBef>
              <a:spcAft>
                <a:spcPts val="0"/>
              </a:spcAft>
              <a:buClr>
                <a:schemeClr val="dk1"/>
              </a:buClr>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3"/>
          <p:cNvSpPr txBox="1"/>
          <p:nvPr/>
        </p:nvSpPr>
        <p:spPr>
          <a:xfrm>
            <a:off x="522323" y="694335"/>
            <a:ext cx="5191057" cy="526297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800">
                <a:solidFill>
                  <a:schemeClr val="dk1"/>
                </a:solidFill>
                <a:latin typeface="Calibri"/>
                <a:ea typeface="Calibri"/>
                <a:cs typeface="Calibri"/>
                <a:sym typeface="Calibri"/>
              </a:rPr>
              <a:t>1. How does the CMAPP model help you choose what genre (email, memo, letter, etc) to send?</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CMAPP is only useful in situations with maps.</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Because it helps you with revision.</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By considering your context, message, audience, and purpose, you’ll be able to choose a more effective genre.</a:t>
            </a:r>
            <a:endParaRPr/>
          </a:p>
        </p:txBody>
      </p:sp>
      <p:sp>
        <p:nvSpPr>
          <p:cNvPr id="101" name="Google Shape;101;p3"/>
          <p:cNvSpPr txBox="1"/>
          <p:nvPr/>
        </p:nvSpPr>
        <p:spPr>
          <a:xfrm>
            <a:off x="6478622" y="694335"/>
            <a:ext cx="5408580" cy="526297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800">
                <a:solidFill>
                  <a:schemeClr val="dk1"/>
                </a:solidFill>
                <a:latin typeface="Calibri"/>
                <a:ea typeface="Calibri"/>
                <a:cs typeface="Calibri"/>
                <a:sym typeface="Calibri"/>
              </a:rPr>
              <a:t>2. When choosing a genre, which of the following questions should you ask yourself?</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How quickly does my audience need this information?</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How does my audience expect to receive this information?</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What way is this information normally sent in my organization?</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All of the above.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4"/>
          <p:cNvSpPr txBox="1"/>
          <p:nvPr/>
        </p:nvSpPr>
        <p:spPr>
          <a:xfrm>
            <a:off x="522323" y="694335"/>
            <a:ext cx="5191057" cy="39703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800">
                <a:solidFill>
                  <a:schemeClr val="dk1"/>
                </a:solidFill>
                <a:latin typeface="Calibri"/>
                <a:ea typeface="Calibri"/>
                <a:cs typeface="Calibri"/>
                <a:sym typeface="Calibri"/>
              </a:rPr>
              <a:t>3. What is an email frame?</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The chain of emails that people have responded to.</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When you begin the email by telling the reader what to expect and end it by telling the reader what to do.</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The to and from lines.</a:t>
            </a:r>
            <a:endParaRPr/>
          </a:p>
        </p:txBody>
      </p:sp>
      <p:sp>
        <p:nvSpPr>
          <p:cNvPr id="107" name="Google Shape;107;p4"/>
          <p:cNvSpPr txBox="1"/>
          <p:nvPr/>
        </p:nvSpPr>
        <p:spPr>
          <a:xfrm>
            <a:off x="6478622" y="694335"/>
            <a:ext cx="5408580" cy="2677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800">
                <a:solidFill>
                  <a:schemeClr val="dk1"/>
                </a:solidFill>
                <a:latin typeface="Calibri"/>
                <a:ea typeface="Calibri"/>
                <a:cs typeface="Calibri"/>
                <a:sym typeface="Calibri"/>
              </a:rPr>
              <a:t>4. What is the purpose of a memo?</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To have a conversation.</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To broadcast information, usually within an organization.</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To get a quick response.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5"/>
          <p:cNvSpPr txBox="1"/>
          <p:nvPr/>
        </p:nvSpPr>
        <p:spPr>
          <a:xfrm>
            <a:off x="522323" y="694335"/>
            <a:ext cx="5191057" cy="48320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800">
                <a:solidFill>
                  <a:schemeClr val="dk1"/>
                </a:solidFill>
                <a:latin typeface="Calibri"/>
                <a:ea typeface="Calibri"/>
                <a:cs typeface="Calibri"/>
                <a:sym typeface="Calibri"/>
              </a:rPr>
              <a:t>5. Which of the following statements is true about email?</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Emails are always informal.</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Unless you’re sending bad news, you should tell the reader why you’re writing early in the email.</a:t>
            </a:r>
            <a:endParaRPr/>
          </a:p>
          <a:p>
            <a:pPr indent="-457200" lvl="0" marL="45720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When you work for a company, you own your own emails and have the right to privacy.</a:t>
            </a:r>
            <a:endParaRPr/>
          </a:p>
        </p:txBody>
      </p:sp>
      <p:sp>
        <p:nvSpPr>
          <p:cNvPr id="113" name="Google Shape;113;p5"/>
          <p:cNvSpPr txBox="1"/>
          <p:nvPr/>
        </p:nvSpPr>
        <p:spPr>
          <a:xfrm>
            <a:off x="6478622" y="694335"/>
            <a:ext cx="5408580" cy="569386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800">
                <a:solidFill>
                  <a:schemeClr val="dk1"/>
                </a:solidFill>
                <a:latin typeface="Calibri"/>
                <a:ea typeface="Calibri"/>
                <a:cs typeface="Calibri"/>
                <a:sym typeface="Calibri"/>
              </a:rPr>
              <a:t>6. Is it okay to send an instant message to your colleagues at 11 p.m. at night?</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a:p>
            <a:pPr indent="-514350" lvl="0" marL="51435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Yes. You should always be able to reach your coworkers.</a:t>
            </a:r>
            <a:endParaRPr/>
          </a:p>
          <a:p>
            <a:pPr indent="-514350" lvl="0" marL="514350" marR="0" rtl="0" algn="l">
              <a:spcBef>
                <a:spcPts val="0"/>
              </a:spcBef>
              <a:spcAft>
                <a:spcPts val="0"/>
              </a:spcAft>
              <a:buClr>
                <a:schemeClr val="dk1"/>
              </a:buClr>
              <a:buSzPts val="2800"/>
              <a:buFont typeface="Calibri"/>
              <a:buAutoNum type="alphaLcPeriod"/>
            </a:pPr>
            <a:r>
              <a:rPr lang="en-CA" sz="2800">
                <a:solidFill>
                  <a:schemeClr val="dk1"/>
                </a:solidFill>
                <a:latin typeface="Calibri"/>
                <a:ea typeface="Calibri"/>
                <a:cs typeface="Calibri"/>
                <a:sym typeface="Calibri"/>
              </a:rPr>
              <a:t>No. Unless your company is global and has rules about communicating across time zones, sending instant messages late at night is often considered rude because the notification might wake people up.</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b="1" lang="en-CA" sz="3200">
                <a:latin typeface="Calibri"/>
                <a:ea typeface="Calibri"/>
                <a:cs typeface="Calibri"/>
                <a:sym typeface="Calibri"/>
              </a:rPr>
              <a:t>Check your answers</a:t>
            </a:r>
            <a:endParaRPr/>
          </a:p>
        </p:txBody>
      </p:sp>
      <p:sp>
        <p:nvSpPr>
          <p:cNvPr id="119" name="Google Shape;119;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14350" lvl="0" marL="514350" rtl="0" algn="l">
              <a:lnSpc>
                <a:spcPct val="90000"/>
              </a:lnSpc>
              <a:spcBef>
                <a:spcPts val="0"/>
              </a:spcBef>
              <a:spcAft>
                <a:spcPts val="0"/>
              </a:spcAft>
              <a:buClr>
                <a:schemeClr val="dk1"/>
              </a:buClr>
              <a:buSzPts val="2800"/>
              <a:buFont typeface="Calibri"/>
              <a:buAutoNum type="arabicPeriod"/>
            </a:pPr>
            <a:r>
              <a:rPr lang="en-CA"/>
              <a:t>c</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n-CA"/>
              <a:t>d</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n-CA"/>
              <a:t>b</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n-CA"/>
              <a:t>b</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n-CA"/>
              <a:t>b</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n-CA"/>
              <a:t>b</a:t>
            </a:r>
            <a:endParaRPr/>
          </a:p>
          <a:p>
            <a:pPr indent="-336550" lvl="0" marL="514350" rtl="0" algn="l">
              <a:lnSpc>
                <a:spcPct val="90000"/>
              </a:lnSpc>
              <a:spcBef>
                <a:spcPts val="1000"/>
              </a:spcBef>
              <a:spcAft>
                <a:spcPts val="0"/>
              </a:spcAft>
              <a:buClr>
                <a:schemeClr val="dk1"/>
              </a:buClr>
              <a:buSzPts val="2800"/>
              <a:buFont typeface="Calibri"/>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pic>
        <p:nvPicPr>
          <p:cNvPr descr="A picture containing sitting, orange, table, pair&#10;&#10;Description automatically generated" id="125" name="Google Shape;125;p7"/>
          <p:cNvPicPr preferRelativeResize="0"/>
          <p:nvPr>
            <p:ph idx="1" type="body"/>
          </p:nvPr>
        </p:nvPicPr>
        <p:blipFill rotWithShape="1">
          <a:blip r:embed="rId3">
            <a:alphaModFix/>
          </a:blip>
          <a:srcRect b="15736" l="0" r="0" t="0"/>
          <a:stretch/>
        </p:blipFill>
        <p:spPr>
          <a:xfrm>
            <a:off x="0" y="0"/>
            <a:ext cx="12192000" cy="6858000"/>
          </a:xfrm>
          <a:prstGeom prst="rect">
            <a:avLst/>
          </a:prstGeom>
          <a:noFill/>
          <a:ln>
            <a:noFill/>
          </a:ln>
        </p:spPr>
      </p:pic>
      <p:sp>
        <p:nvSpPr>
          <p:cNvPr id="126" name="Google Shape;126;p7"/>
          <p:cNvSpPr/>
          <p:nvPr/>
        </p:nvSpPr>
        <p:spPr>
          <a:xfrm>
            <a:off x="4490720" y="1005840"/>
            <a:ext cx="6400800" cy="4907280"/>
          </a:xfrm>
          <a:prstGeom prst="rect">
            <a:avLst/>
          </a:prstGeom>
          <a:solidFill>
            <a:schemeClr val="lt1"/>
          </a:solidFill>
          <a:ln cap="flat" cmpd="sng" w="381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rPr b="1" lang="en-CA" sz="1800">
                <a:solidFill>
                  <a:schemeClr val="lt1"/>
                </a:solidFill>
                <a:latin typeface="Calibri"/>
                <a:ea typeface="Calibri"/>
                <a:cs typeface="Calibri"/>
                <a:sym typeface="Calibri"/>
              </a:rPr>
              <a:t>Activity</a:t>
            </a:r>
            <a:endParaRPr/>
          </a:p>
          <a:p>
            <a:pPr indent="0" lvl="0" marL="0" marR="0" rtl="0" algn="l">
              <a:spcBef>
                <a:spcPts val="0"/>
              </a:spcBef>
              <a:spcAft>
                <a:spcPts val="0"/>
              </a:spcAft>
              <a:buNone/>
            </a:pPr>
            <a:r>
              <a:rPr lang="en-CA" sz="1800">
                <a:solidFill>
                  <a:schemeClr val="lt1"/>
                </a:solidFill>
                <a:latin typeface="Calibri"/>
                <a:ea typeface="Calibri"/>
                <a:cs typeface="Calibri"/>
                <a:sym typeface="Calibri"/>
              </a:rPr>
              <a:t>Using either the blog that you're studying or a piece of your own work, see if you can find some of the principles we just discussed, such as:</a:t>
            </a:r>
            <a:endParaRPr/>
          </a:p>
          <a:p>
            <a:pPr indent="-114300" lvl="0" marL="0" marR="0" rtl="0" algn="l">
              <a:spcBef>
                <a:spcPts val="0"/>
              </a:spcBef>
              <a:spcAft>
                <a:spcPts val="0"/>
              </a:spcAft>
              <a:buClr>
                <a:schemeClr val="lt1"/>
              </a:buClr>
              <a:buSzPts val="1800"/>
              <a:buFont typeface="Arial"/>
              <a:buChar char="•"/>
            </a:pPr>
            <a:r>
              <a:rPr lang="en-CA" sz="1800">
                <a:solidFill>
                  <a:schemeClr val="lt1"/>
                </a:solidFill>
                <a:latin typeface="Calibri"/>
                <a:ea typeface="Calibri"/>
                <a:cs typeface="Calibri"/>
                <a:sym typeface="Calibri"/>
              </a:rPr>
              <a:t>Wordiness</a:t>
            </a:r>
            <a:endParaRPr/>
          </a:p>
          <a:p>
            <a:pPr indent="-114300" lvl="0" marL="0" marR="0" rtl="0" algn="l">
              <a:spcBef>
                <a:spcPts val="0"/>
              </a:spcBef>
              <a:spcAft>
                <a:spcPts val="0"/>
              </a:spcAft>
              <a:buClr>
                <a:schemeClr val="lt1"/>
              </a:buClr>
              <a:buSzPts val="1800"/>
              <a:buFont typeface="Arial"/>
              <a:buChar char="•"/>
            </a:pPr>
            <a:r>
              <a:rPr lang="en-CA" sz="1800">
                <a:solidFill>
                  <a:schemeClr val="lt1"/>
                </a:solidFill>
                <a:latin typeface="Calibri"/>
                <a:ea typeface="Calibri"/>
                <a:cs typeface="Calibri"/>
                <a:sym typeface="Calibri"/>
              </a:rPr>
              <a:t>Filler phrases</a:t>
            </a:r>
            <a:endParaRPr/>
          </a:p>
          <a:p>
            <a:pPr indent="-114300" lvl="0" marL="0" marR="0" rtl="0" algn="l">
              <a:spcBef>
                <a:spcPts val="0"/>
              </a:spcBef>
              <a:spcAft>
                <a:spcPts val="0"/>
              </a:spcAft>
              <a:buClr>
                <a:schemeClr val="lt1"/>
              </a:buClr>
              <a:buSzPts val="1800"/>
              <a:buFont typeface="Arial"/>
              <a:buChar char="•"/>
            </a:pPr>
            <a:r>
              <a:rPr lang="en-CA" sz="1800">
                <a:solidFill>
                  <a:schemeClr val="lt1"/>
                </a:solidFill>
                <a:latin typeface="Calibri"/>
                <a:ea typeface="Calibri"/>
                <a:cs typeface="Calibri"/>
                <a:sym typeface="Calibri"/>
              </a:rPr>
              <a:t>Vague language</a:t>
            </a:r>
            <a:endParaRPr/>
          </a:p>
          <a:p>
            <a:pPr indent="-114300" lvl="0" marL="0" marR="0" rtl="0" algn="l">
              <a:spcBef>
                <a:spcPts val="0"/>
              </a:spcBef>
              <a:spcAft>
                <a:spcPts val="0"/>
              </a:spcAft>
              <a:buClr>
                <a:schemeClr val="lt1"/>
              </a:buClr>
              <a:buSzPts val="1800"/>
              <a:buFont typeface="Arial"/>
              <a:buChar char="•"/>
            </a:pPr>
            <a:r>
              <a:rPr lang="en-CA" sz="1800">
                <a:solidFill>
                  <a:schemeClr val="lt1"/>
                </a:solidFill>
                <a:latin typeface="Calibri"/>
                <a:ea typeface="Calibri"/>
                <a:cs typeface="Calibri"/>
                <a:sym typeface="Calibri"/>
              </a:rPr>
              <a:t>Passive voice</a:t>
            </a:r>
            <a:endParaRPr/>
          </a:p>
          <a:p>
            <a:pPr indent="-114300" lvl="0" marL="0" marR="0" rtl="0" algn="l">
              <a:spcBef>
                <a:spcPts val="0"/>
              </a:spcBef>
              <a:spcAft>
                <a:spcPts val="0"/>
              </a:spcAft>
              <a:buClr>
                <a:schemeClr val="lt1"/>
              </a:buClr>
              <a:buSzPts val="1800"/>
              <a:buFont typeface="Arial"/>
              <a:buChar char="•"/>
            </a:pPr>
            <a:r>
              <a:rPr lang="en-CA" sz="1800">
                <a:solidFill>
                  <a:schemeClr val="lt1"/>
                </a:solidFill>
                <a:latin typeface="Calibri"/>
                <a:ea typeface="Calibri"/>
                <a:cs typeface="Calibri"/>
                <a:sym typeface="Calibri"/>
              </a:rPr>
              <a:t>Sentence fragments or run-on sentences</a:t>
            </a:r>
            <a:endParaRPr/>
          </a:p>
          <a:p>
            <a:pPr indent="-114300" lvl="0" marL="0" marR="0" rtl="0" algn="l">
              <a:spcBef>
                <a:spcPts val="0"/>
              </a:spcBef>
              <a:spcAft>
                <a:spcPts val="0"/>
              </a:spcAft>
              <a:buClr>
                <a:schemeClr val="lt1"/>
              </a:buClr>
              <a:buSzPts val="1800"/>
              <a:buFont typeface="Arial"/>
              <a:buChar char="•"/>
            </a:pPr>
            <a:r>
              <a:rPr lang="en-CA" sz="1800">
                <a:solidFill>
                  <a:schemeClr val="lt1"/>
                </a:solidFill>
                <a:latin typeface="Calibri"/>
                <a:ea typeface="Calibri"/>
                <a:cs typeface="Calibri"/>
                <a:sym typeface="Calibri"/>
              </a:rPr>
              <a:t>Jargon</a:t>
            </a:r>
            <a:endParaRPr/>
          </a:p>
        </p:txBody>
      </p:sp>
      <p:sp>
        <p:nvSpPr>
          <p:cNvPr id="127" name="Google Shape;127;p7"/>
          <p:cNvSpPr txBox="1"/>
          <p:nvPr/>
        </p:nvSpPr>
        <p:spPr>
          <a:xfrm>
            <a:off x="4635686" y="1027906"/>
            <a:ext cx="6110868" cy="52014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CA" sz="3200">
                <a:solidFill>
                  <a:schemeClr val="dk1"/>
                </a:solidFill>
                <a:latin typeface="Calibri"/>
                <a:ea typeface="Calibri"/>
                <a:cs typeface="Calibri"/>
                <a:sym typeface="Calibri"/>
              </a:rPr>
              <a:t>Freewrite</a:t>
            </a:r>
            <a:endParaRPr b="1" sz="3200">
              <a:solidFill>
                <a:schemeClr val="dk1"/>
              </a:solidFill>
              <a:latin typeface="Calibri"/>
              <a:ea typeface="Calibri"/>
              <a:cs typeface="Calibri"/>
              <a:sym typeface="Calibri"/>
            </a:endParaRPr>
          </a:p>
          <a:p>
            <a:pPr indent="0" lvl="0" marL="0" marR="0" rtl="0" algn="l">
              <a:spcBef>
                <a:spcPts val="1200"/>
              </a:spcBef>
              <a:spcAft>
                <a:spcPts val="0"/>
              </a:spcAft>
              <a:buNone/>
            </a:pPr>
            <a:r>
              <a:rPr lang="en-CA" sz="2800">
                <a:solidFill>
                  <a:schemeClr val="dk1"/>
                </a:solidFill>
                <a:latin typeface="Calibri"/>
                <a:ea typeface="Calibri"/>
                <a:cs typeface="Calibri"/>
                <a:sym typeface="Calibri"/>
              </a:rPr>
              <a:t>Breaking bad news looks different in different cultures, and even different families. That's one of the reasons it can be so tough to do. To begin, let's reflect on our experiences with breaking bad news. Set a timer for 5 minutes, then write on the following topic:</a:t>
            </a:r>
            <a:endParaRPr/>
          </a:p>
          <a:p>
            <a:pPr indent="0" lvl="0" marL="0" marR="0" rtl="0" algn="l">
              <a:spcBef>
                <a:spcPts val="1200"/>
              </a:spcBef>
              <a:spcAft>
                <a:spcPts val="0"/>
              </a:spcAft>
              <a:buNone/>
            </a:pPr>
            <a:r>
              <a:rPr b="1" lang="en-CA" sz="2800">
                <a:solidFill>
                  <a:schemeClr val="dk1"/>
                </a:solidFill>
                <a:latin typeface="Calibri"/>
                <a:ea typeface="Calibri"/>
                <a:cs typeface="Calibri"/>
                <a:sym typeface="Calibri"/>
              </a:rPr>
              <a:t>How do people break bad news or deal with conflict in your family or culture?</a:t>
            </a:r>
            <a:endParaRPr/>
          </a:p>
          <a:p>
            <a:pPr indent="0" lvl="0" marL="0" marR="0" rtl="0" algn="l">
              <a:spcBef>
                <a:spcPts val="0"/>
              </a:spcBef>
              <a:spcAft>
                <a:spcPts val="0"/>
              </a:spcAft>
              <a:buNone/>
            </a:pPr>
            <a:r>
              <a:t/>
            </a:r>
            <a:endParaRPr sz="2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descr="A person stands in shallow water during sunset, which reflects off the water" id="132" name="Google Shape;132;p8"/>
          <p:cNvPicPr preferRelativeResize="0"/>
          <p:nvPr/>
        </p:nvPicPr>
        <p:blipFill rotWithShape="1">
          <a:blip r:embed="rId3">
            <a:alphaModFix/>
          </a:blip>
          <a:srcRect b="0" l="0" r="0" t="0"/>
          <a:stretch/>
        </p:blipFill>
        <p:spPr>
          <a:xfrm>
            <a:off x="-1" y="0"/>
            <a:ext cx="9605897" cy="6858000"/>
          </a:xfrm>
          <a:prstGeom prst="rect">
            <a:avLst/>
          </a:prstGeom>
          <a:noFill/>
          <a:ln>
            <a:noFill/>
          </a:ln>
        </p:spPr>
      </p:pic>
      <p:sp>
        <p:nvSpPr>
          <p:cNvPr id="133" name="Google Shape;133;p8"/>
          <p:cNvSpPr txBox="1"/>
          <p:nvPr/>
        </p:nvSpPr>
        <p:spPr>
          <a:xfrm>
            <a:off x="9605896" y="0"/>
            <a:ext cx="2586104" cy="63401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CA" sz="3200">
                <a:solidFill>
                  <a:schemeClr val="dk1"/>
                </a:solidFill>
                <a:latin typeface="Calibri"/>
                <a:ea typeface="Calibri"/>
                <a:cs typeface="Calibri"/>
                <a:sym typeface="Calibri"/>
              </a:rPr>
              <a:t>Reflection</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CA" sz="1800">
                <a:solidFill>
                  <a:schemeClr val="dk1"/>
                </a:solidFill>
                <a:latin typeface="Calibri"/>
                <a:ea typeface="Calibri"/>
                <a:cs typeface="Calibri"/>
                <a:sym typeface="Calibri"/>
              </a:rPr>
              <a:t>Take a look at what you've written. Our conflict resolution skills are deeply ingrained, so it's helpful to take a moment to reflect on:</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800"/>
              <a:buFont typeface="Arial"/>
              <a:buChar char="•"/>
            </a:pPr>
            <a:r>
              <a:rPr lang="en-CA" sz="1800">
                <a:solidFill>
                  <a:schemeClr val="dk1"/>
                </a:solidFill>
                <a:latin typeface="Calibri"/>
                <a:ea typeface="Calibri"/>
                <a:cs typeface="Calibri"/>
                <a:sym typeface="Calibri"/>
              </a:rPr>
              <a:t>Do I break bad news the same in every situation?</a:t>
            </a:r>
            <a:endParaRPr/>
          </a:p>
          <a:p>
            <a:pPr indent="-285750" lvl="0" marL="285750" marR="0" rtl="0" algn="l">
              <a:spcBef>
                <a:spcPts val="0"/>
              </a:spcBef>
              <a:spcAft>
                <a:spcPts val="0"/>
              </a:spcAft>
              <a:buClr>
                <a:schemeClr val="dk1"/>
              </a:buClr>
              <a:buSzPts val="1800"/>
              <a:buFont typeface="Arial"/>
              <a:buChar char="•"/>
            </a:pPr>
            <a:r>
              <a:rPr lang="en-CA" sz="1800">
                <a:solidFill>
                  <a:schemeClr val="dk1"/>
                </a:solidFill>
                <a:latin typeface="Calibri"/>
                <a:ea typeface="Calibri"/>
                <a:cs typeface="Calibri"/>
                <a:sym typeface="Calibri"/>
              </a:rPr>
              <a:t>What about the approach to bad news/conflict I learned is useful?</a:t>
            </a:r>
            <a:endParaRPr/>
          </a:p>
          <a:p>
            <a:pPr indent="-285750" lvl="0" marL="285750" marR="0" rtl="0" algn="l">
              <a:spcBef>
                <a:spcPts val="0"/>
              </a:spcBef>
              <a:spcAft>
                <a:spcPts val="0"/>
              </a:spcAft>
              <a:buClr>
                <a:schemeClr val="dk1"/>
              </a:buClr>
              <a:buSzPts val="1800"/>
              <a:buFont typeface="Arial"/>
              <a:buChar char="•"/>
            </a:pPr>
            <a:r>
              <a:rPr lang="en-CA" sz="1800">
                <a:solidFill>
                  <a:schemeClr val="dk1"/>
                </a:solidFill>
                <a:latin typeface="Calibri"/>
                <a:ea typeface="Calibri"/>
                <a:cs typeface="Calibri"/>
                <a:sym typeface="Calibri"/>
              </a:rPr>
              <a:t>What about the approach to bad news/conflict I learned is not useful?</a:t>
            </a:r>
            <a:endParaRPr/>
          </a:p>
          <a:p>
            <a:pPr indent="0" lvl="0" marL="0" marR="0" rtl="0" algn="l">
              <a:spcBef>
                <a:spcPts val="0"/>
              </a:spcBef>
              <a:spcAft>
                <a:spcPts val="0"/>
              </a:spcAft>
              <a:buNone/>
            </a:pPr>
            <a:r>
              <a:t/>
            </a:r>
            <a:endParaRPr b="1" sz="32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9"/>
          <p:cNvSpPr txBox="1"/>
          <p:nvPr/>
        </p:nvSpPr>
        <p:spPr>
          <a:xfrm>
            <a:off x="0" y="272375"/>
            <a:ext cx="12192000" cy="649408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CA" sz="2600">
                <a:solidFill>
                  <a:schemeClr val="dk1"/>
                </a:solidFill>
                <a:latin typeface="Calibri"/>
                <a:ea typeface="Calibri"/>
                <a:cs typeface="Calibri"/>
                <a:sym typeface="Calibri"/>
              </a:rPr>
              <a:t>So, we've learned that whether you're writing an email, a memo, a letter or a text message, you should focus on helping the reader understand your message quickly. There is, however, one exception: when you're breaking bad news.</a:t>
            </a:r>
            <a:endParaRPr/>
          </a:p>
          <a:p>
            <a:pPr indent="0" lvl="0" marL="0" marR="0" rtl="0" algn="l">
              <a:spcBef>
                <a:spcPts val="0"/>
              </a:spcBef>
              <a:spcAft>
                <a:spcPts val="0"/>
              </a:spcAft>
              <a:buNone/>
            </a:pPr>
            <a:r>
              <a:t/>
            </a:r>
            <a:endParaRPr sz="2600">
              <a:solidFill>
                <a:schemeClr val="dk1"/>
              </a:solidFill>
              <a:latin typeface="Calibri"/>
              <a:ea typeface="Calibri"/>
              <a:cs typeface="Calibri"/>
              <a:sym typeface="Calibri"/>
            </a:endParaRPr>
          </a:p>
          <a:p>
            <a:pPr indent="0" lvl="0" marL="0" marR="0" rtl="0" algn="l">
              <a:spcBef>
                <a:spcPts val="0"/>
              </a:spcBef>
              <a:spcAft>
                <a:spcPts val="0"/>
              </a:spcAft>
              <a:buNone/>
            </a:pPr>
            <a:r>
              <a:rPr lang="en-CA" sz="2600">
                <a:solidFill>
                  <a:schemeClr val="dk1"/>
                </a:solidFill>
                <a:latin typeface="Calibri"/>
                <a:ea typeface="Calibri"/>
                <a:cs typeface="Calibri"/>
                <a:sym typeface="Calibri"/>
              </a:rPr>
              <a:t>When you break bad news in the workplace, you have 7 goals:</a:t>
            </a:r>
            <a:endParaRPr/>
          </a:p>
          <a:p>
            <a:pPr indent="0" lvl="0" marL="0" marR="0" rtl="0" algn="l">
              <a:spcBef>
                <a:spcPts val="0"/>
              </a:spcBef>
              <a:spcAft>
                <a:spcPts val="0"/>
              </a:spcAft>
              <a:buNone/>
            </a:pPr>
            <a:r>
              <a:t/>
            </a:r>
            <a:endParaRPr sz="2600">
              <a:solidFill>
                <a:schemeClr val="dk1"/>
              </a:solidFill>
              <a:latin typeface="Calibri"/>
              <a:ea typeface="Calibri"/>
              <a:cs typeface="Calibri"/>
              <a:sym typeface="Calibri"/>
            </a:endParaRPr>
          </a:p>
          <a:p>
            <a:pPr indent="-514350" lvl="0" marL="514350" marR="0" rtl="0" algn="l">
              <a:spcBef>
                <a:spcPts val="0"/>
              </a:spcBef>
              <a:spcAft>
                <a:spcPts val="0"/>
              </a:spcAft>
              <a:buClr>
                <a:schemeClr val="dk1"/>
              </a:buClr>
              <a:buSzPts val="2600"/>
              <a:buFont typeface="Calibri"/>
              <a:buAutoNum type="arabicPeriod"/>
            </a:pPr>
            <a:r>
              <a:rPr lang="en-CA" sz="2600">
                <a:solidFill>
                  <a:schemeClr val="dk1"/>
                </a:solidFill>
                <a:latin typeface="Calibri"/>
                <a:ea typeface="Calibri"/>
                <a:cs typeface="Calibri"/>
                <a:sym typeface="Calibri"/>
              </a:rPr>
              <a:t>Be clear and concise to minimize the chances of confusion or back-and-forth communication.</a:t>
            </a:r>
            <a:endParaRPr/>
          </a:p>
          <a:p>
            <a:pPr indent="-514350" lvl="0" marL="514350" marR="0" rtl="0" algn="l">
              <a:spcBef>
                <a:spcPts val="0"/>
              </a:spcBef>
              <a:spcAft>
                <a:spcPts val="0"/>
              </a:spcAft>
              <a:buClr>
                <a:schemeClr val="dk1"/>
              </a:buClr>
              <a:buSzPts val="2600"/>
              <a:buFont typeface="Calibri"/>
              <a:buAutoNum type="arabicPeriod"/>
            </a:pPr>
            <a:r>
              <a:rPr lang="en-CA" sz="2600">
                <a:solidFill>
                  <a:schemeClr val="dk1"/>
                </a:solidFill>
                <a:latin typeface="Calibri"/>
                <a:ea typeface="Calibri"/>
                <a:cs typeface="Calibri"/>
                <a:sym typeface="Calibri"/>
              </a:rPr>
              <a:t>Help the receiver understand and accept the news.</a:t>
            </a:r>
            <a:endParaRPr/>
          </a:p>
          <a:p>
            <a:pPr indent="-514350" lvl="0" marL="514350" marR="0" rtl="0" algn="l">
              <a:spcBef>
                <a:spcPts val="0"/>
              </a:spcBef>
              <a:spcAft>
                <a:spcPts val="0"/>
              </a:spcAft>
              <a:buClr>
                <a:schemeClr val="dk1"/>
              </a:buClr>
              <a:buSzPts val="2600"/>
              <a:buFont typeface="Calibri"/>
              <a:buAutoNum type="arabicPeriod"/>
            </a:pPr>
            <a:r>
              <a:rPr lang="en-CA" sz="2600">
                <a:solidFill>
                  <a:schemeClr val="dk1"/>
                </a:solidFill>
                <a:latin typeface="Calibri"/>
                <a:ea typeface="Calibri"/>
                <a:cs typeface="Calibri"/>
                <a:sym typeface="Calibri"/>
              </a:rPr>
              <a:t>Maintain trust and respect for the business or organization and for the receiver.</a:t>
            </a:r>
            <a:endParaRPr/>
          </a:p>
          <a:p>
            <a:pPr indent="-514350" lvl="0" marL="514350" marR="0" rtl="0" algn="l">
              <a:spcBef>
                <a:spcPts val="0"/>
              </a:spcBef>
              <a:spcAft>
                <a:spcPts val="0"/>
              </a:spcAft>
              <a:buClr>
                <a:schemeClr val="dk1"/>
              </a:buClr>
              <a:buSzPts val="2600"/>
              <a:buFont typeface="Calibri"/>
              <a:buAutoNum type="arabicPeriod"/>
            </a:pPr>
            <a:r>
              <a:rPr lang="en-CA" sz="2600">
                <a:solidFill>
                  <a:schemeClr val="dk1"/>
                </a:solidFill>
                <a:latin typeface="Calibri"/>
                <a:ea typeface="Calibri"/>
                <a:cs typeface="Calibri"/>
                <a:sym typeface="Calibri"/>
              </a:rPr>
              <a:t>Avoid legal liability or erroneous admission of guilt or culpability.</a:t>
            </a:r>
            <a:endParaRPr/>
          </a:p>
          <a:p>
            <a:pPr indent="-514350" lvl="0" marL="514350" marR="0" rtl="0" algn="l">
              <a:spcBef>
                <a:spcPts val="0"/>
              </a:spcBef>
              <a:spcAft>
                <a:spcPts val="0"/>
              </a:spcAft>
              <a:buClr>
                <a:schemeClr val="dk1"/>
              </a:buClr>
              <a:buSzPts val="2600"/>
              <a:buFont typeface="Calibri"/>
              <a:buAutoNum type="arabicPeriod"/>
            </a:pPr>
            <a:r>
              <a:rPr lang="en-CA" sz="2600">
                <a:solidFill>
                  <a:schemeClr val="dk1"/>
                </a:solidFill>
                <a:latin typeface="Calibri"/>
                <a:ea typeface="Calibri"/>
                <a:cs typeface="Calibri"/>
                <a:sym typeface="Calibri"/>
              </a:rPr>
              <a:t>Maintain the relationship, even if a formal association is being terminated. (Note: this only applies to situations where you want the relationship to continue.)</a:t>
            </a:r>
            <a:endParaRPr/>
          </a:p>
          <a:p>
            <a:pPr indent="-514350" lvl="0" marL="514350" marR="0" rtl="0" algn="l">
              <a:spcBef>
                <a:spcPts val="0"/>
              </a:spcBef>
              <a:spcAft>
                <a:spcPts val="0"/>
              </a:spcAft>
              <a:buClr>
                <a:schemeClr val="dk1"/>
              </a:buClr>
              <a:buSzPts val="2600"/>
              <a:buFont typeface="Calibri"/>
              <a:buAutoNum type="arabicPeriod"/>
            </a:pPr>
            <a:r>
              <a:rPr lang="en-CA" sz="2600">
                <a:solidFill>
                  <a:schemeClr val="dk1"/>
                </a:solidFill>
                <a:latin typeface="Calibri"/>
                <a:ea typeface="Calibri"/>
                <a:cs typeface="Calibri"/>
                <a:sym typeface="Calibri"/>
              </a:rPr>
              <a:t>Reduce the anxiety associated with the negative news to increase comprehension.</a:t>
            </a:r>
            <a:endParaRPr/>
          </a:p>
          <a:p>
            <a:pPr indent="-514350" lvl="0" marL="514350" marR="0" rtl="0" algn="l">
              <a:spcBef>
                <a:spcPts val="0"/>
              </a:spcBef>
              <a:spcAft>
                <a:spcPts val="0"/>
              </a:spcAft>
              <a:buClr>
                <a:schemeClr val="dk1"/>
              </a:buClr>
              <a:buSzPts val="2600"/>
              <a:buFont typeface="Calibri"/>
              <a:buAutoNum type="arabicPeriod"/>
            </a:pPr>
            <a:r>
              <a:rPr lang="en-CA" sz="2600">
                <a:solidFill>
                  <a:schemeClr val="dk1"/>
                </a:solidFill>
                <a:latin typeface="Calibri"/>
                <a:ea typeface="Calibri"/>
                <a:cs typeface="Calibri"/>
                <a:sym typeface="Calibri"/>
              </a:rPr>
              <a:t>Achieve the designated business outcome.</a:t>
            </a:r>
            <a:endParaRPr/>
          </a:p>
          <a:p>
            <a:pPr indent="0" lvl="0" marL="0" marR="0" rtl="0" algn="l">
              <a:spcBef>
                <a:spcPts val="0"/>
              </a:spcBef>
              <a:spcAft>
                <a:spcPts val="0"/>
              </a:spcAft>
              <a:buNone/>
            </a:pPr>
            <a:r>
              <a:t/>
            </a:r>
            <a:endParaRPr b="1" sz="26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2020-08-07T01:40:27Z</dcterms:created>
  <dc:creator>Melissa Ashman</dc:creator>
</cp:coreProperties>
</file>