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hpnxZDsA6THN+NNeA8Yb9oAut0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unsplash.com/@mimithian?utm_source=unsplash&amp;utm_medium=referral&amp;utm_content=creditCopyText" TargetMode="External"/><Relationship Id="rId4" Type="http://schemas.openxmlformats.org/officeDocument/2006/relationships/hyperlink" Target="https://unsplash.com/@mimithian?utm_source=unsplash&amp;utm_medium=referral&amp;utm_content=creditCopyText" TargetMode="External"/><Relationship Id="rId5"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jpg"/><Relationship Id="rId4" Type="http://schemas.openxmlformats.org/officeDocument/2006/relationships/hyperlink" Target="https://www.ted.com/talks/ernesto_sirolli_want_to_help_someone_shut_up_and_listen?utm_campaign=tedspread&amp;utm_medium=referral&amp;utm_source=tedcomshare" TargetMode="External"/><Relationship Id="rId5" Type="http://schemas.openxmlformats.org/officeDocument/2006/relationships/hyperlink" Target="https://www.youtube.com/watch?v=lyUxYflkhzo" TargetMode="External"/><Relationship Id="rId6" Type="http://schemas.openxmlformats.org/officeDocument/2006/relationships/hyperlink" Target="https://vimeo.com/11271225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hyperlink" Target="https://www.pexels.com/@aaronburden?utm_content=attributionCopyText&amp;utm_medium=referral&amp;utm_source=pexels" TargetMode="External"/><Relationship Id="rId5" Type="http://schemas.openxmlformats.org/officeDocument/2006/relationships/hyperlink" Target="https://www.pexels.com/photo/white-daisy-flower-bloom-2449543/?utm_content=attributionCopyText&amp;utm_medium=referral&amp;utm_source=pexe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9.jpg"/><Relationship Id="rId4" Type="http://schemas.openxmlformats.org/officeDocument/2006/relationships/hyperlink" Target="https://www.pexels.com/@divinetechygirl?utm_content=attributionCopyText&amp;utm_medium=referral&amp;utm_source=pexels" TargetMode="External"/><Relationship Id="rId5" Type="http://schemas.openxmlformats.org/officeDocument/2006/relationships/hyperlink" Target="https://www.pexels.com/photo/woman-wearing-blue-top-beside-table-1181712/?utm_content=attributionCopyText&amp;utm_medium=referral&amp;utm_source=pexel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opentextbc.ca/indigenizationinstructors/chapter/respectfully-opening-your-heart-and-mind-to-indigenization/"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ted.com/talks/ernesto_sirolli_want_to_help_someone_shut_up_and_listen?utm_campaign=tedspread&amp;utm_medium=referral&amp;utm_source=tedcomshare" TargetMode="External"/><Relationship Id="rId4" Type="http://schemas.openxmlformats.org/officeDocument/2006/relationships/hyperlink" Target="https://www.youtube.com/watch?v=lyUxYflkhzo" TargetMode="External"/><Relationship Id="rId5" Type="http://schemas.openxmlformats.org/officeDocument/2006/relationships/hyperlink" Target="https://vimeo.com/112712253" TargetMode="External"/><Relationship Id="rId6"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jpg"/><Relationship Id="rId4" Type="http://schemas.openxmlformats.org/officeDocument/2006/relationships/hyperlink" Target="https://www.youtube.com/watch?time_continue=3&amp;v=eLfXpRkVZaI&amp;feature=emb_log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collaboratiohelvetica.ch/blog/2020/1/15/4-levels-of-listening-theory-u-deep-listening-exercise"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8753708" y="120872"/>
            <a:ext cx="3438292" cy="63709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u="none" cap="none" strike="noStrike">
                <a:solidFill>
                  <a:srgbClr val="323232"/>
                </a:solidFill>
                <a:latin typeface="Calibri"/>
                <a:ea typeface="Calibri"/>
                <a:cs typeface="Calibri"/>
                <a:sym typeface="Calibri"/>
              </a:rPr>
              <a:t>Listening To Give and Receive Feedback</a:t>
            </a:r>
            <a:br>
              <a:rPr b="1" i="0" lang="en-CA" sz="3200" u="none" cap="none" strike="noStrike">
                <a:solidFill>
                  <a:srgbClr val="323232"/>
                </a:solidFill>
                <a:latin typeface="Calibri"/>
                <a:ea typeface="Calibri"/>
                <a:cs typeface="Calibri"/>
                <a:sym typeface="Calibri"/>
              </a:rPr>
            </a:br>
            <a:endParaRPr b="1" i="0" sz="3200" u="none" cap="none" strike="noStrike">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u="none" cap="none" strike="noStrike">
                <a:solidFill>
                  <a:srgbClr val="323232"/>
                </a:solidFill>
                <a:latin typeface="Calibri"/>
                <a:ea typeface="Calibri"/>
                <a:cs typeface="Calibri"/>
                <a:sym typeface="Calibri"/>
              </a:rPr>
              <a:t>Throughout your professional life, you will need to give and receive feedback about other people's writing. Your readings taught you about how to do a peer review. But in order to benefit from other people's feedback, and to give useful feedback, you'll also need to be a good listener.</a:t>
            </a:r>
            <a:br>
              <a:rPr b="0" i="0" lang="en-CA" sz="2000" u="none" cap="none" strike="noStrike">
                <a:solidFill>
                  <a:srgbClr val="323232"/>
                </a:solidFill>
                <a:latin typeface="Calibri"/>
                <a:ea typeface="Calibri"/>
                <a:cs typeface="Calibri"/>
                <a:sym typeface="Calibri"/>
              </a:rPr>
            </a:br>
            <a:endParaRPr b="0" i="0" sz="2000" u="none" cap="none" strike="noStrike">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u="none" cap="none" strike="noStrike">
                <a:solidFill>
                  <a:srgbClr val="323232"/>
                </a:solidFill>
                <a:latin typeface="Calibri"/>
                <a:ea typeface="Calibri"/>
                <a:cs typeface="Calibri"/>
                <a:sym typeface="Calibri"/>
              </a:rPr>
              <a:t>In this session, we'll explore the role that listening plays and practice our listening skills. </a:t>
            </a:r>
            <a:endParaRPr/>
          </a:p>
        </p:txBody>
      </p:sp>
      <p:sp>
        <p:nvSpPr>
          <p:cNvPr id="89" name="Google Shape;89;p1"/>
          <p:cNvSpPr txBox="1"/>
          <p:nvPr/>
        </p:nvSpPr>
        <p:spPr>
          <a:xfrm>
            <a:off x="0" y="6488668"/>
            <a:ext cx="61666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CA" sz="1800" u="none" cap="none" strike="noStrike">
                <a:solidFill>
                  <a:schemeClr val="dk1"/>
                </a:solidFill>
                <a:latin typeface="Calibri"/>
                <a:ea typeface="Calibri"/>
                <a:cs typeface="Calibri"/>
                <a:sym typeface="Calibri"/>
              </a:rPr>
              <a:t>Photo by </a:t>
            </a:r>
            <a:r>
              <a:rPr b="0" i="0" lang="en-CA" sz="1800" u="sng" cap="none" strike="noStrike">
                <a:solidFill>
                  <a:schemeClr val="dk1"/>
                </a:solidFill>
                <a:latin typeface="Calibri"/>
                <a:ea typeface="Calibri"/>
                <a:cs typeface="Calibri"/>
                <a:sym typeface="Calibri"/>
                <a:hlinkClick r:id="rId3"/>
              </a:rPr>
              <a:t>Mimi Thian</a:t>
            </a:r>
            <a:r>
              <a:rPr b="0" i="0" lang="en-CA" sz="1800" u="none" cap="none" strike="noStrike">
                <a:solidFill>
                  <a:schemeClr val="dk1"/>
                </a:solidFill>
                <a:latin typeface="Calibri"/>
                <a:ea typeface="Calibri"/>
                <a:cs typeface="Calibri"/>
                <a:sym typeface="Calibri"/>
              </a:rPr>
              <a:t> on </a:t>
            </a:r>
            <a:r>
              <a:rPr b="0" i="0" lang="en-CA" sz="1800" u="sng" cap="none" strike="noStrike">
                <a:solidFill>
                  <a:schemeClr val="dk1"/>
                </a:solidFill>
                <a:latin typeface="Calibri"/>
                <a:ea typeface="Calibri"/>
                <a:cs typeface="Calibri"/>
                <a:sym typeface="Calibri"/>
                <a:hlinkClick r:id="rId4"/>
              </a:rPr>
              <a:t>Unsplash</a:t>
            </a:r>
            <a:endParaRPr sz="1800">
              <a:solidFill>
                <a:schemeClr val="dk1"/>
              </a:solidFill>
              <a:latin typeface="Calibri"/>
              <a:ea typeface="Calibri"/>
              <a:cs typeface="Calibri"/>
              <a:sym typeface="Calibri"/>
            </a:endParaRPr>
          </a:p>
        </p:txBody>
      </p:sp>
      <p:pic>
        <p:nvPicPr>
          <p:cNvPr descr="woman sitting in front of laptop" id="90" name="Google Shape;90;p1"/>
          <p:cNvPicPr preferRelativeResize="0"/>
          <p:nvPr/>
        </p:nvPicPr>
        <p:blipFill rotWithShape="1">
          <a:blip r:embed="rId5">
            <a:alphaModFix/>
          </a:blip>
          <a:srcRect b="0" l="0" r="0" t="0"/>
          <a:stretch/>
        </p:blipFill>
        <p:spPr>
          <a:xfrm>
            <a:off x="0" y="0"/>
            <a:ext cx="8717936" cy="653845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7D0E1"/>
        </a:solidFill>
      </p:bgPr>
    </p:bg>
    <p:spTree>
      <p:nvGrpSpPr>
        <p:cNvPr id="144" name="Shape 144"/>
        <p:cNvGrpSpPr/>
        <p:nvPr/>
      </p:nvGrpSpPr>
      <p:grpSpPr>
        <a:xfrm>
          <a:off x="0" y="0"/>
          <a:ext cx="0" cy="0"/>
          <a:chOff x="0" y="0"/>
          <a:chExt cx="0" cy="0"/>
        </a:xfrm>
      </p:grpSpPr>
      <p:sp>
        <p:nvSpPr>
          <p:cNvPr id="145" name="Google Shape;145;p10"/>
          <p:cNvSpPr txBox="1"/>
          <p:nvPr/>
        </p:nvSpPr>
        <p:spPr>
          <a:xfrm>
            <a:off x="3648447" y="1228397"/>
            <a:ext cx="5191057" cy="35394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2. When a coach listens to a player's struggle and can imagine how they will improve over the season, that's an example of:</a:t>
            </a:r>
            <a:br>
              <a:rPr lang="en-CA" sz="2800">
                <a:solidFill>
                  <a:schemeClr val="dk1"/>
                </a:solidFill>
                <a:latin typeface="Calibri"/>
                <a:ea typeface="Calibri"/>
                <a:cs typeface="Calibri"/>
                <a:sym typeface="Calibri"/>
              </a:rPr>
            </a:b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Downloading</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Generative listening</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Empathetic listening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7D0E1"/>
        </a:solidFill>
      </p:bgPr>
    </p:bg>
    <p:spTree>
      <p:nvGrpSpPr>
        <p:cNvPr id="149" name="Shape 149"/>
        <p:cNvGrpSpPr/>
        <p:nvPr/>
      </p:nvGrpSpPr>
      <p:grpSpPr>
        <a:xfrm>
          <a:off x="0" y="0"/>
          <a:ext cx="0" cy="0"/>
          <a:chOff x="0" y="0"/>
          <a:chExt cx="0" cy="0"/>
        </a:xfrm>
      </p:grpSpPr>
      <p:sp>
        <p:nvSpPr>
          <p:cNvPr id="150" name="Google Shape;150;p11"/>
          <p:cNvSpPr txBox="1"/>
          <p:nvPr/>
        </p:nvSpPr>
        <p:spPr>
          <a:xfrm>
            <a:off x="1689652" y="1972529"/>
            <a:ext cx="9283148" cy="31085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3. The difference between downloading and factual listening is that…</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Downloading requires more empathy.</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Factual listening is considered facts that you already know. </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use factual listening, you are open to finding out information that doesn’t confirm what you already believe.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7D0E1"/>
        </a:solidFill>
      </p:bgPr>
    </p:bg>
    <p:spTree>
      <p:nvGrpSpPr>
        <p:cNvPr id="154" name="Shape 154"/>
        <p:cNvGrpSpPr/>
        <p:nvPr/>
      </p:nvGrpSpPr>
      <p:grpSpPr>
        <a:xfrm>
          <a:off x="0" y="0"/>
          <a:ext cx="0" cy="0"/>
          <a:chOff x="0" y="0"/>
          <a:chExt cx="0" cy="0"/>
        </a:xfrm>
      </p:grpSpPr>
      <p:sp>
        <p:nvSpPr>
          <p:cNvPr id="155" name="Google Shape;15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CA" sz="3200">
                <a:latin typeface="Calibri"/>
                <a:ea typeface="Calibri"/>
                <a:cs typeface="Calibri"/>
                <a:sym typeface="Calibri"/>
              </a:rPr>
              <a:t>Check your answers</a:t>
            </a:r>
            <a:endParaRPr/>
          </a:p>
        </p:txBody>
      </p:sp>
      <p:sp>
        <p:nvSpPr>
          <p:cNvPr id="156" name="Google Shape;156;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2800"/>
              <a:buFont typeface="Calibri"/>
              <a:buAutoNum type="arabicPeriod"/>
            </a:pPr>
            <a:r>
              <a:rPr lang="en-CA"/>
              <a:t>a</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b</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pic>
        <p:nvPicPr>
          <p:cNvPr descr="A picture containing sitting, orange, table, pair&#10;&#10;Description automatically generated" id="162" name="Google Shape;162;p13"/>
          <p:cNvPicPr preferRelativeResize="0"/>
          <p:nvPr>
            <p:ph idx="1" type="body"/>
          </p:nvPr>
        </p:nvPicPr>
        <p:blipFill rotWithShape="1">
          <a:blip r:embed="rId3">
            <a:alphaModFix/>
          </a:blip>
          <a:srcRect b="15736" l="0" r="0" t="0"/>
          <a:stretch/>
        </p:blipFill>
        <p:spPr>
          <a:xfrm>
            <a:off x="0" y="0"/>
            <a:ext cx="12192000" cy="6858000"/>
          </a:xfrm>
          <a:prstGeom prst="rect">
            <a:avLst/>
          </a:prstGeom>
          <a:noFill/>
          <a:ln>
            <a:noFill/>
          </a:ln>
        </p:spPr>
      </p:pic>
      <p:sp>
        <p:nvSpPr>
          <p:cNvPr id="163" name="Google Shape;163;p13"/>
          <p:cNvSpPr/>
          <p:nvPr/>
        </p:nvSpPr>
        <p:spPr>
          <a:xfrm>
            <a:off x="4490720" y="1005840"/>
            <a:ext cx="6400800" cy="4907280"/>
          </a:xfrm>
          <a:prstGeom prst="rect">
            <a:avLst/>
          </a:prstGeom>
          <a:solidFill>
            <a:schemeClr val="lt1"/>
          </a:solid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FFFF"/>
              </a:buClr>
              <a:buSzPts val="1800"/>
              <a:buFont typeface="Calibri"/>
              <a:buNone/>
            </a:pPr>
            <a:r>
              <a:rPr b="1" i="0" lang="en-CA" sz="1800" u="none" cap="none" strike="noStrike">
                <a:solidFill>
                  <a:srgbClr val="FFFFFF"/>
                </a:solidFill>
                <a:latin typeface="Calibri"/>
                <a:ea typeface="Calibri"/>
                <a:cs typeface="Calibri"/>
                <a:sym typeface="Calibri"/>
              </a:rPr>
              <a:t>Activity</a:t>
            </a:r>
            <a:endParaRPr/>
          </a:p>
          <a:p>
            <a:pPr indent="0" lvl="0" marL="0" marR="0" rtl="0" algn="l">
              <a:lnSpc>
                <a:spcPct val="100000"/>
              </a:lnSpc>
              <a:spcBef>
                <a:spcPts val="0"/>
              </a:spcBef>
              <a:spcAft>
                <a:spcPts val="0"/>
              </a:spcAft>
              <a:buClr>
                <a:srgbClr val="FFFFFF"/>
              </a:buClr>
              <a:buSzPts val="1800"/>
              <a:buFont typeface="Calibri"/>
              <a:buNone/>
            </a:pPr>
            <a:r>
              <a:rPr b="0" i="0" lang="en-CA" sz="1800" u="none" cap="none" strike="noStrike">
                <a:solidFill>
                  <a:srgbClr val="FFFFFF"/>
                </a:solidFill>
                <a:latin typeface="Calibri"/>
                <a:ea typeface="Calibri"/>
                <a:cs typeface="Calibri"/>
                <a:sym typeface="Calibri"/>
              </a:rPr>
              <a:t>Using either the blog that you're studying or a piece of your own work, see if you can find some of the principles we just discussed, such as:</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Wordiness</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Filler phrases</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Vague language</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Passive voice</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Sentence fragments or run-on sentences</a:t>
            </a:r>
            <a:endParaRPr/>
          </a:p>
          <a:p>
            <a:pPr indent="-114300" lvl="0" marL="0" marR="0" rtl="0" algn="l">
              <a:lnSpc>
                <a:spcPct val="100000"/>
              </a:lnSpc>
              <a:spcBef>
                <a:spcPts val="0"/>
              </a:spcBef>
              <a:spcAft>
                <a:spcPts val="0"/>
              </a:spcAft>
              <a:buClr>
                <a:srgbClr val="FFFFFF"/>
              </a:buClr>
              <a:buSzPts val="1800"/>
              <a:buFont typeface="Arial"/>
              <a:buChar char="•"/>
            </a:pPr>
            <a:r>
              <a:rPr b="0" i="0" lang="en-CA" sz="1800" u="none" cap="none" strike="noStrike">
                <a:solidFill>
                  <a:srgbClr val="FFFFFF"/>
                </a:solidFill>
                <a:latin typeface="Calibri"/>
                <a:ea typeface="Calibri"/>
                <a:cs typeface="Calibri"/>
                <a:sym typeface="Calibri"/>
              </a:rPr>
              <a:t>Jargon</a:t>
            </a:r>
            <a:endParaRPr/>
          </a:p>
        </p:txBody>
      </p:sp>
      <p:sp>
        <p:nvSpPr>
          <p:cNvPr id="164" name="Google Shape;164;p13"/>
          <p:cNvSpPr txBox="1"/>
          <p:nvPr/>
        </p:nvSpPr>
        <p:spPr>
          <a:xfrm>
            <a:off x="4635686" y="1027906"/>
            <a:ext cx="6110868" cy="489364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a:solidFill>
                  <a:srgbClr val="323232"/>
                </a:solidFill>
                <a:latin typeface="Calibri"/>
                <a:ea typeface="Calibri"/>
                <a:cs typeface="Calibri"/>
                <a:sym typeface="Calibri"/>
              </a:rPr>
              <a:t>Activity</a:t>
            </a:r>
            <a:br>
              <a:rPr b="1" i="0" lang="en-CA" sz="3200">
                <a:solidFill>
                  <a:srgbClr val="323232"/>
                </a:solidFill>
                <a:latin typeface="Calibri"/>
                <a:ea typeface="Calibri"/>
                <a:cs typeface="Calibri"/>
                <a:sym typeface="Calibri"/>
              </a:rPr>
            </a:br>
            <a:endParaRPr b="1" i="0" sz="32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Now, try to apply what you've learned by listening to the first 2 minutes of the T</a:t>
            </a:r>
            <a:r>
              <a:rPr lang="en-CA" sz="2000">
                <a:solidFill>
                  <a:srgbClr val="323232"/>
                </a:solidFill>
                <a:latin typeface="Calibri"/>
                <a:ea typeface="Calibri"/>
                <a:cs typeface="Calibri"/>
                <a:sym typeface="Calibri"/>
              </a:rPr>
              <a:t>ED</a:t>
            </a:r>
            <a:r>
              <a:rPr b="0" i="0" lang="en-CA" sz="2000">
                <a:solidFill>
                  <a:srgbClr val="323232"/>
                </a:solidFill>
                <a:latin typeface="Calibri"/>
                <a:ea typeface="Calibri"/>
                <a:cs typeface="Calibri"/>
                <a:sym typeface="Calibri"/>
              </a:rPr>
              <a:t>Talk over again, using these skills. </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Option #1</a:t>
            </a:r>
            <a:r>
              <a:rPr b="0" i="0" lang="en-CA" sz="2000">
                <a:solidFill>
                  <a:srgbClr val="323232"/>
                </a:solidFill>
                <a:latin typeface="Calibri"/>
                <a:ea typeface="Calibri"/>
                <a:cs typeface="Calibri"/>
                <a:sym typeface="Calibri"/>
              </a:rPr>
              <a:t>: </a:t>
            </a:r>
            <a:r>
              <a:rPr b="0" i="0" lang="en-CA" sz="2000" u="sng">
                <a:solidFill>
                  <a:srgbClr val="323232"/>
                </a:solidFill>
                <a:latin typeface="Calibri"/>
                <a:ea typeface="Calibri"/>
                <a:cs typeface="Calibri"/>
                <a:sym typeface="Calibri"/>
                <a:hlinkClick r:id="rId4"/>
              </a:rPr>
              <a:t>Want to Help Someone? Shut Up and Listen!</a:t>
            </a:r>
            <a:r>
              <a:rPr b="0" i="0" lang="en-CA" sz="2000">
                <a:solidFill>
                  <a:srgbClr val="323232"/>
                </a:solidFill>
                <a:latin typeface="Calibri"/>
                <a:ea typeface="Calibri"/>
                <a:cs typeface="Calibri"/>
                <a:sym typeface="Calibri"/>
              </a:rPr>
              <a:t> </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Option #2:</a:t>
            </a:r>
            <a:r>
              <a:rPr b="0" i="0" lang="en-CA" sz="2000">
                <a:solidFill>
                  <a:srgbClr val="323232"/>
                </a:solidFill>
                <a:latin typeface="Calibri"/>
                <a:ea typeface="Calibri"/>
                <a:cs typeface="Calibri"/>
                <a:sym typeface="Calibri"/>
              </a:rPr>
              <a:t> </a:t>
            </a:r>
            <a:r>
              <a:rPr b="0" i="0" lang="en-CA" sz="2000" u="sng">
                <a:solidFill>
                  <a:srgbClr val="323232"/>
                </a:solidFill>
                <a:latin typeface="Calibri"/>
                <a:ea typeface="Calibri"/>
                <a:cs typeface="Calibri"/>
                <a:sym typeface="Calibri"/>
                <a:hlinkClick r:id="rId5"/>
              </a:rPr>
              <a:t>Thich Nhat Hanh on Compassionate Listening</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Option #3</a:t>
            </a:r>
            <a:r>
              <a:rPr b="0" i="0" lang="en-CA" sz="2000">
                <a:solidFill>
                  <a:srgbClr val="323232"/>
                </a:solidFill>
                <a:latin typeface="Calibri"/>
                <a:ea typeface="Calibri"/>
                <a:cs typeface="Calibri"/>
                <a:sym typeface="Calibri"/>
              </a:rPr>
              <a:t>: </a:t>
            </a:r>
            <a:r>
              <a:rPr b="0" i="0" lang="en-CA" sz="2000" u="sng">
                <a:solidFill>
                  <a:srgbClr val="323232"/>
                </a:solidFill>
                <a:latin typeface="Calibri"/>
                <a:ea typeface="Calibri"/>
                <a:cs typeface="Calibri"/>
                <a:sym typeface="Calibri"/>
                <a:hlinkClick r:id="rId6"/>
              </a:rPr>
              <a:t>The Listening Stone</a:t>
            </a:r>
            <a:endParaRPr b="0" i="0" sz="2000">
              <a:solidFill>
                <a:srgbClr val="323232"/>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rgbClr val="0000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4"/>
          <p:cNvSpPr txBox="1"/>
          <p:nvPr/>
        </p:nvSpPr>
        <p:spPr>
          <a:xfrm>
            <a:off x="318052" y="361125"/>
            <a:ext cx="7623313" cy="63094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a:solidFill>
                  <a:srgbClr val="323232"/>
                </a:solidFill>
                <a:latin typeface="Calibri"/>
                <a:ea typeface="Calibri"/>
                <a:cs typeface="Calibri"/>
                <a:sym typeface="Calibri"/>
              </a:rPr>
              <a:t>Giving and Receiving Feedback</a:t>
            </a:r>
            <a:endParaRPr/>
          </a:p>
          <a:p>
            <a:pPr indent="0" lvl="0" marL="0" marR="0" rtl="0" algn="l">
              <a:spcBef>
                <a:spcPts val="0"/>
              </a:spcBef>
              <a:spcAft>
                <a:spcPts val="0"/>
              </a:spcAft>
              <a:buNone/>
            </a:pPr>
            <a:r>
              <a:t/>
            </a:r>
            <a:endParaRPr b="1" i="0" sz="32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Now, let's think about what how we can apply what have learned about listening to the topic of giving and receiving feedback. Let's return to the idea of the master pouring tea into the cup. How can you make room for learning new things?</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A useful peer review requires two things:</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The person giving the review respects their partner. </a:t>
            </a:r>
            <a:br>
              <a:rPr b="1" i="0" lang="en-CA" sz="2000">
                <a:solidFill>
                  <a:srgbClr val="323232"/>
                </a:solidFill>
                <a:latin typeface="Calibri"/>
                <a:ea typeface="Calibri"/>
                <a:cs typeface="Calibri"/>
                <a:sym typeface="Calibri"/>
              </a:rPr>
            </a:br>
            <a:r>
              <a:rPr b="0" i="0" lang="en-CA" sz="2000">
                <a:solidFill>
                  <a:srgbClr val="323232"/>
                </a:solidFill>
                <a:latin typeface="Calibri"/>
                <a:ea typeface="Calibri"/>
                <a:cs typeface="Calibri"/>
                <a:sym typeface="Calibri"/>
              </a:rPr>
              <a:t>They're aware of their own position as a reader. They're not an expert trying to "fix" the piece, but just one reader offering their own perceptions. They're willing to learn something from the piece. A good reviewer also thinks about what the writer wants for the piece. </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The person receiving the review is willing to listen.</a:t>
            </a:r>
            <a:r>
              <a:rPr b="0" i="0" lang="en-CA" sz="2000">
                <a:solidFill>
                  <a:srgbClr val="323232"/>
                </a:solidFill>
                <a:latin typeface="Calibri"/>
                <a:ea typeface="Calibri"/>
                <a:cs typeface="Calibri"/>
                <a:sym typeface="Calibri"/>
              </a:rPr>
              <a:t> </a:t>
            </a:r>
            <a:br>
              <a:rPr b="0" i="0" lang="en-CA" sz="2000">
                <a:solidFill>
                  <a:srgbClr val="323232"/>
                </a:solidFill>
                <a:latin typeface="Calibri"/>
                <a:ea typeface="Calibri"/>
                <a:cs typeface="Calibri"/>
                <a:sym typeface="Calibri"/>
              </a:rPr>
            </a:br>
            <a:r>
              <a:rPr b="0" i="0" lang="en-CA" sz="2000">
                <a:solidFill>
                  <a:srgbClr val="323232"/>
                </a:solidFill>
                <a:latin typeface="Calibri"/>
                <a:ea typeface="Calibri"/>
                <a:cs typeface="Calibri"/>
                <a:sym typeface="Calibri"/>
              </a:rPr>
              <a:t>They're willing to move past defensiveness and consider their peer's opinion. If they disagree, they reflect on why they disagree. </a:t>
            </a:r>
            <a:endParaRPr/>
          </a:p>
        </p:txBody>
      </p:sp>
      <p:pic>
        <p:nvPicPr>
          <p:cNvPr descr="Minions, Talking, one is sharing feedback with the other. " id="170" name="Google Shape;170;p14"/>
          <p:cNvPicPr preferRelativeResize="0"/>
          <p:nvPr/>
        </p:nvPicPr>
        <p:blipFill rotWithShape="1">
          <a:blip r:embed="rId3">
            <a:alphaModFix/>
          </a:blip>
          <a:srcRect b="0" l="31506" r="27849" t="0"/>
          <a:stretch/>
        </p:blipFill>
        <p:spPr>
          <a:xfrm>
            <a:off x="8088843" y="274290"/>
            <a:ext cx="4103157" cy="630941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4" name="Shape 174"/>
        <p:cNvGrpSpPr/>
        <p:nvPr/>
      </p:nvGrpSpPr>
      <p:grpSpPr>
        <a:xfrm>
          <a:off x="0" y="0"/>
          <a:ext cx="0" cy="0"/>
          <a:chOff x="0" y="0"/>
          <a:chExt cx="0" cy="0"/>
        </a:xfrm>
      </p:grpSpPr>
      <p:sp>
        <p:nvSpPr>
          <p:cNvPr id="175" name="Google Shape;175;p15"/>
          <p:cNvSpPr/>
          <p:nvPr/>
        </p:nvSpPr>
        <p:spPr>
          <a:xfrm>
            <a:off x="1524" y="0"/>
            <a:ext cx="12188952" cy="6858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White Daisy Flower with a bright blue sky in the background." id="176" name="Google Shape;176;p15"/>
          <p:cNvPicPr preferRelativeResize="0"/>
          <p:nvPr/>
        </p:nvPicPr>
        <p:blipFill rotWithShape="1">
          <a:blip r:embed="rId3">
            <a:alphaModFix/>
          </a:blip>
          <a:srcRect b="5173" l="0" r="0" t="19840"/>
          <a:stretch/>
        </p:blipFill>
        <p:spPr>
          <a:xfrm>
            <a:off x="20" y="1282"/>
            <a:ext cx="12191980" cy="6856718"/>
          </a:xfrm>
          <a:prstGeom prst="rect">
            <a:avLst/>
          </a:prstGeom>
          <a:noFill/>
          <a:ln>
            <a:noFill/>
          </a:ln>
        </p:spPr>
      </p:pic>
      <p:sp>
        <p:nvSpPr>
          <p:cNvPr id="177" name="Google Shape;177;p15"/>
          <p:cNvSpPr txBox="1"/>
          <p:nvPr/>
        </p:nvSpPr>
        <p:spPr>
          <a:xfrm>
            <a:off x="88491" y="6363618"/>
            <a:ext cx="6096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CA" sz="1800">
                <a:solidFill>
                  <a:srgbClr val="323232"/>
                </a:solidFill>
                <a:latin typeface="Arial"/>
                <a:ea typeface="Arial"/>
                <a:cs typeface="Arial"/>
                <a:sym typeface="Arial"/>
              </a:rPr>
              <a:t>Photo by </a:t>
            </a:r>
            <a:r>
              <a:rPr b="1" i="0" lang="en-CA" sz="1800" u="sng">
                <a:solidFill>
                  <a:srgbClr val="323232"/>
                </a:solidFill>
                <a:latin typeface="Arial"/>
                <a:ea typeface="Arial"/>
                <a:cs typeface="Arial"/>
                <a:sym typeface="Arial"/>
                <a:hlinkClick r:id="rId4"/>
              </a:rPr>
              <a:t>Aaron Burden</a:t>
            </a:r>
            <a:r>
              <a:rPr b="0" i="0" lang="en-CA" sz="1800">
                <a:solidFill>
                  <a:srgbClr val="323232"/>
                </a:solidFill>
                <a:latin typeface="Arial"/>
                <a:ea typeface="Arial"/>
                <a:cs typeface="Arial"/>
                <a:sym typeface="Arial"/>
              </a:rPr>
              <a:t> from </a:t>
            </a:r>
            <a:r>
              <a:rPr b="1" i="0" lang="en-CA" sz="1800" u="sng">
                <a:solidFill>
                  <a:srgbClr val="323232"/>
                </a:solidFill>
                <a:latin typeface="Arial"/>
                <a:ea typeface="Arial"/>
                <a:cs typeface="Arial"/>
                <a:sym typeface="Arial"/>
                <a:hlinkClick r:id="rId5"/>
              </a:rPr>
              <a:t>Pexels</a:t>
            </a:r>
            <a:endParaRPr sz="1800">
              <a:solidFill>
                <a:schemeClr val="dk1"/>
              </a:solidFill>
              <a:latin typeface="Calibri"/>
              <a:ea typeface="Calibri"/>
              <a:cs typeface="Calibri"/>
              <a:sym typeface="Calibri"/>
            </a:endParaRPr>
          </a:p>
        </p:txBody>
      </p:sp>
      <p:sp>
        <p:nvSpPr>
          <p:cNvPr id="178" name="Google Shape;178;p15"/>
          <p:cNvSpPr txBox="1"/>
          <p:nvPr/>
        </p:nvSpPr>
        <p:spPr>
          <a:xfrm>
            <a:off x="5289755" y="978591"/>
            <a:ext cx="6017342" cy="44627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a:solidFill>
                  <a:srgbClr val="000000"/>
                </a:solidFill>
                <a:latin typeface="Calibri"/>
                <a:ea typeface="Calibri"/>
                <a:cs typeface="Calibri"/>
                <a:sym typeface="Calibri"/>
              </a:rPr>
              <a:t>Re-Vision</a:t>
            </a:r>
            <a:br>
              <a:rPr b="1" i="0" lang="en-CA" sz="3200">
                <a:solidFill>
                  <a:srgbClr val="000000"/>
                </a:solidFill>
                <a:latin typeface="Calibri"/>
                <a:ea typeface="Calibri"/>
                <a:cs typeface="Calibri"/>
                <a:sym typeface="Calibri"/>
              </a:rPr>
            </a:br>
            <a:endParaRPr b="1" i="0" sz="32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000000"/>
                </a:solidFill>
                <a:latin typeface="Calibri"/>
                <a:ea typeface="Calibri"/>
                <a:cs typeface="Calibri"/>
                <a:sym typeface="Calibri"/>
              </a:rPr>
              <a:t>This brings us to the topic of revision. There is a common saying:</a:t>
            </a:r>
            <a:r>
              <a:rPr b="0" i="1" lang="en-CA" sz="2000">
                <a:solidFill>
                  <a:srgbClr val="000000"/>
                </a:solidFill>
                <a:latin typeface="Calibri"/>
                <a:ea typeface="Calibri"/>
                <a:cs typeface="Calibri"/>
                <a:sym typeface="Calibri"/>
              </a:rPr>
              <a:t>The ear is a better editor than the eye</a:t>
            </a:r>
            <a:r>
              <a:rPr b="0" i="0" lang="en-CA" sz="2000">
                <a:solidFill>
                  <a:srgbClr val="000000"/>
                </a:solidFill>
                <a:latin typeface="Calibri"/>
                <a:ea typeface="Calibri"/>
                <a:cs typeface="Calibri"/>
                <a:sym typeface="Calibri"/>
              </a:rPr>
              <a:t>. </a:t>
            </a:r>
            <a:br>
              <a:rPr b="0" i="0" lang="en-CA" sz="2000">
                <a:solidFill>
                  <a:srgbClr val="000000"/>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000000"/>
                </a:solidFill>
                <a:latin typeface="Calibri"/>
                <a:ea typeface="Calibri"/>
                <a:cs typeface="Calibri"/>
                <a:sym typeface="Calibri"/>
              </a:rPr>
              <a:t>Reading your work out loud is a great way to get new insight into your piece. </a:t>
            </a:r>
            <a:endParaRPr/>
          </a:p>
          <a:p>
            <a:pPr indent="0" lvl="0" marL="0" marR="0" rtl="0" algn="l">
              <a:spcBef>
                <a:spcPts val="0"/>
              </a:spcBef>
              <a:spcAft>
                <a:spcPts val="0"/>
              </a:spcAft>
              <a:buNone/>
            </a:pPr>
            <a:r>
              <a:t/>
            </a:r>
            <a:endParaRPr b="0" i="0" sz="20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000000"/>
                </a:solidFill>
                <a:latin typeface="Calibri"/>
                <a:ea typeface="Calibri"/>
                <a:cs typeface="Calibri"/>
                <a:sym typeface="Calibri"/>
              </a:rPr>
              <a:t>But revising also requires willingness to accept other people's points of view.</a:t>
            </a:r>
            <a:endParaRPr/>
          </a:p>
          <a:p>
            <a:pPr indent="0" lvl="0" marL="0" marR="0" rtl="0" algn="l">
              <a:spcBef>
                <a:spcPts val="0"/>
              </a:spcBef>
              <a:spcAft>
                <a:spcPts val="0"/>
              </a:spcAft>
              <a:buNone/>
            </a:pPr>
            <a:r>
              <a:t/>
            </a:r>
            <a:endParaRPr b="0" i="0" sz="20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000000"/>
                </a:solidFill>
                <a:latin typeface="Calibri"/>
                <a:ea typeface="Calibri"/>
                <a:cs typeface="Calibri"/>
                <a:sym typeface="Calibri"/>
              </a:rPr>
              <a:t>This requires emptying your metaphorical cup, and being willing to accept a new perspective on your work.</a:t>
            </a:r>
            <a:endParaRPr b="0" i="0" sz="2000">
              <a:solidFill>
                <a:srgbClr val="323232"/>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2" name="Shape 182"/>
        <p:cNvGrpSpPr/>
        <p:nvPr/>
      </p:nvGrpSpPr>
      <p:grpSpPr>
        <a:xfrm>
          <a:off x="0" y="0"/>
          <a:ext cx="0" cy="0"/>
          <a:chOff x="0" y="0"/>
          <a:chExt cx="0" cy="0"/>
        </a:xfrm>
      </p:grpSpPr>
      <p:sp>
        <p:nvSpPr>
          <p:cNvPr id="183" name="Google Shape;183;p16"/>
          <p:cNvSpPr/>
          <p:nvPr/>
        </p:nvSpPr>
        <p:spPr>
          <a:xfrm>
            <a:off x="1524" y="0"/>
            <a:ext cx="12188952" cy="6858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Woman Wearing Blue Top Beside Table" id="184" name="Google Shape;184;p16"/>
          <p:cNvPicPr preferRelativeResize="0"/>
          <p:nvPr/>
        </p:nvPicPr>
        <p:blipFill rotWithShape="1">
          <a:blip r:embed="rId3">
            <a:alphaModFix/>
          </a:blip>
          <a:srcRect b="0" l="0" r="0" t="15745"/>
          <a:stretch/>
        </p:blipFill>
        <p:spPr>
          <a:xfrm>
            <a:off x="20" y="1282"/>
            <a:ext cx="12191980" cy="6856718"/>
          </a:xfrm>
          <a:prstGeom prst="rect">
            <a:avLst/>
          </a:prstGeom>
          <a:noFill/>
          <a:ln>
            <a:noFill/>
          </a:ln>
        </p:spPr>
      </p:pic>
      <p:sp>
        <p:nvSpPr>
          <p:cNvPr id="185" name="Google Shape;185;p16"/>
          <p:cNvSpPr txBox="1"/>
          <p:nvPr/>
        </p:nvSpPr>
        <p:spPr>
          <a:xfrm>
            <a:off x="197038" y="6366567"/>
            <a:ext cx="619353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CA" sz="1800">
                <a:solidFill>
                  <a:srgbClr val="323232"/>
                </a:solidFill>
                <a:latin typeface="Arial"/>
                <a:ea typeface="Arial"/>
                <a:cs typeface="Arial"/>
                <a:sym typeface="Arial"/>
              </a:rPr>
              <a:t>Photo by </a:t>
            </a:r>
            <a:r>
              <a:rPr b="1" i="0" lang="en-CA" sz="1800" u="sng">
                <a:solidFill>
                  <a:srgbClr val="323232"/>
                </a:solidFill>
                <a:latin typeface="Arial"/>
                <a:ea typeface="Arial"/>
                <a:cs typeface="Arial"/>
                <a:sym typeface="Arial"/>
                <a:hlinkClick r:id="rId4"/>
              </a:rPr>
              <a:t>Christina Morillo</a:t>
            </a:r>
            <a:r>
              <a:rPr b="0" i="0" lang="en-CA" sz="1800">
                <a:solidFill>
                  <a:srgbClr val="323232"/>
                </a:solidFill>
                <a:latin typeface="Arial"/>
                <a:ea typeface="Arial"/>
                <a:cs typeface="Arial"/>
                <a:sym typeface="Arial"/>
              </a:rPr>
              <a:t> from </a:t>
            </a:r>
            <a:r>
              <a:rPr b="1" i="0" lang="en-CA" sz="1800" u="sng">
                <a:solidFill>
                  <a:srgbClr val="323232"/>
                </a:solidFill>
                <a:latin typeface="Arial"/>
                <a:ea typeface="Arial"/>
                <a:cs typeface="Arial"/>
                <a:sym typeface="Arial"/>
                <a:hlinkClick r:id="rId5"/>
              </a:rPr>
              <a:t>Pexels</a:t>
            </a:r>
            <a:endParaRPr sz="1800">
              <a:solidFill>
                <a:schemeClr val="dk1"/>
              </a:solidFill>
              <a:latin typeface="Calibri"/>
              <a:ea typeface="Calibri"/>
              <a:cs typeface="Calibri"/>
              <a:sym typeface="Calibri"/>
            </a:endParaRPr>
          </a:p>
        </p:txBody>
      </p:sp>
      <p:sp>
        <p:nvSpPr>
          <p:cNvPr id="186" name="Google Shape;186;p16"/>
          <p:cNvSpPr txBox="1"/>
          <p:nvPr/>
        </p:nvSpPr>
        <p:spPr>
          <a:xfrm>
            <a:off x="344130" y="461915"/>
            <a:ext cx="4611328" cy="50783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a:solidFill>
                  <a:srgbClr val="000000"/>
                </a:solidFill>
                <a:latin typeface="Calibri"/>
                <a:ea typeface="Calibri"/>
                <a:cs typeface="Calibri"/>
                <a:sym typeface="Calibri"/>
              </a:rPr>
              <a:t>Wrapping It Up</a:t>
            </a:r>
            <a:endParaRPr/>
          </a:p>
          <a:p>
            <a:pPr indent="0" lvl="0" marL="0" marR="0" rtl="0" algn="l">
              <a:spcBef>
                <a:spcPts val="0"/>
              </a:spcBef>
              <a:spcAft>
                <a:spcPts val="0"/>
              </a:spcAft>
              <a:buNone/>
            </a:pPr>
            <a:r>
              <a:t/>
            </a:r>
            <a:endParaRPr b="1" i="0" sz="32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000000"/>
                </a:solidFill>
                <a:latin typeface="Calibri"/>
                <a:ea typeface="Calibri"/>
                <a:cs typeface="Calibri"/>
                <a:sym typeface="Calibri"/>
              </a:rPr>
              <a:t>In this lecture, we've learned:</a:t>
            </a:r>
            <a:endParaRPr/>
          </a:p>
          <a:p>
            <a:pPr indent="0" lvl="0" marL="0" marR="0" rtl="0" algn="l">
              <a:spcBef>
                <a:spcPts val="0"/>
              </a:spcBef>
              <a:spcAft>
                <a:spcPts val="0"/>
              </a:spcAft>
              <a:buNone/>
            </a:pPr>
            <a:r>
              <a:t/>
            </a:r>
            <a:endParaRPr b="0" i="0" sz="2000">
              <a:solidFill>
                <a:srgbClr val="323232"/>
              </a:solidFill>
              <a:latin typeface="Calibri"/>
              <a:ea typeface="Calibri"/>
              <a:cs typeface="Calibri"/>
              <a:sym typeface="Calibri"/>
            </a:endParaRPr>
          </a:p>
          <a:p>
            <a:pPr indent="-342900" lvl="0" marL="342900" marR="0" rtl="0" algn="l">
              <a:spcBef>
                <a:spcPts val="0"/>
              </a:spcBef>
              <a:spcAft>
                <a:spcPts val="0"/>
              </a:spcAft>
              <a:buClr>
                <a:srgbClr val="000000"/>
              </a:buClr>
              <a:buSzPts val="2000"/>
              <a:buFont typeface="Arial"/>
              <a:buChar char="•"/>
            </a:pPr>
            <a:r>
              <a:rPr b="0" i="0" lang="en-CA" sz="2000">
                <a:solidFill>
                  <a:srgbClr val="000000"/>
                </a:solidFill>
                <a:latin typeface="Calibri"/>
                <a:ea typeface="Calibri"/>
                <a:cs typeface="Calibri"/>
                <a:sym typeface="Calibri"/>
              </a:rPr>
              <a:t>That listening is a valuable workplace skill.</a:t>
            </a:r>
            <a:br>
              <a:rPr b="0" i="0" lang="en-CA" sz="2000">
                <a:solidFill>
                  <a:srgbClr val="000000"/>
                </a:solidFill>
                <a:latin typeface="Calibri"/>
                <a:ea typeface="Calibri"/>
                <a:cs typeface="Calibri"/>
                <a:sym typeface="Calibri"/>
              </a:rPr>
            </a:br>
            <a:endParaRPr b="0" i="0" sz="2000">
              <a:solidFill>
                <a:srgbClr val="000000"/>
              </a:solidFill>
              <a:latin typeface="Calibri"/>
              <a:ea typeface="Calibri"/>
              <a:cs typeface="Calibri"/>
              <a:sym typeface="Calibri"/>
            </a:endParaRPr>
          </a:p>
          <a:p>
            <a:pPr indent="-342900" lvl="0" marL="342900" marR="0" rtl="0" algn="l">
              <a:spcBef>
                <a:spcPts val="0"/>
              </a:spcBef>
              <a:spcAft>
                <a:spcPts val="0"/>
              </a:spcAft>
              <a:buClr>
                <a:srgbClr val="000000"/>
              </a:buClr>
              <a:buSzPts val="2000"/>
              <a:buFont typeface="Arial"/>
              <a:buChar char="•"/>
            </a:pPr>
            <a:r>
              <a:rPr b="0" i="0" lang="en-CA" sz="2000">
                <a:solidFill>
                  <a:srgbClr val="000000"/>
                </a:solidFill>
                <a:latin typeface="Calibri"/>
                <a:ea typeface="Calibri"/>
                <a:cs typeface="Calibri"/>
                <a:sym typeface="Calibri"/>
              </a:rPr>
              <a:t>That there are 4 levels of listening.</a:t>
            </a:r>
            <a:br>
              <a:rPr b="0" i="0" lang="en-CA" sz="2000">
                <a:solidFill>
                  <a:srgbClr val="000000"/>
                </a:solidFill>
                <a:latin typeface="Calibri"/>
                <a:ea typeface="Calibri"/>
                <a:cs typeface="Calibri"/>
                <a:sym typeface="Calibri"/>
              </a:rPr>
            </a:br>
            <a:endParaRPr sz="2000">
              <a:solidFill>
                <a:srgbClr val="323232"/>
              </a:solidFill>
              <a:latin typeface="Calibri"/>
              <a:ea typeface="Calibri"/>
              <a:cs typeface="Calibri"/>
              <a:sym typeface="Calibri"/>
            </a:endParaRPr>
          </a:p>
          <a:p>
            <a:pPr indent="-342900" lvl="0" marL="342900" marR="0" rtl="0" algn="l">
              <a:spcBef>
                <a:spcPts val="0"/>
              </a:spcBef>
              <a:spcAft>
                <a:spcPts val="0"/>
              </a:spcAft>
              <a:buClr>
                <a:srgbClr val="000000"/>
              </a:buClr>
              <a:buSzPts val="2000"/>
              <a:buFont typeface="Arial"/>
              <a:buChar char="•"/>
            </a:pPr>
            <a:r>
              <a:rPr b="0" i="0" lang="en-CA" sz="2000">
                <a:solidFill>
                  <a:srgbClr val="000000"/>
                </a:solidFill>
                <a:latin typeface="Calibri"/>
                <a:ea typeface="Calibri"/>
                <a:cs typeface="Calibri"/>
                <a:sym typeface="Calibri"/>
              </a:rPr>
              <a:t>That practicing your listening skills can help you give and receive feedback more effectively.</a:t>
            </a:r>
            <a:br>
              <a:rPr b="0" i="0" lang="en-CA" sz="2000">
                <a:solidFill>
                  <a:srgbClr val="000000"/>
                </a:solidFill>
                <a:latin typeface="Calibri"/>
                <a:ea typeface="Calibri"/>
                <a:cs typeface="Calibri"/>
                <a:sym typeface="Calibri"/>
              </a:rPr>
            </a:br>
            <a:endParaRPr sz="2000">
              <a:solidFill>
                <a:srgbClr val="323232"/>
              </a:solidFill>
              <a:latin typeface="Calibri"/>
              <a:ea typeface="Calibri"/>
              <a:cs typeface="Calibri"/>
              <a:sym typeface="Calibri"/>
            </a:endParaRPr>
          </a:p>
          <a:p>
            <a:pPr indent="-342900" lvl="0" marL="342900" marR="0" rtl="0" algn="l">
              <a:spcBef>
                <a:spcPts val="0"/>
              </a:spcBef>
              <a:spcAft>
                <a:spcPts val="0"/>
              </a:spcAft>
              <a:buClr>
                <a:srgbClr val="000000"/>
              </a:buClr>
              <a:buSzPts val="2000"/>
              <a:buFont typeface="Arial"/>
              <a:buChar char="•"/>
            </a:pPr>
            <a:r>
              <a:rPr b="0" i="0" lang="en-CA" sz="2000">
                <a:solidFill>
                  <a:srgbClr val="000000"/>
                </a:solidFill>
                <a:latin typeface="Calibri"/>
                <a:ea typeface="Calibri"/>
                <a:cs typeface="Calibri"/>
                <a:sym typeface="Calibri"/>
              </a:rPr>
              <a:t>That revision requires you to be open to a new way of thinking about a topic.</a:t>
            </a:r>
            <a:endParaRPr b="0" i="0" sz="2000">
              <a:solidFill>
                <a:srgbClr val="323232"/>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idx="1" type="body"/>
          </p:nvPr>
        </p:nvSpPr>
        <p:spPr>
          <a:xfrm>
            <a:off x="345688" y="136572"/>
            <a:ext cx="7136660" cy="585357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232"/>
              </a:buClr>
              <a:buSzPts val="2400"/>
              <a:buNone/>
            </a:pPr>
            <a:r>
              <a:rPr b="1" i="0" lang="en-CA" sz="2400">
                <a:solidFill>
                  <a:srgbClr val="323232"/>
                </a:solidFill>
              </a:rPr>
              <a:t>Read this short excerpt, then think about how it might apply to the topic of listening:</a:t>
            </a:r>
            <a:br>
              <a:rPr b="1" i="0" lang="en-CA" sz="2400">
                <a:solidFill>
                  <a:srgbClr val="323232"/>
                </a:solidFill>
              </a:rPr>
            </a:br>
            <a:endParaRPr b="0" i="0" sz="2400">
              <a:solidFill>
                <a:srgbClr val="323232"/>
              </a:solidFill>
            </a:endParaRPr>
          </a:p>
          <a:p>
            <a:pPr indent="0" lvl="0" marL="0" rtl="0" algn="l">
              <a:lnSpc>
                <a:spcPct val="90000"/>
              </a:lnSpc>
              <a:spcBef>
                <a:spcPts val="1000"/>
              </a:spcBef>
              <a:spcAft>
                <a:spcPts val="0"/>
              </a:spcAft>
              <a:buClr>
                <a:srgbClr val="323232"/>
              </a:buClr>
              <a:buSzPts val="2400"/>
              <a:buNone/>
            </a:pPr>
            <a:r>
              <a:rPr b="0" i="0" lang="en-CA" sz="2400">
                <a:solidFill>
                  <a:srgbClr val="323232"/>
                </a:solidFill>
              </a:rPr>
              <a:t>A university professor went to visit a famous Zen master. While the master quietly served tea, the professor talked about Zen. The master poured the visitor’s cup to the brim, and then kept pouring. The professor watched the overflowing cup until he could no longer restrain himself.</a:t>
            </a:r>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r>
              <a:rPr b="0" i="0" lang="en-CA" sz="2400">
                <a:solidFill>
                  <a:srgbClr val="323232"/>
                </a:solidFill>
              </a:rPr>
              <a:t>“It’s full! No more will go in!” the professor blurted.</a:t>
            </a:r>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r>
              <a:rPr b="0" i="0" lang="en-CA" sz="2400">
                <a:solidFill>
                  <a:srgbClr val="323232"/>
                </a:solidFill>
              </a:rPr>
              <a:t>“This is you,” the master replied. “How can I show you Zen unless you first empty your cup?”</a:t>
            </a:r>
            <a:endParaRPr/>
          </a:p>
          <a:p>
            <a:pPr indent="0" lvl="0" marL="0" rtl="0" algn="l">
              <a:lnSpc>
                <a:spcPct val="90000"/>
              </a:lnSpc>
              <a:spcBef>
                <a:spcPts val="1000"/>
              </a:spcBef>
              <a:spcAft>
                <a:spcPts val="0"/>
              </a:spcAft>
              <a:buClr>
                <a:srgbClr val="323232"/>
              </a:buClr>
              <a:buSzPts val="2400"/>
              <a:buNone/>
            </a:pPr>
            <a:r>
              <a:rPr b="0" i="0" lang="en-CA" sz="2400">
                <a:solidFill>
                  <a:srgbClr val="323232"/>
                </a:solidFill>
              </a:rPr>
              <a:t>– Suler (2013)</a:t>
            </a:r>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r>
              <a:rPr b="0" i="0" lang="en-CA" sz="2400">
                <a:solidFill>
                  <a:srgbClr val="323232"/>
                </a:solidFill>
              </a:rPr>
              <a:t>Quoted in: </a:t>
            </a:r>
            <a:r>
              <a:rPr b="0" i="0" lang="en-CA" sz="2400" u="sng">
                <a:solidFill>
                  <a:srgbClr val="323232"/>
                </a:solidFill>
                <a:hlinkClick r:id="rId3"/>
              </a:rPr>
              <a:t>Pulling Together: A Guide For Teachers and Instructors.</a:t>
            </a:r>
            <a:endParaRPr b="0" i="0" sz="2400">
              <a:solidFill>
                <a:srgbClr val="323232"/>
              </a:solidFill>
            </a:endParaRPr>
          </a:p>
          <a:p>
            <a:pPr indent="-76200" lvl="0" marL="228600" rtl="0" algn="l">
              <a:lnSpc>
                <a:spcPct val="90000"/>
              </a:lnSpc>
              <a:spcBef>
                <a:spcPts val="1000"/>
              </a:spcBef>
              <a:spcAft>
                <a:spcPts val="0"/>
              </a:spcAft>
              <a:buClr>
                <a:schemeClr val="dk1"/>
              </a:buClr>
              <a:buSzPts val="2400"/>
              <a:buNone/>
            </a:pPr>
            <a:r>
              <a:t/>
            </a:r>
            <a:endParaRPr sz="2400"/>
          </a:p>
        </p:txBody>
      </p:sp>
      <p:pic>
        <p:nvPicPr>
          <p:cNvPr descr="Tea, Cup, Aromatic, Beverage, Drink, Glass, Hot, Mug" id="96" name="Google Shape;96;p2"/>
          <p:cNvPicPr preferRelativeResize="0"/>
          <p:nvPr/>
        </p:nvPicPr>
        <p:blipFill rotWithShape="1">
          <a:blip r:embed="rId4">
            <a:alphaModFix/>
          </a:blip>
          <a:srcRect b="0" l="0" r="0" t="0"/>
          <a:stretch/>
        </p:blipFill>
        <p:spPr>
          <a:xfrm>
            <a:off x="7351804" y="1720646"/>
            <a:ext cx="4840196" cy="319150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idx="1" type="body"/>
          </p:nvPr>
        </p:nvSpPr>
        <p:spPr>
          <a:xfrm>
            <a:off x="5486400" y="843315"/>
            <a:ext cx="6705600" cy="585357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000"/>
              <a:buNone/>
            </a:pPr>
            <a:r>
              <a:rPr lang="en-CA" sz="2000"/>
              <a:t>To practice listening, pick one of the following videos and watch it.</a:t>
            </a:r>
            <a:br>
              <a:rPr lang="en-CA" sz="2000"/>
            </a:br>
            <a:endParaRPr sz="2000"/>
          </a:p>
          <a:p>
            <a:pPr indent="0" lvl="0" marL="0" rtl="0" algn="l">
              <a:lnSpc>
                <a:spcPct val="90000"/>
              </a:lnSpc>
              <a:spcBef>
                <a:spcPts val="1000"/>
              </a:spcBef>
              <a:spcAft>
                <a:spcPts val="0"/>
              </a:spcAft>
              <a:buClr>
                <a:schemeClr val="dk1"/>
              </a:buClr>
              <a:buSzPts val="2000"/>
              <a:buNone/>
            </a:pPr>
            <a:r>
              <a:rPr lang="en-CA" sz="2000"/>
              <a:t>As you watch it, pay special attention to how you are listening. </a:t>
            </a:r>
            <a:br>
              <a:rPr lang="en-CA" sz="2000"/>
            </a:br>
            <a:endParaRPr sz="2000"/>
          </a:p>
          <a:p>
            <a:pPr indent="-228600" lvl="0" marL="228600" rtl="0" algn="l">
              <a:lnSpc>
                <a:spcPct val="90000"/>
              </a:lnSpc>
              <a:spcBef>
                <a:spcPts val="1000"/>
              </a:spcBef>
              <a:spcAft>
                <a:spcPts val="0"/>
              </a:spcAft>
              <a:buClr>
                <a:schemeClr val="dk1"/>
              </a:buClr>
              <a:buSzPts val="2000"/>
              <a:buFont typeface="Arial"/>
              <a:buChar char="•"/>
            </a:pPr>
            <a:r>
              <a:rPr b="1" lang="en-CA" sz="2000"/>
              <a:t>Option #1</a:t>
            </a:r>
            <a:r>
              <a:rPr lang="en-CA" sz="2000"/>
              <a:t>: </a:t>
            </a:r>
            <a:r>
              <a:rPr lang="en-CA" sz="2000" u="sng">
                <a:solidFill>
                  <a:schemeClr val="hlink"/>
                </a:solidFill>
                <a:hlinkClick r:id="rId3"/>
              </a:rPr>
              <a:t>Want to Help Someone? Shut Up and Listen!</a:t>
            </a:r>
            <a:r>
              <a:rPr lang="en-CA" sz="2000"/>
              <a:t> </a:t>
            </a:r>
            <a:br>
              <a:rPr lang="en-CA" sz="2000"/>
            </a:br>
            <a:r>
              <a:rPr lang="en-CA" sz="2000"/>
              <a:t>This video is about how listening can benefit non-profits and entrepreneurs.</a:t>
            </a:r>
            <a:br>
              <a:rPr lang="en-CA" sz="2000"/>
            </a:br>
            <a:endParaRPr sz="2000"/>
          </a:p>
          <a:p>
            <a:pPr indent="-228600" lvl="0" marL="228600" rtl="0" algn="l">
              <a:lnSpc>
                <a:spcPct val="90000"/>
              </a:lnSpc>
              <a:spcBef>
                <a:spcPts val="1000"/>
              </a:spcBef>
              <a:spcAft>
                <a:spcPts val="0"/>
              </a:spcAft>
              <a:buClr>
                <a:schemeClr val="dk1"/>
              </a:buClr>
              <a:buSzPts val="2000"/>
              <a:buFont typeface="Arial"/>
              <a:buChar char="•"/>
            </a:pPr>
            <a:r>
              <a:rPr b="1" lang="en-CA" sz="2000"/>
              <a:t>Option #2:</a:t>
            </a:r>
            <a:r>
              <a:rPr lang="en-CA" sz="2000"/>
              <a:t> </a:t>
            </a:r>
            <a:r>
              <a:rPr lang="en-CA" sz="2000" u="sng">
                <a:solidFill>
                  <a:schemeClr val="hlink"/>
                </a:solidFill>
                <a:hlinkClick r:id="rId4"/>
              </a:rPr>
              <a:t>Thich Nhat Hanh on Compassionate Listening</a:t>
            </a:r>
            <a:r>
              <a:rPr lang="en-CA" sz="2000"/>
              <a:t>.</a:t>
            </a:r>
            <a:br>
              <a:rPr lang="en-CA" sz="2000"/>
            </a:br>
            <a:r>
              <a:rPr lang="en-CA" sz="2000"/>
              <a:t>This video features a Buddhist monk talking about changing people's minds through listening.</a:t>
            </a:r>
            <a:br>
              <a:rPr lang="en-CA" sz="2000"/>
            </a:br>
            <a:endParaRPr sz="2000"/>
          </a:p>
          <a:p>
            <a:pPr indent="-228600" lvl="0" marL="228600" rtl="0" algn="l">
              <a:lnSpc>
                <a:spcPct val="90000"/>
              </a:lnSpc>
              <a:spcBef>
                <a:spcPts val="1000"/>
              </a:spcBef>
              <a:spcAft>
                <a:spcPts val="0"/>
              </a:spcAft>
              <a:buClr>
                <a:schemeClr val="dk1"/>
              </a:buClr>
              <a:buSzPts val="2000"/>
              <a:buFont typeface="Arial"/>
              <a:buChar char="•"/>
            </a:pPr>
            <a:r>
              <a:rPr b="1" lang="en-CA" sz="2000"/>
              <a:t>Option #3: </a:t>
            </a:r>
            <a:r>
              <a:rPr lang="en-CA" sz="2000" u="sng">
                <a:solidFill>
                  <a:schemeClr val="hlink"/>
                </a:solidFill>
                <a:hlinkClick r:id="rId5"/>
              </a:rPr>
              <a:t>The Listening Stone: Dr. Susan Dion</a:t>
            </a:r>
            <a:br>
              <a:rPr lang="en-CA" sz="2000"/>
            </a:br>
            <a:r>
              <a:rPr lang="en-CA" sz="2000"/>
              <a:t>This video reflects on the importance of listening and hearing in her work</a:t>
            </a:r>
            <a:r>
              <a:rPr lang="en-CA" sz="1600"/>
              <a:t>.</a:t>
            </a:r>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endParaRPr sz="2400"/>
          </a:p>
        </p:txBody>
      </p:sp>
      <p:pic>
        <p:nvPicPr>
          <p:cNvPr descr="Headphone, Headphones, Listening, Music, Speaker, Sound" id="103" name="Google Shape;103;p3"/>
          <p:cNvPicPr preferRelativeResize="0"/>
          <p:nvPr/>
        </p:nvPicPr>
        <p:blipFill rotWithShape="1">
          <a:blip r:embed="rId6">
            <a:alphaModFix/>
          </a:blip>
          <a:srcRect b="0" l="0" r="12633" t="0"/>
          <a:stretch/>
        </p:blipFill>
        <p:spPr>
          <a:xfrm rot="-5400000">
            <a:off x="-812442" y="812441"/>
            <a:ext cx="6858000" cy="523311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pic>
        <p:nvPicPr>
          <p:cNvPr descr="A picture containing sitting, orange, table, pair&#10;&#10;Description automatically generated" id="109" name="Google Shape;109;p4"/>
          <p:cNvPicPr preferRelativeResize="0"/>
          <p:nvPr>
            <p:ph idx="1" type="body"/>
          </p:nvPr>
        </p:nvPicPr>
        <p:blipFill rotWithShape="1">
          <a:blip r:embed="rId3">
            <a:alphaModFix/>
          </a:blip>
          <a:srcRect b="15736" l="0" r="0" t="0"/>
          <a:stretch/>
        </p:blipFill>
        <p:spPr>
          <a:xfrm>
            <a:off x="0" y="0"/>
            <a:ext cx="12192000" cy="6858000"/>
          </a:xfrm>
          <a:prstGeom prst="rect">
            <a:avLst/>
          </a:prstGeom>
          <a:noFill/>
          <a:ln>
            <a:noFill/>
          </a:ln>
        </p:spPr>
      </p:pic>
      <p:sp>
        <p:nvSpPr>
          <p:cNvPr id="110" name="Google Shape;110;p4"/>
          <p:cNvSpPr/>
          <p:nvPr/>
        </p:nvSpPr>
        <p:spPr>
          <a:xfrm>
            <a:off x="4490720" y="1005840"/>
            <a:ext cx="6400800" cy="4907280"/>
          </a:xfrm>
          <a:prstGeom prst="rect">
            <a:avLst/>
          </a:prstGeom>
          <a:solidFill>
            <a:schemeClr val="lt1"/>
          </a:solid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CA" sz="1800">
                <a:solidFill>
                  <a:schemeClr val="lt1"/>
                </a:solidFill>
                <a:latin typeface="Calibri"/>
                <a:ea typeface="Calibri"/>
                <a:cs typeface="Calibri"/>
                <a:sym typeface="Calibri"/>
              </a:rPr>
              <a:t>Activity</a:t>
            </a:r>
            <a:endParaRPr/>
          </a:p>
          <a:p>
            <a:pPr indent="0" lvl="0" marL="0" marR="0" rtl="0" algn="l">
              <a:spcBef>
                <a:spcPts val="0"/>
              </a:spcBef>
              <a:spcAft>
                <a:spcPts val="0"/>
              </a:spcAft>
              <a:buNone/>
            </a:pPr>
            <a:r>
              <a:rPr lang="en-CA" sz="1800">
                <a:solidFill>
                  <a:schemeClr val="lt1"/>
                </a:solidFill>
                <a:latin typeface="Calibri"/>
                <a:ea typeface="Calibri"/>
                <a:cs typeface="Calibri"/>
                <a:sym typeface="Calibri"/>
              </a:rPr>
              <a:t>Using either the blog that you're studying or a piece of your own work, see if you can find some of the principles we just discussed, such as: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Wordiness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Filler phrases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Vague language</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Passive voice</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Sentence fragments or run-on sentences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Jargon</a:t>
            </a:r>
            <a:endParaRPr/>
          </a:p>
        </p:txBody>
      </p:sp>
      <p:sp>
        <p:nvSpPr>
          <p:cNvPr id="111" name="Google Shape;111;p4"/>
          <p:cNvSpPr txBox="1"/>
          <p:nvPr/>
        </p:nvSpPr>
        <p:spPr>
          <a:xfrm>
            <a:off x="4635686" y="1027906"/>
            <a:ext cx="6110868" cy="40318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CA" sz="3200">
                <a:solidFill>
                  <a:schemeClr val="dk1"/>
                </a:solidFill>
                <a:latin typeface="Calibri"/>
                <a:ea typeface="Calibri"/>
                <a:cs typeface="Calibri"/>
                <a:sym typeface="Calibri"/>
              </a:rPr>
              <a:t>Freewrite</a:t>
            </a:r>
            <a:endParaRPr b="1" sz="3200">
              <a:solidFill>
                <a:schemeClr val="dk1"/>
              </a:solidFill>
              <a:latin typeface="Calibri"/>
              <a:ea typeface="Calibri"/>
              <a:cs typeface="Calibri"/>
              <a:sym typeface="Calibri"/>
            </a:endParaRPr>
          </a:p>
          <a:p>
            <a:pPr indent="0" lvl="0" marL="0" marR="0" rtl="0" algn="l">
              <a:spcBef>
                <a:spcPts val="0"/>
              </a:spcBef>
              <a:spcAft>
                <a:spcPts val="0"/>
              </a:spcAft>
              <a:buNone/>
            </a:pPr>
            <a:br>
              <a:rPr b="0" i="0" lang="en-CA" sz="2800">
                <a:solidFill>
                  <a:srgbClr val="323232"/>
                </a:solidFill>
                <a:latin typeface="Arial"/>
                <a:ea typeface="Arial"/>
                <a:cs typeface="Arial"/>
                <a:sym typeface="Arial"/>
              </a:rPr>
            </a:br>
            <a:r>
              <a:rPr b="0" i="0" lang="en-CA" sz="2800">
                <a:solidFill>
                  <a:srgbClr val="323232"/>
                </a:solidFill>
                <a:latin typeface="Arial"/>
                <a:ea typeface="Arial"/>
                <a:cs typeface="Arial"/>
                <a:sym typeface="Arial"/>
              </a:rPr>
              <a:t>Now, set a timer for 3 minutes and write about your experience with the T</a:t>
            </a:r>
            <a:r>
              <a:rPr lang="en-CA" sz="2800">
                <a:solidFill>
                  <a:srgbClr val="323232"/>
                </a:solidFill>
              </a:rPr>
              <a:t>ED</a:t>
            </a:r>
            <a:r>
              <a:rPr b="0" i="0" lang="en-CA" sz="2800">
                <a:solidFill>
                  <a:srgbClr val="323232"/>
                </a:solidFill>
                <a:latin typeface="Arial"/>
                <a:ea typeface="Arial"/>
                <a:cs typeface="Arial"/>
                <a:sym typeface="Arial"/>
              </a:rPr>
              <a:t>Talk. How did you listen? What barriers did you face to listening? </a:t>
            </a:r>
            <a:br>
              <a:rPr b="0" i="0" lang="en-CA" sz="2800">
                <a:solidFill>
                  <a:srgbClr val="323232"/>
                </a:solidFill>
                <a:latin typeface="Arial"/>
                <a:ea typeface="Arial"/>
                <a:cs typeface="Arial"/>
                <a:sym typeface="Arial"/>
              </a:rPr>
            </a:br>
            <a:r>
              <a:rPr b="0" i="0" lang="en-CA" sz="2800">
                <a:solidFill>
                  <a:srgbClr val="323232"/>
                </a:solidFill>
                <a:latin typeface="Arial"/>
                <a:ea typeface="Arial"/>
                <a:cs typeface="Arial"/>
                <a:sym typeface="Arial"/>
              </a:rPr>
              <a:t>(Distraction, composing an answer in your own mind, etc).</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idx="1" type="body"/>
          </p:nvPr>
        </p:nvSpPr>
        <p:spPr>
          <a:xfrm>
            <a:off x="345688" y="136572"/>
            <a:ext cx="11757822" cy="585357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232"/>
              </a:buClr>
              <a:buSzPts val="3200"/>
              <a:buNone/>
            </a:pPr>
            <a:r>
              <a:rPr b="1" i="0" lang="en-CA" sz="3200">
                <a:solidFill>
                  <a:srgbClr val="323232"/>
                </a:solidFill>
              </a:rPr>
              <a:t>The Four Levels of Listening</a:t>
            </a:r>
            <a:endParaRPr/>
          </a:p>
          <a:p>
            <a:pPr indent="0" lvl="0" marL="0" rtl="0" algn="l">
              <a:lnSpc>
                <a:spcPct val="90000"/>
              </a:lnSpc>
              <a:spcBef>
                <a:spcPts val="1000"/>
              </a:spcBef>
              <a:spcAft>
                <a:spcPts val="0"/>
              </a:spcAft>
              <a:buClr>
                <a:srgbClr val="323232"/>
              </a:buClr>
              <a:buSzPts val="2000"/>
              <a:buNone/>
            </a:pPr>
            <a:r>
              <a:rPr b="0" i="0" lang="en-CA" sz="2000">
                <a:solidFill>
                  <a:srgbClr val="323232"/>
                </a:solidFill>
              </a:rPr>
              <a:t>Next, we're going to deepen our understanding of listening. Watch this short video clip by Otto Scharmer on the Four Levels of Listening.</a:t>
            </a:r>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endParaRPr sz="2400"/>
          </a:p>
        </p:txBody>
      </p:sp>
      <p:pic>
        <p:nvPicPr>
          <p:cNvPr id="117" name="Google Shape;117;p5" title="Otto Scharmer on the four levels of listening"/>
          <p:cNvPicPr preferRelativeResize="0"/>
          <p:nvPr/>
        </p:nvPicPr>
        <p:blipFill rotWithShape="1">
          <a:blip r:embed="rId3">
            <a:alphaModFix/>
          </a:blip>
          <a:srcRect b="0" l="0" r="0" t="0"/>
          <a:stretch/>
        </p:blipFill>
        <p:spPr>
          <a:xfrm>
            <a:off x="1975104" y="1531620"/>
            <a:ext cx="8656320" cy="4869180"/>
          </a:xfrm>
          <a:prstGeom prst="rect">
            <a:avLst/>
          </a:prstGeom>
          <a:noFill/>
          <a:ln>
            <a:noFill/>
          </a:ln>
        </p:spPr>
      </p:pic>
      <p:sp>
        <p:nvSpPr>
          <p:cNvPr id="118" name="Google Shape;118;p5"/>
          <p:cNvSpPr txBox="1"/>
          <p:nvPr/>
        </p:nvSpPr>
        <p:spPr>
          <a:xfrm>
            <a:off x="2567778" y="6519446"/>
            <a:ext cx="879831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600" u="sng">
                <a:solidFill>
                  <a:schemeClr val="dk1"/>
                </a:solidFill>
                <a:latin typeface="Calibri"/>
                <a:ea typeface="Calibri"/>
                <a:cs typeface="Calibri"/>
                <a:sym typeface="Calibri"/>
                <a:hlinkClick r:id="rId4"/>
              </a:rPr>
              <a:t>https://www.youtube.com/watch?time_continue=3&amp;v=eLfXpRkVZaI&amp;feature=emb_logo</a:t>
            </a:r>
            <a:endParaRPr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idx="1" type="body"/>
          </p:nvPr>
        </p:nvSpPr>
        <p:spPr>
          <a:xfrm>
            <a:off x="345688" y="136572"/>
            <a:ext cx="3125099" cy="585357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232"/>
              </a:buClr>
              <a:buSzPts val="3200"/>
              <a:buNone/>
            </a:pPr>
            <a:r>
              <a:rPr b="1" i="0" lang="en-CA" sz="3200">
                <a:solidFill>
                  <a:srgbClr val="323232"/>
                </a:solidFill>
              </a:rPr>
              <a:t>The Four Levels of Listening</a:t>
            </a:r>
            <a:endParaRPr/>
          </a:p>
          <a:p>
            <a:pPr indent="0" lvl="0" marL="0" rtl="0" algn="l">
              <a:lnSpc>
                <a:spcPct val="90000"/>
              </a:lnSpc>
              <a:spcBef>
                <a:spcPts val="1000"/>
              </a:spcBef>
              <a:spcAft>
                <a:spcPts val="0"/>
              </a:spcAft>
              <a:buClr>
                <a:srgbClr val="323232"/>
              </a:buClr>
              <a:buSzPts val="2000"/>
              <a:buNone/>
            </a:pPr>
            <a:r>
              <a:rPr b="0" i="0" lang="en-CA" sz="2000">
                <a:solidFill>
                  <a:srgbClr val="323232"/>
                </a:solidFill>
              </a:rPr>
              <a:t>This chart summarizes the four levels of listening you learned about in the video.</a:t>
            </a:r>
            <a:endParaRPr/>
          </a:p>
          <a:p>
            <a:pPr indent="0" lvl="0" marL="0" rtl="0" algn="l">
              <a:lnSpc>
                <a:spcPct val="90000"/>
              </a:lnSpc>
              <a:spcBef>
                <a:spcPts val="1000"/>
              </a:spcBef>
              <a:spcAft>
                <a:spcPts val="0"/>
              </a:spcAft>
              <a:buClr>
                <a:srgbClr val="323232"/>
              </a:buClr>
              <a:buSzPts val="2000"/>
              <a:buNone/>
            </a:pPr>
            <a:r>
              <a:rPr b="0" i="0" lang="en-CA" sz="2000">
                <a:solidFill>
                  <a:srgbClr val="323232"/>
                </a:solidFill>
              </a:rPr>
              <a:t>Source: </a:t>
            </a:r>
            <a:r>
              <a:rPr b="0" i="0" lang="en-CA" sz="2000" u="sng">
                <a:solidFill>
                  <a:srgbClr val="323232"/>
                </a:solidFill>
                <a:hlinkClick r:id="rId3"/>
              </a:rPr>
              <a:t>https://www.collaboratiohelvetica.ch/blog/2020/1/15/4-levels-of-listening-theory-u-deep-listening-exercise</a:t>
            </a:r>
            <a:endParaRPr b="0" i="0" sz="2000">
              <a:solidFill>
                <a:srgbClr val="323232"/>
              </a:solidFill>
            </a:endParaRPr>
          </a:p>
          <a:p>
            <a:pPr indent="0" lvl="0" marL="0" rtl="0" algn="l">
              <a:lnSpc>
                <a:spcPct val="90000"/>
              </a:lnSpc>
              <a:spcBef>
                <a:spcPts val="1000"/>
              </a:spcBef>
              <a:spcAft>
                <a:spcPts val="0"/>
              </a:spcAft>
              <a:buClr>
                <a:srgbClr val="323232"/>
              </a:buClr>
              <a:buSzPts val="2400"/>
              <a:buNone/>
            </a:pPr>
            <a:br>
              <a:rPr b="0" i="0" lang="en-CA" sz="2400">
                <a:solidFill>
                  <a:srgbClr val="323232"/>
                </a:solidFill>
              </a:rPr>
            </a:br>
            <a:endParaRPr sz="2400"/>
          </a:p>
        </p:txBody>
      </p:sp>
      <p:pic>
        <p:nvPicPr>
          <p:cNvPr descr="Image displaying the four levels of listening: &#10;1) From habits - Downloading habits of judgement to reconfirming old opinions and judgements&#10;2) From outside - Factual, noticing differences and having an open mind to disconfirming (new) data&#10;3) From within - empathic emotional communication and having an open heart to seeing through another person's eyes&#10;4) From source - generative from the future wanting to emerge and to an open will to connecting to an emerging future whole shift in identify and self. " id="124" name="Google Shape;124;p6"/>
          <p:cNvPicPr preferRelativeResize="0"/>
          <p:nvPr/>
        </p:nvPicPr>
        <p:blipFill rotWithShape="1">
          <a:blip r:embed="rId4">
            <a:alphaModFix/>
          </a:blip>
          <a:srcRect b="0" l="0" r="0" t="0"/>
          <a:stretch/>
        </p:blipFill>
        <p:spPr>
          <a:xfrm>
            <a:off x="3470787" y="368808"/>
            <a:ext cx="8726783" cy="612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nvSpPr>
        <p:spPr>
          <a:xfrm>
            <a:off x="142567" y="262189"/>
            <a:ext cx="11906865" cy="60016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a:solidFill>
                  <a:srgbClr val="323232"/>
                </a:solidFill>
                <a:latin typeface="Calibri"/>
                <a:ea typeface="Calibri"/>
                <a:cs typeface="Calibri"/>
                <a:sym typeface="Calibri"/>
              </a:rPr>
              <a:t>Let's Look at An Example</a:t>
            </a:r>
            <a:br>
              <a:rPr b="1" i="0" lang="en-CA" sz="3200">
                <a:solidFill>
                  <a:srgbClr val="323232"/>
                </a:solidFill>
                <a:latin typeface="Calibri"/>
                <a:ea typeface="Calibri"/>
                <a:cs typeface="Calibri"/>
                <a:sym typeface="Calibri"/>
              </a:rPr>
            </a:br>
            <a:endParaRPr b="1" i="0" sz="32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A teacher discovers that a student has copied and pasted material from the Internet into her assignment. She invites the student in to talk about it.</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Let's start with the teacher's perspective:</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Downloading: </a:t>
            </a:r>
            <a:r>
              <a:rPr b="0" i="0" lang="en-CA" sz="2000">
                <a:solidFill>
                  <a:srgbClr val="323232"/>
                </a:solidFill>
                <a:latin typeface="Calibri"/>
                <a:ea typeface="Calibri"/>
                <a:cs typeface="Calibri"/>
                <a:sym typeface="Calibri"/>
              </a:rPr>
              <a:t>The teacher believes that students are all trying to cheat, and so listens for clues that confirms this belief. She leaves the conversation angry and doesn't believe the student's explanation.</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Factual: </a:t>
            </a:r>
            <a:r>
              <a:rPr b="0" i="0" lang="en-CA" sz="2000">
                <a:solidFill>
                  <a:srgbClr val="323232"/>
                </a:solidFill>
                <a:latin typeface="Calibri"/>
                <a:ea typeface="Calibri"/>
                <a:cs typeface="Calibri"/>
                <a:sym typeface="Calibri"/>
              </a:rPr>
              <a:t>The teacher expects to be angry, but hears the student express confusion about citation, which disrupts her idea that the student was intentionally cheating.</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Empathic: </a:t>
            </a:r>
            <a:r>
              <a:rPr b="0" i="0" lang="en-CA" sz="2000">
                <a:solidFill>
                  <a:srgbClr val="323232"/>
                </a:solidFill>
                <a:latin typeface="Calibri"/>
                <a:ea typeface="Calibri"/>
                <a:cs typeface="Calibri"/>
                <a:sym typeface="Calibri"/>
              </a:rPr>
              <a:t>The teacher listens as the student describes the situation. She can imagine how hard it must be to come to a new country and learn a new way of using sources.</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Generative: </a:t>
            </a:r>
            <a:r>
              <a:rPr b="0" i="0" lang="en-CA" sz="2000">
                <a:solidFill>
                  <a:srgbClr val="323232"/>
                </a:solidFill>
                <a:latin typeface="Calibri"/>
                <a:ea typeface="Calibri"/>
                <a:cs typeface="Calibri"/>
                <a:sym typeface="Calibri"/>
              </a:rPr>
              <a:t>Through listening to the student, the teacher can see that the student understands the subject matter and once she learns a few citation skills, she will be able to write excellent papers.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8"/>
          <p:cNvSpPr txBox="1"/>
          <p:nvPr/>
        </p:nvSpPr>
        <p:spPr>
          <a:xfrm>
            <a:off x="245805" y="1307800"/>
            <a:ext cx="11661059" cy="440120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CA" sz="2000">
                <a:solidFill>
                  <a:srgbClr val="323232"/>
                </a:solidFill>
                <a:latin typeface="Calibri"/>
                <a:ea typeface="Calibri"/>
                <a:cs typeface="Calibri"/>
                <a:sym typeface="Calibri"/>
              </a:rPr>
              <a:t>What about the student's perspective? </a:t>
            </a:r>
            <a:endParaRPr/>
          </a:p>
          <a:p>
            <a:pPr indent="0" lvl="0" marL="0" marR="0" rtl="0" algn="l">
              <a:spcBef>
                <a:spcPts val="0"/>
              </a:spcBef>
              <a:spcAft>
                <a:spcPts val="0"/>
              </a:spcAft>
              <a:buClr>
                <a:schemeClr val="dk1"/>
              </a:buClr>
              <a:buSzPts val="2000"/>
              <a:buFont typeface="Arial"/>
              <a:buNone/>
            </a:pPr>
            <a:r>
              <a:t/>
            </a:r>
            <a:endParaRPr b="1"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Downloading</a:t>
            </a:r>
            <a:r>
              <a:rPr b="0" i="0" lang="en-CA" sz="2000">
                <a:solidFill>
                  <a:srgbClr val="323232"/>
                </a:solidFill>
                <a:latin typeface="Calibri"/>
                <a:ea typeface="Calibri"/>
                <a:cs typeface="Calibri"/>
                <a:sym typeface="Calibri"/>
              </a:rPr>
              <a:t>: The student believes that the teacher hates her, and interprets her expression as being hostile. She therefore becomes defensive and later tells her friends that the teacher singled her out for no reason.</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Factual: </a:t>
            </a:r>
            <a:r>
              <a:rPr b="0" i="0" lang="en-CA" sz="2000">
                <a:solidFill>
                  <a:srgbClr val="323232"/>
                </a:solidFill>
                <a:latin typeface="Calibri"/>
                <a:ea typeface="Calibri"/>
                <a:cs typeface="Calibri"/>
                <a:sym typeface="Calibri"/>
              </a:rPr>
              <a:t>The student notices that the teacher is giving her another chance to rework the assignment.</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Empathic: </a:t>
            </a:r>
            <a:r>
              <a:rPr b="0" i="0" lang="en-CA" sz="2000">
                <a:solidFill>
                  <a:srgbClr val="323232"/>
                </a:solidFill>
                <a:latin typeface="Calibri"/>
                <a:ea typeface="Calibri"/>
                <a:cs typeface="Calibri"/>
                <a:sym typeface="Calibri"/>
              </a:rPr>
              <a:t>The student can imagine that the teacher wants her to learn this important skill. Perhaps she can even imagine the amount of work it takes to grade a paper and meet with students.</a:t>
            </a:r>
            <a:br>
              <a:rPr b="0" i="0" lang="en-CA" sz="2000">
                <a:solidFill>
                  <a:srgbClr val="323232"/>
                </a:solidFill>
                <a:latin typeface="Calibri"/>
                <a:ea typeface="Calibri"/>
                <a:cs typeface="Calibri"/>
                <a:sym typeface="Calibri"/>
              </a:rPr>
            </a:br>
            <a:endParaRPr b="0" i="0" sz="2000">
              <a:solidFill>
                <a:srgbClr val="323232"/>
              </a:solidFill>
              <a:latin typeface="Calibri"/>
              <a:ea typeface="Calibri"/>
              <a:cs typeface="Calibri"/>
              <a:sym typeface="Calibri"/>
            </a:endParaRPr>
          </a:p>
          <a:p>
            <a:pPr indent="-285750" lvl="0" marL="285750" marR="0" rtl="0" algn="l">
              <a:spcBef>
                <a:spcPts val="0"/>
              </a:spcBef>
              <a:spcAft>
                <a:spcPts val="0"/>
              </a:spcAft>
              <a:buClr>
                <a:srgbClr val="323232"/>
              </a:buClr>
              <a:buSzPts val="2000"/>
              <a:buFont typeface="Arial"/>
              <a:buChar char="•"/>
            </a:pPr>
            <a:r>
              <a:rPr b="1" i="0" lang="en-CA" sz="2000">
                <a:solidFill>
                  <a:srgbClr val="323232"/>
                </a:solidFill>
                <a:latin typeface="Calibri"/>
                <a:ea typeface="Calibri"/>
                <a:cs typeface="Calibri"/>
                <a:sym typeface="Calibri"/>
              </a:rPr>
              <a:t>Generative: </a:t>
            </a:r>
            <a:r>
              <a:rPr b="0" i="0" lang="en-CA" sz="2000">
                <a:solidFill>
                  <a:srgbClr val="323232"/>
                </a:solidFill>
                <a:latin typeface="Calibri"/>
                <a:ea typeface="Calibri"/>
                <a:cs typeface="Calibri"/>
                <a:sym typeface="Calibri"/>
              </a:rPr>
              <a:t>The student listens to the teacher's explanation, and can imagine a time in the future where she learns citation. She can see that rewriting the assignment will give her time to practice citation to get it right.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7D0E1"/>
        </a:solidFill>
      </p:bgPr>
    </p:bg>
    <p:spTree>
      <p:nvGrpSpPr>
        <p:cNvPr id="138" name="Shape 138"/>
        <p:cNvGrpSpPr/>
        <p:nvPr/>
      </p:nvGrpSpPr>
      <p:grpSpPr>
        <a:xfrm>
          <a:off x="0" y="0"/>
          <a:ext cx="0" cy="0"/>
          <a:chOff x="0" y="0"/>
          <a:chExt cx="0" cy="0"/>
        </a:xfrm>
      </p:grpSpPr>
      <p:sp>
        <p:nvSpPr>
          <p:cNvPr id="139" name="Google Shape;139;p9"/>
          <p:cNvSpPr txBox="1"/>
          <p:nvPr/>
        </p:nvSpPr>
        <p:spPr>
          <a:xfrm>
            <a:off x="205640" y="301045"/>
            <a:ext cx="11740553"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CA" sz="2800">
                <a:solidFill>
                  <a:schemeClr val="dk1"/>
                </a:solidFill>
                <a:latin typeface="Calibri"/>
                <a:ea typeface="Calibri"/>
                <a:cs typeface="Calibri"/>
                <a:sym typeface="Calibri"/>
              </a:rPr>
              <a:t>Test Your Knowledge</a:t>
            </a:r>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rPr b="0" i="0" lang="en-CA" sz="2000">
                <a:solidFill>
                  <a:srgbClr val="323232"/>
                </a:solidFill>
                <a:latin typeface="Calibri"/>
                <a:ea typeface="Calibri"/>
                <a:cs typeface="Calibri"/>
                <a:sym typeface="Calibri"/>
              </a:rPr>
              <a:t>Test your knowledge on the four levels of listening by completing this short quiz over the next three slides.</a:t>
            </a:r>
            <a:endParaRPr b="1" sz="2000">
              <a:solidFill>
                <a:schemeClr val="dk1"/>
              </a:solidFill>
              <a:latin typeface="Calibri"/>
              <a:ea typeface="Calibri"/>
              <a:cs typeface="Calibri"/>
              <a:sym typeface="Calibri"/>
            </a:endParaRPr>
          </a:p>
        </p:txBody>
      </p:sp>
      <p:sp>
        <p:nvSpPr>
          <p:cNvPr id="140" name="Google Shape;140;p9"/>
          <p:cNvSpPr txBox="1"/>
          <p:nvPr/>
        </p:nvSpPr>
        <p:spPr>
          <a:xfrm>
            <a:off x="3698142" y="1972529"/>
            <a:ext cx="5191057" cy="35394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1. Downloading is…</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listen to confirm what you already believe. </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pretend to be someone else. </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try to imagine someone else’s point of view.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2020-08-09T03:31:54Z</dcterms:created>
  <dc:creator>John Grant</dc:creator>
</cp:coreProperties>
</file>