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8D4267B-9C5D-2D4A-BB89-95E4FAAC5A6D}" v="8" dt="2026-04-18T22:07:51.60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603" autoAdjust="0"/>
    <p:restoredTop sz="95768"/>
  </p:normalViewPr>
  <p:slideViewPr>
    <p:cSldViewPr snapToGrid="0">
      <p:cViewPr varScale="1">
        <p:scale>
          <a:sx n="105" d="100"/>
          <a:sy n="105" d="100"/>
        </p:scale>
        <p:origin x="1072"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 Id="rId9"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93C712-2EE5-87F8-9CA6-E2DE35AC616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A"/>
          </a:p>
        </p:txBody>
      </p:sp>
      <p:sp>
        <p:nvSpPr>
          <p:cNvPr id="3" name="Subtitle 2">
            <a:extLst>
              <a:ext uri="{FF2B5EF4-FFF2-40B4-BE49-F238E27FC236}">
                <a16:creationId xmlns:a16="http://schemas.microsoft.com/office/drawing/2014/main" id="{252BB830-AABA-244D-7D64-344FA2FE6D1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
        <p:nvSpPr>
          <p:cNvPr id="4" name="Date Placeholder 3">
            <a:extLst>
              <a:ext uri="{FF2B5EF4-FFF2-40B4-BE49-F238E27FC236}">
                <a16:creationId xmlns:a16="http://schemas.microsoft.com/office/drawing/2014/main" id="{19C6CBCD-5B08-376A-F6B7-F452696F9375}"/>
              </a:ext>
            </a:extLst>
          </p:cNvPr>
          <p:cNvSpPr>
            <a:spLocks noGrp="1"/>
          </p:cNvSpPr>
          <p:nvPr>
            <p:ph type="dt" sz="half" idx="10"/>
          </p:nvPr>
        </p:nvSpPr>
        <p:spPr/>
        <p:txBody>
          <a:bodyPr/>
          <a:lstStyle/>
          <a:p>
            <a:fld id="{DCF44ED2-D315-411A-A9A9-6EF611F2B148}" type="datetimeFigureOut">
              <a:rPr lang="en-CA" smtClean="0"/>
              <a:t>2026-04-18</a:t>
            </a:fld>
            <a:endParaRPr lang="en-CA"/>
          </a:p>
        </p:txBody>
      </p:sp>
      <p:sp>
        <p:nvSpPr>
          <p:cNvPr id="5" name="Footer Placeholder 4">
            <a:extLst>
              <a:ext uri="{FF2B5EF4-FFF2-40B4-BE49-F238E27FC236}">
                <a16:creationId xmlns:a16="http://schemas.microsoft.com/office/drawing/2014/main" id="{D964F016-38C4-DF42-FD03-D63AA33384C9}"/>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58727930-8918-E29D-CD4A-1B6D9F26C8ED}"/>
              </a:ext>
            </a:extLst>
          </p:cNvPr>
          <p:cNvSpPr>
            <a:spLocks noGrp="1"/>
          </p:cNvSpPr>
          <p:nvPr>
            <p:ph type="sldNum" sz="quarter" idx="12"/>
          </p:nvPr>
        </p:nvSpPr>
        <p:spPr/>
        <p:txBody>
          <a:bodyPr/>
          <a:lstStyle/>
          <a:p>
            <a:fld id="{95BC172A-CA03-4129-B1D3-2DD992C51E77}" type="slidenum">
              <a:rPr lang="en-CA" smtClean="0"/>
              <a:t>‹#›</a:t>
            </a:fld>
            <a:endParaRPr lang="en-CA"/>
          </a:p>
        </p:txBody>
      </p:sp>
    </p:spTree>
    <p:extLst>
      <p:ext uri="{BB962C8B-B14F-4D97-AF65-F5344CB8AC3E}">
        <p14:creationId xmlns:p14="http://schemas.microsoft.com/office/powerpoint/2010/main" val="19791171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B7C290-F7BF-ADE6-F58E-4521CAEAE3ED}"/>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B390C932-1AC3-3ACC-77AF-DDC537787F6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F1914843-A5E2-A7B3-FEDF-1854F13B97F0}"/>
              </a:ext>
            </a:extLst>
          </p:cNvPr>
          <p:cNvSpPr>
            <a:spLocks noGrp="1"/>
          </p:cNvSpPr>
          <p:nvPr>
            <p:ph type="dt" sz="half" idx="10"/>
          </p:nvPr>
        </p:nvSpPr>
        <p:spPr/>
        <p:txBody>
          <a:bodyPr/>
          <a:lstStyle/>
          <a:p>
            <a:fld id="{DCF44ED2-D315-411A-A9A9-6EF611F2B148}" type="datetimeFigureOut">
              <a:rPr lang="en-CA" smtClean="0"/>
              <a:t>2026-04-18</a:t>
            </a:fld>
            <a:endParaRPr lang="en-CA"/>
          </a:p>
        </p:txBody>
      </p:sp>
      <p:sp>
        <p:nvSpPr>
          <p:cNvPr id="5" name="Footer Placeholder 4">
            <a:extLst>
              <a:ext uri="{FF2B5EF4-FFF2-40B4-BE49-F238E27FC236}">
                <a16:creationId xmlns:a16="http://schemas.microsoft.com/office/drawing/2014/main" id="{CB844B5E-F8FB-D34B-5741-8B412C95F08E}"/>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7B4F4DD5-9F69-3819-7A7C-F4BCE49E70B9}"/>
              </a:ext>
            </a:extLst>
          </p:cNvPr>
          <p:cNvSpPr>
            <a:spLocks noGrp="1"/>
          </p:cNvSpPr>
          <p:nvPr>
            <p:ph type="sldNum" sz="quarter" idx="12"/>
          </p:nvPr>
        </p:nvSpPr>
        <p:spPr/>
        <p:txBody>
          <a:bodyPr/>
          <a:lstStyle/>
          <a:p>
            <a:fld id="{95BC172A-CA03-4129-B1D3-2DD992C51E77}" type="slidenum">
              <a:rPr lang="en-CA" smtClean="0"/>
              <a:t>‹#›</a:t>
            </a:fld>
            <a:endParaRPr lang="en-CA"/>
          </a:p>
        </p:txBody>
      </p:sp>
    </p:spTree>
    <p:extLst>
      <p:ext uri="{BB962C8B-B14F-4D97-AF65-F5344CB8AC3E}">
        <p14:creationId xmlns:p14="http://schemas.microsoft.com/office/powerpoint/2010/main" val="644141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CC626A3-63FB-6CBD-AFAF-BB059E497F4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D5DF64AE-2764-9EE6-1BF8-3964F4818F6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E362910D-397F-1D6B-CAA0-2D578FA48285}"/>
              </a:ext>
            </a:extLst>
          </p:cNvPr>
          <p:cNvSpPr>
            <a:spLocks noGrp="1"/>
          </p:cNvSpPr>
          <p:nvPr>
            <p:ph type="dt" sz="half" idx="10"/>
          </p:nvPr>
        </p:nvSpPr>
        <p:spPr/>
        <p:txBody>
          <a:bodyPr/>
          <a:lstStyle/>
          <a:p>
            <a:fld id="{DCF44ED2-D315-411A-A9A9-6EF611F2B148}" type="datetimeFigureOut">
              <a:rPr lang="en-CA" smtClean="0"/>
              <a:t>2026-04-18</a:t>
            </a:fld>
            <a:endParaRPr lang="en-CA"/>
          </a:p>
        </p:txBody>
      </p:sp>
      <p:sp>
        <p:nvSpPr>
          <p:cNvPr id="5" name="Footer Placeholder 4">
            <a:extLst>
              <a:ext uri="{FF2B5EF4-FFF2-40B4-BE49-F238E27FC236}">
                <a16:creationId xmlns:a16="http://schemas.microsoft.com/office/drawing/2014/main" id="{EC23D531-6CBB-1F7F-30BC-0FA207128587}"/>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9135FB19-1AC9-4EA6-470E-62DA4897316F}"/>
              </a:ext>
            </a:extLst>
          </p:cNvPr>
          <p:cNvSpPr>
            <a:spLocks noGrp="1"/>
          </p:cNvSpPr>
          <p:nvPr>
            <p:ph type="sldNum" sz="quarter" idx="12"/>
          </p:nvPr>
        </p:nvSpPr>
        <p:spPr/>
        <p:txBody>
          <a:bodyPr/>
          <a:lstStyle/>
          <a:p>
            <a:fld id="{95BC172A-CA03-4129-B1D3-2DD992C51E77}" type="slidenum">
              <a:rPr lang="en-CA" smtClean="0"/>
              <a:t>‹#›</a:t>
            </a:fld>
            <a:endParaRPr lang="en-CA"/>
          </a:p>
        </p:txBody>
      </p:sp>
    </p:spTree>
    <p:extLst>
      <p:ext uri="{BB962C8B-B14F-4D97-AF65-F5344CB8AC3E}">
        <p14:creationId xmlns:p14="http://schemas.microsoft.com/office/powerpoint/2010/main" val="19890272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325921-DBFE-0237-65B1-E0A835B1EFAF}"/>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208C97FE-6B1E-5E70-C7E7-BF71A55747C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CC31D67C-EE11-58AB-DD49-9F6D7DD32C60}"/>
              </a:ext>
            </a:extLst>
          </p:cNvPr>
          <p:cNvSpPr>
            <a:spLocks noGrp="1"/>
          </p:cNvSpPr>
          <p:nvPr>
            <p:ph type="dt" sz="half" idx="10"/>
          </p:nvPr>
        </p:nvSpPr>
        <p:spPr/>
        <p:txBody>
          <a:bodyPr/>
          <a:lstStyle/>
          <a:p>
            <a:fld id="{DCF44ED2-D315-411A-A9A9-6EF611F2B148}" type="datetimeFigureOut">
              <a:rPr lang="en-CA" smtClean="0"/>
              <a:t>2026-04-18</a:t>
            </a:fld>
            <a:endParaRPr lang="en-CA"/>
          </a:p>
        </p:txBody>
      </p:sp>
      <p:sp>
        <p:nvSpPr>
          <p:cNvPr id="5" name="Footer Placeholder 4">
            <a:extLst>
              <a:ext uri="{FF2B5EF4-FFF2-40B4-BE49-F238E27FC236}">
                <a16:creationId xmlns:a16="http://schemas.microsoft.com/office/drawing/2014/main" id="{5CDBA9B7-0DAF-81F5-20A8-87229EFE7979}"/>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1902ED40-3431-BAAA-99FB-791B2EE8503A}"/>
              </a:ext>
            </a:extLst>
          </p:cNvPr>
          <p:cNvSpPr>
            <a:spLocks noGrp="1"/>
          </p:cNvSpPr>
          <p:nvPr>
            <p:ph type="sldNum" sz="quarter" idx="12"/>
          </p:nvPr>
        </p:nvSpPr>
        <p:spPr/>
        <p:txBody>
          <a:bodyPr/>
          <a:lstStyle/>
          <a:p>
            <a:fld id="{95BC172A-CA03-4129-B1D3-2DD992C51E77}" type="slidenum">
              <a:rPr lang="en-CA" smtClean="0"/>
              <a:t>‹#›</a:t>
            </a:fld>
            <a:endParaRPr lang="en-CA"/>
          </a:p>
        </p:txBody>
      </p:sp>
    </p:spTree>
    <p:extLst>
      <p:ext uri="{BB962C8B-B14F-4D97-AF65-F5344CB8AC3E}">
        <p14:creationId xmlns:p14="http://schemas.microsoft.com/office/powerpoint/2010/main" val="738347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9D54FC-9368-D5DF-BAA3-2653EE7E415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EAC649E5-EB93-444F-E8B8-10DA7E58CAC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A12995A-D2AA-85E1-9123-88D6B256CD6A}"/>
              </a:ext>
            </a:extLst>
          </p:cNvPr>
          <p:cNvSpPr>
            <a:spLocks noGrp="1"/>
          </p:cNvSpPr>
          <p:nvPr>
            <p:ph type="dt" sz="half" idx="10"/>
          </p:nvPr>
        </p:nvSpPr>
        <p:spPr/>
        <p:txBody>
          <a:bodyPr/>
          <a:lstStyle/>
          <a:p>
            <a:fld id="{DCF44ED2-D315-411A-A9A9-6EF611F2B148}" type="datetimeFigureOut">
              <a:rPr lang="en-CA" smtClean="0"/>
              <a:t>2026-04-18</a:t>
            </a:fld>
            <a:endParaRPr lang="en-CA"/>
          </a:p>
        </p:txBody>
      </p:sp>
      <p:sp>
        <p:nvSpPr>
          <p:cNvPr id="5" name="Footer Placeholder 4">
            <a:extLst>
              <a:ext uri="{FF2B5EF4-FFF2-40B4-BE49-F238E27FC236}">
                <a16:creationId xmlns:a16="http://schemas.microsoft.com/office/drawing/2014/main" id="{C93AB4BB-C453-86AE-DBFF-330668E88125}"/>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73522352-FD63-CEB1-643D-96C78A82610C}"/>
              </a:ext>
            </a:extLst>
          </p:cNvPr>
          <p:cNvSpPr>
            <a:spLocks noGrp="1"/>
          </p:cNvSpPr>
          <p:nvPr>
            <p:ph type="sldNum" sz="quarter" idx="12"/>
          </p:nvPr>
        </p:nvSpPr>
        <p:spPr/>
        <p:txBody>
          <a:bodyPr/>
          <a:lstStyle/>
          <a:p>
            <a:fld id="{95BC172A-CA03-4129-B1D3-2DD992C51E77}" type="slidenum">
              <a:rPr lang="en-CA" smtClean="0"/>
              <a:t>‹#›</a:t>
            </a:fld>
            <a:endParaRPr lang="en-CA"/>
          </a:p>
        </p:txBody>
      </p:sp>
    </p:spTree>
    <p:extLst>
      <p:ext uri="{BB962C8B-B14F-4D97-AF65-F5344CB8AC3E}">
        <p14:creationId xmlns:p14="http://schemas.microsoft.com/office/powerpoint/2010/main" val="8445946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925B7-37C9-6971-427B-8470B27C614D}"/>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50EC4418-B103-1806-5626-A4F3FEB4345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D2808B15-6779-A64C-5911-85BD9A51B48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0EA0D54A-C286-645D-6253-A91AE339063E}"/>
              </a:ext>
            </a:extLst>
          </p:cNvPr>
          <p:cNvSpPr>
            <a:spLocks noGrp="1"/>
          </p:cNvSpPr>
          <p:nvPr>
            <p:ph type="dt" sz="half" idx="10"/>
          </p:nvPr>
        </p:nvSpPr>
        <p:spPr/>
        <p:txBody>
          <a:bodyPr/>
          <a:lstStyle/>
          <a:p>
            <a:fld id="{DCF44ED2-D315-411A-A9A9-6EF611F2B148}" type="datetimeFigureOut">
              <a:rPr lang="en-CA" smtClean="0"/>
              <a:t>2026-04-18</a:t>
            </a:fld>
            <a:endParaRPr lang="en-CA"/>
          </a:p>
        </p:txBody>
      </p:sp>
      <p:sp>
        <p:nvSpPr>
          <p:cNvPr id="6" name="Footer Placeholder 5">
            <a:extLst>
              <a:ext uri="{FF2B5EF4-FFF2-40B4-BE49-F238E27FC236}">
                <a16:creationId xmlns:a16="http://schemas.microsoft.com/office/drawing/2014/main" id="{D9D7ED2F-010F-23E9-C16B-0B5FE0CB9B11}"/>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82872385-DA5A-F3B4-3741-F714CD056010}"/>
              </a:ext>
            </a:extLst>
          </p:cNvPr>
          <p:cNvSpPr>
            <a:spLocks noGrp="1"/>
          </p:cNvSpPr>
          <p:nvPr>
            <p:ph type="sldNum" sz="quarter" idx="12"/>
          </p:nvPr>
        </p:nvSpPr>
        <p:spPr/>
        <p:txBody>
          <a:bodyPr/>
          <a:lstStyle/>
          <a:p>
            <a:fld id="{95BC172A-CA03-4129-B1D3-2DD992C51E77}" type="slidenum">
              <a:rPr lang="en-CA" smtClean="0"/>
              <a:t>‹#›</a:t>
            </a:fld>
            <a:endParaRPr lang="en-CA"/>
          </a:p>
        </p:txBody>
      </p:sp>
    </p:spTree>
    <p:extLst>
      <p:ext uri="{BB962C8B-B14F-4D97-AF65-F5344CB8AC3E}">
        <p14:creationId xmlns:p14="http://schemas.microsoft.com/office/powerpoint/2010/main" val="6207508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B0A6FA-7862-D760-9CEA-3B3552B94C5F}"/>
              </a:ext>
            </a:extLst>
          </p:cNvPr>
          <p:cNvSpPr>
            <a:spLocks noGrp="1"/>
          </p:cNvSpPr>
          <p:nvPr>
            <p:ph type="title"/>
          </p:nvPr>
        </p:nvSpPr>
        <p:spPr>
          <a:xfrm>
            <a:off x="839788" y="365125"/>
            <a:ext cx="10515600" cy="1325563"/>
          </a:xfrm>
        </p:spPr>
        <p:txBody>
          <a:bodyPr/>
          <a:lstStyle/>
          <a:p>
            <a:r>
              <a:rPr lang="en-US"/>
              <a:t>Click to edit Master title style</a:t>
            </a:r>
            <a:endParaRPr lang="en-CA"/>
          </a:p>
        </p:txBody>
      </p:sp>
      <p:sp>
        <p:nvSpPr>
          <p:cNvPr id="3" name="Text Placeholder 2">
            <a:extLst>
              <a:ext uri="{FF2B5EF4-FFF2-40B4-BE49-F238E27FC236}">
                <a16:creationId xmlns:a16="http://schemas.microsoft.com/office/drawing/2014/main" id="{1C4C20DA-9A33-9C21-C0F0-170034EB4C4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76E9663-8F88-F716-85D9-9DEE2E000B7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73F1C4E3-B7BC-7F93-1329-FA3E4D90519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D370A3C-1979-3631-DEED-D073B26A059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a:extLst>
              <a:ext uri="{FF2B5EF4-FFF2-40B4-BE49-F238E27FC236}">
                <a16:creationId xmlns:a16="http://schemas.microsoft.com/office/drawing/2014/main" id="{9A3F4640-A3FB-0479-0617-7F61C7662181}"/>
              </a:ext>
            </a:extLst>
          </p:cNvPr>
          <p:cNvSpPr>
            <a:spLocks noGrp="1"/>
          </p:cNvSpPr>
          <p:nvPr>
            <p:ph type="dt" sz="half" idx="10"/>
          </p:nvPr>
        </p:nvSpPr>
        <p:spPr/>
        <p:txBody>
          <a:bodyPr/>
          <a:lstStyle/>
          <a:p>
            <a:fld id="{DCF44ED2-D315-411A-A9A9-6EF611F2B148}" type="datetimeFigureOut">
              <a:rPr lang="en-CA" smtClean="0"/>
              <a:t>2026-04-18</a:t>
            </a:fld>
            <a:endParaRPr lang="en-CA"/>
          </a:p>
        </p:txBody>
      </p:sp>
      <p:sp>
        <p:nvSpPr>
          <p:cNvPr id="8" name="Footer Placeholder 7">
            <a:extLst>
              <a:ext uri="{FF2B5EF4-FFF2-40B4-BE49-F238E27FC236}">
                <a16:creationId xmlns:a16="http://schemas.microsoft.com/office/drawing/2014/main" id="{1C3EC7D7-95F7-B570-2448-5906430E9111}"/>
              </a:ext>
            </a:extLst>
          </p:cNvPr>
          <p:cNvSpPr>
            <a:spLocks noGrp="1"/>
          </p:cNvSpPr>
          <p:nvPr>
            <p:ph type="ftr" sz="quarter" idx="11"/>
          </p:nvPr>
        </p:nvSpPr>
        <p:spPr/>
        <p:txBody>
          <a:bodyPr/>
          <a:lstStyle/>
          <a:p>
            <a:endParaRPr lang="en-CA"/>
          </a:p>
        </p:txBody>
      </p:sp>
      <p:sp>
        <p:nvSpPr>
          <p:cNvPr id="9" name="Slide Number Placeholder 8">
            <a:extLst>
              <a:ext uri="{FF2B5EF4-FFF2-40B4-BE49-F238E27FC236}">
                <a16:creationId xmlns:a16="http://schemas.microsoft.com/office/drawing/2014/main" id="{BB145EC5-4F92-7982-248B-2D537558E801}"/>
              </a:ext>
            </a:extLst>
          </p:cNvPr>
          <p:cNvSpPr>
            <a:spLocks noGrp="1"/>
          </p:cNvSpPr>
          <p:nvPr>
            <p:ph type="sldNum" sz="quarter" idx="12"/>
          </p:nvPr>
        </p:nvSpPr>
        <p:spPr/>
        <p:txBody>
          <a:bodyPr/>
          <a:lstStyle/>
          <a:p>
            <a:fld id="{95BC172A-CA03-4129-B1D3-2DD992C51E77}" type="slidenum">
              <a:rPr lang="en-CA" smtClean="0"/>
              <a:t>‹#›</a:t>
            </a:fld>
            <a:endParaRPr lang="en-CA"/>
          </a:p>
        </p:txBody>
      </p:sp>
    </p:spTree>
    <p:extLst>
      <p:ext uri="{BB962C8B-B14F-4D97-AF65-F5344CB8AC3E}">
        <p14:creationId xmlns:p14="http://schemas.microsoft.com/office/powerpoint/2010/main" val="14253553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262705-1BDE-80D0-4A13-E604D95A4D37}"/>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5BEF93DB-0185-35FD-6039-914722A73134}"/>
              </a:ext>
            </a:extLst>
          </p:cNvPr>
          <p:cNvSpPr>
            <a:spLocks noGrp="1"/>
          </p:cNvSpPr>
          <p:nvPr>
            <p:ph type="dt" sz="half" idx="10"/>
          </p:nvPr>
        </p:nvSpPr>
        <p:spPr/>
        <p:txBody>
          <a:bodyPr/>
          <a:lstStyle/>
          <a:p>
            <a:fld id="{DCF44ED2-D315-411A-A9A9-6EF611F2B148}" type="datetimeFigureOut">
              <a:rPr lang="en-CA" smtClean="0"/>
              <a:t>2026-04-18</a:t>
            </a:fld>
            <a:endParaRPr lang="en-CA"/>
          </a:p>
        </p:txBody>
      </p:sp>
      <p:sp>
        <p:nvSpPr>
          <p:cNvPr id="4" name="Footer Placeholder 3">
            <a:extLst>
              <a:ext uri="{FF2B5EF4-FFF2-40B4-BE49-F238E27FC236}">
                <a16:creationId xmlns:a16="http://schemas.microsoft.com/office/drawing/2014/main" id="{FC72E347-5CC4-2CAC-7E7E-7BF4CAC231F8}"/>
              </a:ext>
            </a:extLst>
          </p:cNvPr>
          <p:cNvSpPr>
            <a:spLocks noGrp="1"/>
          </p:cNvSpPr>
          <p:nvPr>
            <p:ph type="ftr" sz="quarter" idx="11"/>
          </p:nvPr>
        </p:nvSpPr>
        <p:spPr/>
        <p:txBody>
          <a:bodyPr/>
          <a:lstStyle/>
          <a:p>
            <a:endParaRPr lang="en-CA"/>
          </a:p>
        </p:txBody>
      </p:sp>
      <p:sp>
        <p:nvSpPr>
          <p:cNvPr id="5" name="Slide Number Placeholder 4">
            <a:extLst>
              <a:ext uri="{FF2B5EF4-FFF2-40B4-BE49-F238E27FC236}">
                <a16:creationId xmlns:a16="http://schemas.microsoft.com/office/drawing/2014/main" id="{081B4634-F273-FE18-4F71-9924A62A6F53}"/>
              </a:ext>
            </a:extLst>
          </p:cNvPr>
          <p:cNvSpPr>
            <a:spLocks noGrp="1"/>
          </p:cNvSpPr>
          <p:nvPr>
            <p:ph type="sldNum" sz="quarter" idx="12"/>
          </p:nvPr>
        </p:nvSpPr>
        <p:spPr/>
        <p:txBody>
          <a:bodyPr/>
          <a:lstStyle/>
          <a:p>
            <a:fld id="{95BC172A-CA03-4129-B1D3-2DD992C51E77}" type="slidenum">
              <a:rPr lang="en-CA" smtClean="0"/>
              <a:t>‹#›</a:t>
            </a:fld>
            <a:endParaRPr lang="en-CA"/>
          </a:p>
        </p:txBody>
      </p:sp>
    </p:spTree>
    <p:extLst>
      <p:ext uri="{BB962C8B-B14F-4D97-AF65-F5344CB8AC3E}">
        <p14:creationId xmlns:p14="http://schemas.microsoft.com/office/powerpoint/2010/main" val="4975920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EB0022E-A631-C1C8-5528-88D087D84B9C}"/>
              </a:ext>
            </a:extLst>
          </p:cNvPr>
          <p:cNvSpPr>
            <a:spLocks noGrp="1"/>
          </p:cNvSpPr>
          <p:nvPr>
            <p:ph type="dt" sz="half" idx="10"/>
          </p:nvPr>
        </p:nvSpPr>
        <p:spPr/>
        <p:txBody>
          <a:bodyPr/>
          <a:lstStyle/>
          <a:p>
            <a:fld id="{DCF44ED2-D315-411A-A9A9-6EF611F2B148}" type="datetimeFigureOut">
              <a:rPr lang="en-CA" smtClean="0"/>
              <a:t>2026-04-18</a:t>
            </a:fld>
            <a:endParaRPr lang="en-CA"/>
          </a:p>
        </p:txBody>
      </p:sp>
      <p:sp>
        <p:nvSpPr>
          <p:cNvPr id="3" name="Footer Placeholder 2">
            <a:extLst>
              <a:ext uri="{FF2B5EF4-FFF2-40B4-BE49-F238E27FC236}">
                <a16:creationId xmlns:a16="http://schemas.microsoft.com/office/drawing/2014/main" id="{7A8604D1-21A2-B4B2-4E58-72E80BCE5E5F}"/>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1DE4298D-8FB7-09E4-90E1-5A51F7E1B0B3}"/>
              </a:ext>
            </a:extLst>
          </p:cNvPr>
          <p:cNvSpPr>
            <a:spLocks noGrp="1"/>
          </p:cNvSpPr>
          <p:nvPr>
            <p:ph type="sldNum" sz="quarter" idx="12"/>
          </p:nvPr>
        </p:nvSpPr>
        <p:spPr/>
        <p:txBody>
          <a:bodyPr/>
          <a:lstStyle/>
          <a:p>
            <a:fld id="{95BC172A-CA03-4129-B1D3-2DD992C51E77}" type="slidenum">
              <a:rPr lang="en-CA" smtClean="0"/>
              <a:t>‹#›</a:t>
            </a:fld>
            <a:endParaRPr lang="en-CA"/>
          </a:p>
        </p:txBody>
      </p:sp>
    </p:spTree>
    <p:extLst>
      <p:ext uri="{BB962C8B-B14F-4D97-AF65-F5344CB8AC3E}">
        <p14:creationId xmlns:p14="http://schemas.microsoft.com/office/powerpoint/2010/main" val="1639381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DEFF19-9CAB-1581-3969-BB58A470CAE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B5A677DD-CB35-BA82-80AC-EEA15D6523F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a:extLst>
              <a:ext uri="{FF2B5EF4-FFF2-40B4-BE49-F238E27FC236}">
                <a16:creationId xmlns:a16="http://schemas.microsoft.com/office/drawing/2014/main" id="{35AAAA2E-0395-9856-50CA-CC14ED6D82D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5B79C45-FF1F-6D8A-93B7-04BCF9A700AC}"/>
              </a:ext>
            </a:extLst>
          </p:cNvPr>
          <p:cNvSpPr>
            <a:spLocks noGrp="1"/>
          </p:cNvSpPr>
          <p:nvPr>
            <p:ph type="dt" sz="half" idx="10"/>
          </p:nvPr>
        </p:nvSpPr>
        <p:spPr/>
        <p:txBody>
          <a:bodyPr/>
          <a:lstStyle/>
          <a:p>
            <a:fld id="{DCF44ED2-D315-411A-A9A9-6EF611F2B148}" type="datetimeFigureOut">
              <a:rPr lang="en-CA" smtClean="0"/>
              <a:t>2026-04-18</a:t>
            </a:fld>
            <a:endParaRPr lang="en-CA"/>
          </a:p>
        </p:txBody>
      </p:sp>
      <p:sp>
        <p:nvSpPr>
          <p:cNvPr id="6" name="Footer Placeholder 5">
            <a:extLst>
              <a:ext uri="{FF2B5EF4-FFF2-40B4-BE49-F238E27FC236}">
                <a16:creationId xmlns:a16="http://schemas.microsoft.com/office/drawing/2014/main" id="{49314AD5-50A1-162E-68EF-FD6F20538C07}"/>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AC6A8467-C158-AAB9-E89D-77D3A9B8689C}"/>
              </a:ext>
            </a:extLst>
          </p:cNvPr>
          <p:cNvSpPr>
            <a:spLocks noGrp="1"/>
          </p:cNvSpPr>
          <p:nvPr>
            <p:ph type="sldNum" sz="quarter" idx="12"/>
          </p:nvPr>
        </p:nvSpPr>
        <p:spPr/>
        <p:txBody>
          <a:bodyPr/>
          <a:lstStyle/>
          <a:p>
            <a:fld id="{95BC172A-CA03-4129-B1D3-2DD992C51E77}" type="slidenum">
              <a:rPr lang="en-CA" smtClean="0"/>
              <a:t>‹#›</a:t>
            </a:fld>
            <a:endParaRPr lang="en-CA"/>
          </a:p>
        </p:txBody>
      </p:sp>
    </p:spTree>
    <p:extLst>
      <p:ext uri="{BB962C8B-B14F-4D97-AF65-F5344CB8AC3E}">
        <p14:creationId xmlns:p14="http://schemas.microsoft.com/office/powerpoint/2010/main" val="14188027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C9BD20-0075-49C2-453C-104FB2A9E09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Picture Placeholder 2">
            <a:extLst>
              <a:ext uri="{FF2B5EF4-FFF2-40B4-BE49-F238E27FC236}">
                <a16:creationId xmlns:a16="http://schemas.microsoft.com/office/drawing/2014/main" id="{790DA73F-F7F0-55C1-FCD3-8D9F12BD483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a:extLst>
              <a:ext uri="{FF2B5EF4-FFF2-40B4-BE49-F238E27FC236}">
                <a16:creationId xmlns:a16="http://schemas.microsoft.com/office/drawing/2014/main" id="{AC1E3B79-9E61-4754-2181-6021297D17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14E42F2-5A19-F44D-06CD-6EBA0287FCD1}"/>
              </a:ext>
            </a:extLst>
          </p:cNvPr>
          <p:cNvSpPr>
            <a:spLocks noGrp="1"/>
          </p:cNvSpPr>
          <p:nvPr>
            <p:ph type="dt" sz="half" idx="10"/>
          </p:nvPr>
        </p:nvSpPr>
        <p:spPr/>
        <p:txBody>
          <a:bodyPr/>
          <a:lstStyle/>
          <a:p>
            <a:fld id="{DCF44ED2-D315-411A-A9A9-6EF611F2B148}" type="datetimeFigureOut">
              <a:rPr lang="en-CA" smtClean="0"/>
              <a:t>2026-04-18</a:t>
            </a:fld>
            <a:endParaRPr lang="en-CA"/>
          </a:p>
        </p:txBody>
      </p:sp>
      <p:sp>
        <p:nvSpPr>
          <p:cNvPr id="6" name="Footer Placeholder 5">
            <a:extLst>
              <a:ext uri="{FF2B5EF4-FFF2-40B4-BE49-F238E27FC236}">
                <a16:creationId xmlns:a16="http://schemas.microsoft.com/office/drawing/2014/main" id="{797875FD-FD13-5F1D-A2EA-60199CAD733C}"/>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CA7D92C7-1F00-C804-8A09-3D8290742F0D}"/>
              </a:ext>
            </a:extLst>
          </p:cNvPr>
          <p:cNvSpPr>
            <a:spLocks noGrp="1"/>
          </p:cNvSpPr>
          <p:nvPr>
            <p:ph type="sldNum" sz="quarter" idx="12"/>
          </p:nvPr>
        </p:nvSpPr>
        <p:spPr/>
        <p:txBody>
          <a:bodyPr/>
          <a:lstStyle/>
          <a:p>
            <a:fld id="{95BC172A-CA03-4129-B1D3-2DD992C51E77}" type="slidenum">
              <a:rPr lang="en-CA" smtClean="0"/>
              <a:t>‹#›</a:t>
            </a:fld>
            <a:endParaRPr lang="en-CA"/>
          </a:p>
        </p:txBody>
      </p:sp>
    </p:spTree>
    <p:extLst>
      <p:ext uri="{BB962C8B-B14F-4D97-AF65-F5344CB8AC3E}">
        <p14:creationId xmlns:p14="http://schemas.microsoft.com/office/powerpoint/2010/main" val="11571623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361D00-BA5C-4161-1026-F26D2F03608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CEAF9C6B-5B13-57B8-5486-948BF073BD6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95B52568-FF13-74B3-FE25-AFEAEDF9EB1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CF44ED2-D315-411A-A9A9-6EF611F2B148}" type="datetimeFigureOut">
              <a:rPr lang="en-CA" smtClean="0"/>
              <a:t>2026-04-18</a:t>
            </a:fld>
            <a:endParaRPr lang="en-CA"/>
          </a:p>
        </p:txBody>
      </p:sp>
      <p:sp>
        <p:nvSpPr>
          <p:cNvPr id="5" name="Footer Placeholder 4">
            <a:extLst>
              <a:ext uri="{FF2B5EF4-FFF2-40B4-BE49-F238E27FC236}">
                <a16:creationId xmlns:a16="http://schemas.microsoft.com/office/drawing/2014/main" id="{6DB1F07E-52EA-3720-A6B2-E63A477569C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a:extLst>
              <a:ext uri="{FF2B5EF4-FFF2-40B4-BE49-F238E27FC236}">
                <a16:creationId xmlns:a16="http://schemas.microsoft.com/office/drawing/2014/main" id="{50603B29-9FF1-EC10-88C0-3B130E8D660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BC172A-CA03-4129-B1D3-2DD992C51E77}" type="slidenum">
              <a:rPr lang="en-CA" smtClean="0"/>
              <a:t>‹#›</a:t>
            </a:fld>
            <a:endParaRPr lang="en-CA"/>
          </a:p>
        </p:txBody>
      </p:sp>
    </p:spTree>
    <p:extLst>
      <p:ext uri="{BB962C8B-B14F-4D97-AF65-F5344CB8AC3E}">
        <p14:creationId xmlns:p14="http://schemas.microsoft.com/office/powerpoint/2010/main" val="6801628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A942E5-6A87-4FB2-C943-AF744DE31274}"/>
              </a:ext>
            </a:extLst>
          </p:cNvPr>
          <p:cNvSpPr>
            <a:spLocks noGrp="1"/>
          </p:cNvSpPr>
          <p:nvPr>
            <p:ph type="ctrTitle"/>
          </p:nvPr>
        </p:nvSpPr>
        <p:spPr/>
        <p:txBody>
          <a:bodyPr>
            <a:normAutofit/>
          </a:bodyPr>
          <a:lstStyle/>
          <a:p>
            <a:r>
              <a:rPr lang="en-US" sz="7200" dirty="0"/>
              <a:t>La discrimination</a:t>
            </a:r>
            <a:endParaRPr lang="en-CA" sz="7200" dirty="0"/>
          </a:p>
        </p:txBody>
      </p:sp>
      <p:sp>
        <p:nvSpPr>
          <p:cNvPr id="3" name="Subtitle 2">
            <a:extLst>
              <a:ext uri="{FF2B5EF4-FFF2-40B4-BE49-F238E27FC236}">
                <a16:creationId xmlns:a16="http://schemas.microsoft.com/office/drawing/2014/main" id="{F8114A4E-7809-7D3C-A12C-5EF311B6F7F0}"/>
              </a:ext>
            </a:extLst>
          </p:cNvPr>
          <p:cNvSpPr>
            <a:spLocks noGrp="1"/>
          </p:cNvSpPr>
          <p:nvPr>
            <p:ph type="subTitle" idx="1"/>
          </p:nvPr>
        </p:nvSpPr>
        <p:spPr>
          <a:xfrm>
            <a:off x="1524000" y="3602038"/>
            <a:ext cx="9448800" cy="2719934"/>
          </a:xfrm>
        </p:spPr>
        <p:txBody>
          <a:bodyPr>
            <a:noAutofit/>
          </a:bodyPr>
          <a:lstStyle/>
          <a:p>
            <a:pPr marL="342900" lvl="0" indent="-342900" algn="l">
              <a:lnSpc>
                <a:spcPct val="107000"/>
              </a:lnSpc>
              <a:buFont typeface="+mj-lt"/>
              <a:buAutoNum type="arabicPeriod"/>
            </a:pPr>
            <a:r>
              <a:rPr lang="fr-CA" sz="2000" dirty="0">
                <a:latin typeface="Times New Roman" panose="02020603050405020304" pitchFamily="18" charset="0"/>
                <a:ea typeface="Calibri" panose="020F0502020204030204" pitchFamily="34" charset="0"/>
                <a:cs typeface="Times New Roman" panose="02020603050405020304" pitchFamily="18" charset="0"/>
              </a:rPr>
              <a:t>Pensez-vous que tout le monde est égal ? </a:t>
            </a:r>
          </a:p>
          <a:p>
            <a:pPr marL="342900" lvl="0" indent="-342900" algn="l">
              <a:lnSpc>
                <a:spcPct val="107000"/>
              </a:lnSpc>
              <a:buFont typeface="+mj-lt"/>
              <a:buAutoNum type="arabicPeriod"/>
            </a:pPr>
            <a:r>
              <a:rPr lang="fr-CA" sz="2000" dirty="0">
                <a:latin typeface="Times New Roman" panose="02020603050405020304" pitchFamily="18" charset="0"/>
                <a:ea typeface="Calibri" panose="020F0502020204030204" pitchFamily="34" charset="0"/>
                <a:cs typeface="Times New Roman" panose="02020603050405020304" pitchFamily="18" charset="0"/>
              </a:rPr>
              <a:t>Penser-préparer-partager : comment voyez-vous la discrimination dans la vie réelle ? Comment savez-vous qu'il s'agit de discrimination ?</a:t>
            </a:r>
            <a:endParaRPr lang="fr-CA" sz="20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l">
              <a:lnSpc>
                <a:spcPct val="107000"/>
              </a:lnSpc>
              <a:buFont typeface="+mj-lt"/>
              <a:buAutoNum type="arabicPeriod"/>
            </a:pPr>
            <a:r>
              <a:rPr lang="fr-CA" sz="2000" dirty="0">
                <a:latin typeface="Times New Roman" panose="02020603050405020304" pitchFamily="18" charset="0"/>
                <a:ea typeface="Calibri" panose="020F0502020204030204" pitchFamily="34" charset="0"/>
                <a:cs typeface="Times New Roman" panose="02020603050405020304" pitchFamily="18" charset="0"/>
              </a:rPr>
              <a:t>Penser-préparer-partager : quelles sont les similitudes et les différences entre les différents types de discrimination ?</a:t>
            </a:r>
          </a:p>
          <a:p>
            <a:pPr marL="342900" lvl="0" indent="-342900" algn="l">
              <a:lnSpc>
                <a:spcPct val="107000"/>
              </a:lnSpc>
              <a:buFont typeface="+mj-lt"/>
              <a:buAutoNum type="arabicPeriod"/>
            </a:pPr>
            <a:r>
              <a:rPr lang="fr-CA" sz="2000" dirty="0">
                <a:latin typeface="Times New Roman" panose="02020603050405020304" pitchFamily="18" charset="0"/>
                <a:ea typeface="Calibri" panose="020F0502020204030204" pitchFamily="34" charset="0"/>
                <a:cs typeface="Times New Roman" panose="02020603050405020304" pitchFamily="18" charset="0"/>
              </a:rPr>
              <a:t>Est-ce que tous ces types de discrimination sont les mêmes ? Qu'est-ce qui les différencie les uns des autres ?</a:t>
            </a:r>
            <a:endParaRPr lang="fr-CA" sz="2000" dirty="0"/>
          </a:p>
        </p:txBody>
      </p:sp>
    </p:spTree>
    <p:extLst>
      <p:ext uri="{BB962C8B-B14F-4D97-AF65-F5344CB8AC3E}">
        <p14:creationId xmlns:p14="http://schemas.microsoft.com/office/powerpoint/2010/main" val="35772771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E91350-37E3-A29E-2C40-F192FBD33719}"/>
              </a:ext>
            </a:extLst>
          </p:cNvPr>
          <p:cNvSpPr>
            <a:spLocks noGrp="1"/>
          </p:cNvSpPr>
          <p:nvPr>
            <p:ph type="title"/>
          </p:nvPr>
        </p:nvSpPr>
        <p:spPr/>
        <p:txBody>
          <a:bodyPr>
            <a:normAutofit/>
          </a:bodyPr>
          <a:lstStyle/>
          <a:p>
            <a:r>
              <a:rPr lang="fr-FR" sz="6600" dirty="0"/>
              <a:t>L’intersectionnalité</a:t>
            </a:r>
          </a:p>
        </p:txBody>
      </p:sp>
      <p:sp>
        <p:nvSpPr>
          <p:cNvPr id="3" name="Content Placeholder 2">
            <a:extLst>
              <a:ext uri="{FF2B5EF4-FFF2-40B4-BE49-F238E27FC236}">
                <a16:creationId xmlns:a16="http://schemas.microsoft.com/office/drawing/2014/main" id="{DCC960D3-89AF-847E-3F33-EA810FEB8C4A}"/>
              </a:ext>
            </a:extLst>
          </p:cNvPr>
          <p:cNvSpPr>
            <a:spLocks noGrp="1"/>
          </p:cNvSpPr>
          <p:nvPr>
            <p:ph idx="1"/>
          </p:nvPr>
        </p:nvSpPr>
        <p:spPr/>
        <p:txBody>
          <a:bodyPr>
            <a:normAutofit/>
          </a:bodyPr>
          <a:lstStyle/>
          <a:p>
            <a:pPr>
              <a:lnSpc>
                <a:spcPct val="107000"/>
              </a:lnSpc>
              <a:spcAft>
                <a:spcPts val="800"/>
              </a:spcAft>
            </a:pPr>
            <a:r>
              <a:rPr lang="fr-FR" sz="2400" dirty="0">
                <a:latin typeface="Times New Roman" panose="02020603050405020304" pitchFamily="18" charset="0"/>
                <a:ea typeface="Calibri" panose="020F0502020204030204" pitchFamily="34" charset="0"/>
                <a:cs typeface="Times New Roman" panose="02020603050405020304" pitchFamily="18" charset="0"/>
              </a:rPr>
              <a:t>L'intersectionnalité est la partie interconnectée de la vie d'une personne ou de plusieurs personnes et la façon dont elle crée les systèmes de discrimination et de désavantage qui se chevauchent et qui sont liés les unes aux autres. </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2400" dirty="0">
                <a:latin typeface="Times New Roman" panose="02020603050405020304" pitchFamily="18" charset="0"/>
                <a:ea typeface="Calibri" panose="020F0502020204030204" pitchFamily="34" charset="0"/>
                <a:cs typeface="Times New Roman" panose="02020603050405020304" pitchFamily="18" charset="0"/>
              </a:rPr>
              <a:t>Par exemple, un homme noir et une femme noire ont des problèmes différents en raison de leur race et de leur sexe.</a:t>
            </a:r>
            <a:endParaRPr lang="fr-FR" sz="3600" dirty="0"/>
          </a:p>
        </p:txBody>
      </p:sp>
    </p:spTree>
    <p:extLst>
      <p:ext uri="{BB962C8B-B14F-4D97-AF65-F5344CB8AC3E}">
        <p14:creationId xmlns:p14="http://schemas.microsoft.com/office/powerpoint/2010/main" val="2764789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EF2DD3-A1BC-0FFA-D3D6-ED196735B7DB}"/>
              </a:ext>
            </a:extLst>
          </p:cNvPr>
          <p:cNvSpPr>
            <a:spLocks noGrp="1"/>
          </p:cNvSpPr>
          <p:nvPr>
            <p:ph type="title"/>
          </p:nvPr>
        </p:nvSpPr>
        <p:spPr/>
        <p:txBody>
          <a:bodyPr>
            <a:normAutofit/>
          </a:bodyPr>
          <a:lstStyle/>
          <a:p>
            <a:r>
              <a:rPr lang="en-US" sz="6600" dirty="0"/>
              <a:t>Questions de discussion</a:t>
            </a:r>
            <a:endParaRPr lang="en-CA" sz="6600" dirty="0"/>
          </a:p>
        </p:txBody>
      </p:sp>
      <p:sp>
        <p:nvSpPr>
          <p:cNvPr id="3" name="Content Placeholder 2">
            <a:extLst>
              <a:ext uri="{FF2B5EF4-FFF2-40B4-BE49-F238E27FC236}">
                <a16:creationId xmlns:a16="http://schemas.microsoft.com/office/drawing/2014/main" id="{BB996415-BF03-CE0A-25AC-8450FD3D0FA9}"/>
              </a:ext>
            </a:extLst>
          </p:cNvPr>
          <p:cNvSpPr>
            <a:spLocks noGrp="1"/>
          </p:cNvSpPr>
          <p:nvPr>
            <p:ph idx="1"/>
          </p:nvPr>
        </p:nvSpPr>
        <p:spPr/>
        <p:txBody>
          <a:bodyPr/>
          <a:lstStyle/>
          <a:p>
            <a:pPr marL="342900" lvl="0" indent="-342900">
              <a:lnSpc>
                <a:spcPct val="107000"/>
              </a:lnSpc>
              <a:buFont typeface="Symbol" panose="05050102010706020507" pitchFamily="18" charset="2"/>
              <a:buChar char=""/>
            </a:pPr>
            <a:r>
              <a:rPr lang="fr-FR" sz="2400" dirty="0">
                <a:latin typeface="Times New Roman" panose="02020603050405020304" pitchFamily="18" charset="0"/>
                <a:ea typeface="Calibri" panose="020F0502020204030204" pitchFamily="34" charset="0"/>
                <a:cs typeface="Times New Roman" panose="02020603050405020304" pitchFamily="18" charset="0"/>
              </a:rPr>
              <a:t>Comment voyez-vous l'intersectionnalité dans chacune de ces histoires ?</a:t>
            </a:r>
          </a:p>
          <a:p>
            <a:pPr marL="342900" lvl="0" indent="-342900">
              <a:lnSpc>
                <a:spcPct val="107000"/>
              </a:lnSpc>
              <a:buFont typeface="Symbol" panose="05050102010706020507" pitchFamily="18" charset="2"/>
              <a:buChar char=""/>
            </a:pPr>
            <a:r>
              <a:rPr lang="fr-FR" sz="2400" dirty="0">
                <a:latin typeface="Times New Roman" panose="02020603050405020304" pitchFamily="18" charset="0"/>
                <a:ea typeface="Calibri" panose="020F0502020204030204" pitchFamily="34" charset="0"/>
                <a:cs typeface="Times New Roman" panose="02020603050405020304" pitchFamily="18" charset="0"/>
              </a:rPr>
              <a:t>Comment les identités différentes s'entrecroisent-elles dans ces histoires ?</a:t>
            </a:r>
          </a:p>
          <a:p>
            <a:pPr marL="342900" lvl="0" indent="-342900">
              <a:lnSpc>
                <a:spcPct val="107000"/>
              </a:lnSpc>
              <a:buFont typeface="Symbol" panose="05050102010706020507" pitchFamily="18" charset="2"/>
              <a:buChar char=""/>
            </a:pPr>
            <a:r>
              <a:rPr lang="fr-FR" sz="2400" dirty="0">
                <a:latin typeface="Times New Roman" panose="02020603050405020304" pitchFamily="18" charset="0"/>
                <a:ea typeface="Calibri" panose="020F0502020204030204" pitchFamily="34" charset="0"/>
                <a:cs typeface="Times New Roman" panose="02020603050405020304" pitchFamily="18" charset="0"/>
              </a:rPr>
              <a:t>Pourquoi pensez-vous que les personnes de ces études de cas ont fait l'objet de discriminations ?</a:t>
            </a:r>
          </a:p>
          <a:p>
            <a:pPr marL="342900" lvl="0" indent="-342900">
              <a:lnSpc>
                <a:spcPct val="107000"/>
              </a:lnSpc>
              <a:buFont typeface="Symbol" panose="05050102010706020507" pitchFamily="18" charset="2"/>
              <a:buChar char=""/>
            </a:pPr>
            <a:r>
              <a:rPr lang="fr-FR" sz="2400" dirty="0">
                <a:latin typeface="Times New Roman" panose="02020603050405020304" pitchFamily="18" charset="0"/>
                <a:ea typeface="Calibri" panose="020F0502020204030204" pitchFamily="34" charset="0"/>
                <a:cs typeface="Times New Roman" panose="02020603050405020304" pitchFamily="18" charset="0"/>
              </a:rPr>
              <a:t>Comment l'intersectionnalité peut-elle nous donner une nouvelle vision de ces histoires ?</a:t>
            </a:r>
          </a:p>
          <a:p>
            <a:pPr marL="342900" lvl="0" indent="-342900">
              <a:lnSpc>
                <a:spcPct val="107000"/>
              </a:lnSpc>
              <a:buFont typeface="Symbol" panose="05050102010706020507" pitchFamily="18" charset="2"/>
              <a:buChar char=""/>
            </a:pPr>
            <a:r>
              <a:rPr lang="fr-FR" sz="2400" dirty="0">
                <a:latin typeface="Times New Roman" panose="02020603050405020304" pitchFamily="18" charset="0"/>
                <a:cs typeface="Times New Roman" panose="02020603050405020304" pitchFamily="18" charset="0"/>
              </a:rPr>
              <a:t>Comment la compréhension de l'intersectionnalité peut-elle nous aider à améliorer notre société ?</a:t>
            </a:r>
            <a:endParaRPr lang="en-CA" dirty="0"/>
          </a:p>
        </p:txBody>
      </p:sp>
    </p:spTree>
    <p:extLst>
      <p:ext uri="{BB962C8B-B14F-4D97-AF65-F5344CB8AC3E}">
        <p14:creationId xmlns:p14="http://schemas.microsoft.com/office/powerpoint/2010/main" val="34461597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9c61d377-9894-427c-b13b-1d6a51662b4e}" enabled="0" method="" siteId="{9c61d377-9894-427c-b13b-1d6a51662b4e}" removed="1"/>
</clbl:labelList>
</file>

<file path=docProps/app.xml><?xml version="1.0" encoding="utf-8"?>
<Properties xmlns="http://schemas.openxmlformats.org/officeDocument/2006/extended-properties" xmlns:vt="http://schemas.openxmlformats.org/officeDocument/2006/docPropsVTypes">
  <TotalTime>19</TotalTime>
  <Words>190</Words>
  <Application>Microsoft Macintosh PowerPoint</Application>
  <PresentationFormat>Widescreen</PresentationFormat>
  <Paragraphs>14</Paragraphs>
  <Slides>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Arial</vt:lpstr>
      <vt:lpstr>Calibri</vt:lpstr>
      <vt:lpstr>Calibri Light</vt:lpstr>
      <vt:lpstr>Symbol</vt:lpstr>
      <vt:lpstr>Times New Roman</vt:lpstr>
      <vt:lpstr>Office Theme</vt:lpstr>
      <vt:lpstr>La discrimination</vt:lpstr>
      <vt:lpstr>L’intersectionnalité</vt:lpstr>
      <vt:lpstr>Questions de discussion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Discrimination</dc:title>
  <dc:creator>Graham Baigent</dc:creator>
  <cp:lastModifiedBy>Jacqui Rutherford</cp:lastModifiedBy>
  <cp:revision>3</cp:revision>
  <dcterms:created xsi:type="dcterms:W3CDTF">2022-06-02T04:48:34Z</dcterms:created>
  <dcterms:modified xsi:type="dcterms:W3CDTF">2026-04-18T22:08:31Z</dcterms:modified>
</cp:coreProperties>
</file>