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05_23266179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06_57B76283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1" r:id="rId4"/>
    <p:sldId id="270" r:id="rId5"/>
    <p:sldId id="271" r:id="rId6"/>
    <p:sldId id="262" r:id="rId7"/>
    <p:sldId id="273" r:id="rId8"/>
    <p:sldId id="263" r:id="rId9"/>
    <p:sldId id="275" r:id="rId10"/>
    <p:sldId id="276" r:id="rId11"/>
    <p:sldId id="278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BA00763-722D-C4F1-5525-A88B16D797C3}" name="Salima Somani (somanis1)" initials="SS" userId="S::somanis1@cnc.bc.ca::b0d86350-aef3-4e54-a38d-b4e231483f8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C3C3"/>
    <a:srgbClr val="BAB8B9"/>
    <a:srgbClr val="D7D8DA"/>
    <a:srgbClr val="C8C9CD"/>
    <a:srgbClr val="D2D7DA"/>
    <a:srgbClr val="44C0FE"/>
    <a:srgbClr val="D8D8D8"/>
    <a:srgbClr val="6CA7A5"/>
    <a:srgbClr val="EBEAEF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0" autoAdjust="0"/>
  </p:normalViewPr>
  <p:slideViewPr>
    <p:cSldViewPr snapToGrid="0">
      <p:cViewPr varScale="1">
        <p:scale>
          <a:sx n="107" d="100"/>
          <a:sy n="107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modernComment_105_2326617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23DD0D6-B2CB-4BA6-A838-1DD170E1014A}" authorId="{ABA00763-722D-C4F1-5525-A88B16D797C3}" created="2024-02-29T17:38:21.013">
    <pc:sldMkLst xmlns:pc="http://schemas.microsoft.com/office/powerpoint/2013/main/command">
      <pc:docMk/>
      <pc:sldMk cId="589717881" sldId="261"/>
    </pc:sldMkLst>
    <p188:txBody>
      <a:bodyPr/>
      <a:lstStyle/>
      <a:p>
        <a:r>
          <a:rPr lang="en-US"/>
          <a:t>Reference required for the content </a:t>
        </a:r>
      </a:p>
    </p188:txBody>
  </p188:cm>
</p188:cmLst>
</file>

<file path=ppt/comments/modernComment_106_57B7628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C8EE2C4-3593-4FCE-B63B-8D8676946E2C}" authorId="{ABA00763-722D-C4F1-5525-A88B16D797C3}" created="2024-02-29T17:39:55.735">
    <pc:sldMkLst xmlns:pc="http://schemas.microsoft.com/office/powerpoint/2013/main/command">
      <pc:docMk/>
      <pc:sldMk cId="1471636099" sldId="262"/>
    </pc:sldMkLst>
    <p188:txBody>
      <a:bodyPr/>
      <a:lstStyle/>
      <a:p>
        <a:r>
          <a:rPr lang="en-US"/>
          <a:t>Reference required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D03B9-05E7-4462-8DEF-E51FCDD15F0F}" type="datetimeFigureOut">
              <a:rPr lang="en-CA" smtClean="0"/>
              <a:t>2024-04-25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449AA-8E27-4598-9157-8A21F33925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0958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https://unsplash.com/photos/_af0_qAh4K4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449AA-8E27-4598-9157-8A21F33925C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6849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https://www.pexels.com/photo/upset-black-woman-touching-head-on-light-background-5699869/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449AA-8E27-4598-9157-8A21F33925C2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1231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https://pixabay.com/vectors/risk-risk-management-risk-assessment-3576044/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449AA-8E27-4598-9157-8A21F33925C2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8372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https://pixabay.com/photos/brain-salad-vegetables-dementia-7670395/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449AA-8E27-4598-9157-8A21F33925C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0878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https://pixabay.com/photos/dementia-alzheimers-dependent-3051832/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449AA-8E27-4598-9157-8A21F33925C2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4919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https://www.pexels.com/photo/man-in-black-jacket-wearing-black-headphones-3831645/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449AA-8E27-4598-9157-8A21F33925C2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9676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https://pixabay.com/vectors/frame-gender-girl-boy-emblem-2028075/</a:t>
            </a:r>
          </a:p>
          <a:p>
            <a:endParaRPr lang="en-CA" dirty="0"/>
          </a:p>
          <a:p>
            <a:r>
              <a:rPr lang="en-CA" dirty="0"/>
              <a:t>https://pixabay.com/vectors/dna-icon-gene-helix-double-helix-2316641/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449AA-8E27-4598-9157-8A21F33925C2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3008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https://pixabay.com/illustrations/meeting-meet-together-collaboration-1015313/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D449AA-8E27-4598-9157-8A21F33925C2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2329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3677-2525-A978-73F2-C91CC20B6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AAC90-1299-1DF2-B4EB-430275B16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534E5-0F65-5107-1B21-BAF245199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1385-CD69-4952-A9B7-5ED02E07B6BF}" type="datetimeFigureOut">
              <a:rPr lang="en-CA" smtClean="0"/>
              <a:t>2024-04-25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99FA7-1A3F-D002-D209-998AA2869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F7789-A475-3FF5-626B-4F9AFEC9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7D36-0B7F-4826-92BB-191C76333D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0841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8D9E1-317C-D508-6D03-F2E4287E1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634BD6-F762-A662-2DD5-3189EC132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3E642-2682-3216-69C0-D25FF2A7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1385-CD69-4952-A9B7-5ED02E07B6BF}" type="datetimeFigureOut">
              <a:rPr lang="en-CA" smtClean="0"/>
              <a:t>2024-04-25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B2C9A-17C0-6FF6-5DA6-5D4220B60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44DA1-B0DB-0CB8-366F-C57B22028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7D36-0B7F-4826-92BB-191C76333D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55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84E9A4-8366-A43B-E2CF-78E8016205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822A1F-DB00-15FD-77F4-E5A6DDCE3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D507D-6CEA-D3CC-56BE-F0B41560A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1385-CD69-4952-A9B7-5ED02E07B6BF}" type="datetimeFigureOut">
              <a:rPr lang="en-CA" smtClean="0"/>
              <a:t>2024-04-25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EEC65-4A64-F832-F851-1A9B381D8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F4C13-242C-6EC4-E8E4-9A20570E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7D36-0B7F-4826-92BB-191C76333D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260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7DBA7-8397-DD3E-3A8F-23D845A65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Rockwell Extra Bold" panose="020609030405050204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4EBA2-35AB-3EF8-28A5-B93265FBC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AF9AC-8101-F89D-C3E3-B81C30C2D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1385-CD69-4952-A9B7-5ED02E07B6BF}" type="datetimeFigureOut">
              <a:rPr lang="en-CA" smtClean="0"/>
              <a:t>2024-04-25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DA599-5D34-1906-5AAB-78433F963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EF868-03C0-1770-AAFF-4132E4D2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7D36-0B7F-4826-92BB-191C76333D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868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87D18-703F-1970-B2E2-501ACD417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9C5D7-413F-98F0-DE23-5C34DCC69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CFFF6-0283-2F20-E02D-EA647B68B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1385-CD69-4952-A9B7-5ED02E07B6BF}" type="datetimeFigureOut">
              <a:rPr lang="en-CA" smtClean="0"/>
              <a:t>2024-04-25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4AB56-7070-F63E-C88B-98B68A3D1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AD203-B3BF-7D83-2284-FE931D2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7D36-0B7F-4826-92BB-191C76333D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965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A88F7-C660-825B-0855-37F2E4C5C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Rockwell Extra Bold" panose="020609030405050204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A6CC2-8FD0-FDC9-22B9-F8B648950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7655D3-2BAA-92C8-82A1-8B5D355E1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A0C95-C16D-0354-2E83-52A385936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1385-CD69-4952-A9B7-5ED02E07B6BF}" type="datetimeFigureOut">
              <a:rPr lang="en-CA" smtClean="0"/>
              <a:t>2024-04-25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E1403-586E-6EE6-DB1D-195F7A87C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668CA-9458-B83F-CAFE-7D3B089FB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7D36-0B7F-4826-92BB-191C76333D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138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8221A-4E7B-3183-4539-D79AAEC0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Rockwell Extra Bold" panose="020609030405050204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F9F2B-0590-C668-B26D-79974BE7C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A3FC3-D930-B8A2-1B0E-F410008EB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C83F7D-19C8-576B-AB19-85C36C0DE9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F3C3F2-EABD-F97F-1627-C34BAADA7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FD48E8-D408-5AD0-1B70-925E8AFD4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1385-CD69-4952-A9B7-5ED02E07B6BF}" type="datetimeFigureOut">
              <a:rPr lang="en-CA" smtClean="0"/>
              <a:t>2024-04-25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74966-A4EE-C14F-EC10-C8C054AD2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CC58C8-8B8F-1AAF-1A7F-18C62E87D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7D36-0B7F-4826-92BB-191C76333D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113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4D6BB-62AD-144D-30FD-30402086D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B32108-37E2-DB71-CA19-2041822FC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1385-CD69-4952-A9B7-5ED02E07B6BF}" type="datetimeFigureOut">
              <a:rPr lang="en-CA" smtClean="0"/>
              <a:t>2024-04-25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09DD7-FE0E-3AB8-9D62-93D3E0BB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53C2A-59D9-FF58-45DD-83E320862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7D36-0B7F-4826-92BB-191C76333D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830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7A7BC6-5C96-A60F-CE6B-057905760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1385-CD69-4952-A9B7-5ED02E07B6BF}" type="datetimeFigureOut">
              <a:rPr lang="en-CA" smtClean="0"/>
              <a:t>2024-04-25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09518-543B-FCBD-6DA8-83861D3BC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5BA0E-86BC-C754-3825-10BDA9FC0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7D36-0B7F-4826-92BB-191C76333D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069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A0467-1F20-4158-FE94-F7F25AD4F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71BF0-10C1-5D0D-D230-EEF78A45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F5D65-FF85-9C55-9475-C188C4632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E3CDB-1ADA-41BE-3BD4-F664A8A78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1385-CD69-4952-A9B7-5ED02E07B6BF}" type="datetimeFigureOut">
              <a:rPr lang="en-CA" smtClean="0"/>
              <a:t>2024-04-25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93AF1-6301-BFB2-ABB0-F9F5C264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14A5B-4EB3-AC2A-4A3A-0770CF3EA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7D36-0B7F-4826-92BB-191C76333D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607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ADA25-8A0D-2EA4-C3A4-326114CD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36BC96-1E32-5948-A275-41757FBB3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09D397-FF74-6FF7-2349-BAB8A018C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3BA2A-8175-5421-0A27-00DD14B48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1385-CD69-4952-A9B7-5ED02E07B6BF}" type="datetimeFigureOut">
              <a:rPr lang="en-CA" smtClean="0"/>
              <a:t>2024-04-25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1867C-E1B2-B3A2-C126-6ADA1043C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84FF6-30B0-D461-24C3-87BDCD387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7D36-0B7F-4826-92BB-191C76333D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33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E90021-1724-6106-59BF-5828C1768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60A47-BAA9-B82E-D939-07067DB95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A7CFA-963D-FD81-BAE8-20C2CFCF18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01385-CD69-4952-A9B7-5ED02E07B6BF}" type="datetimeFigureOut">
              <a:rPr lang="en-CA" smtClean="0"/>
              <a:t>2024-04-25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DF680-97B9-2310-7397-340CBB5FA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2A8FC-0480-DAAD-6AD4-805E06687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D7D36-0B7F-4826-92BB-191C76333D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239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alzheimer.ca/sites/default/files/documents/Landmark-Study-Report-1-Path_Alzheimer-Society-Canada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5_2326617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6_57B7628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0475F-0E21-EC6D-1A27-3C74D6E21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110" y="2254639"/>
            <a:ext cx="5955433" cy="234872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C4244"/>
                </a:solidFill>
                <a:latin typeface="Rockwell Extra Bold" panose="02060903040505020403" pitchFamily="18" charset="0"/>
              </a:rPr>
              <a:t>Risk Factors</a:t>
            </a:r>
            <a:br>
              <a:rPr lang="en-US" dirty="0">
                <a:solidFill>
                  <a:srgbClr val="2C4244"/>
                </a:solidFill>
                <a:latin typeface="Rockwell Extra Bold" panose="02060903040505020403" pitchFamily="18" charset="0"/>
              </a:rPr>
            </a:br>
            <a:r>
              <a:rPr lang="en-US" dirty="0">
                <a:solidFill>
                  <a:srgbClr val="2C4244"/>
                </a:solidFill>
                <a:latin typeface="Rockwell Extra Bold" panose="02060903040505020403" pitchFamily="18" charset="0"/>
              </a:rPr>
              <a:t>for </a:t>
            </a:r>
            <a:br>
              <a:rPr lang="en-US" dirty="0">
                <a:solidFill>
                  <a:srgbClr val="2C4244"/>
                </a:solidFill>
                <a:latin typeface="Rockwell Extra Bold" panose="02060903040505020403" pitchFamily="18" charset="0"/>
              </a:rPr>
            </a:br>
            <a:r>
              <a:rPr lang="en-US" dirty="0">
                <a:solidFill>
                  <a:srgbClr val="2C4244"/>
                </a:solidFill>
                <a:latin typeface="Rockwell Extra Bold" panose="02060903040505020403" pitchFamily="18" charset="0"/>
              </a:rPr>
              <a:t>Dementia</a:t>
            </a:r>
            <a:endParaRPr lang="en-CA" dirty="0">
              <a:solidFill>
                <a:srgbClr val="2C4244"/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ADE61-F800-2E24-81BB-8228E1D22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457" y="0"/>
            <a:ext cx="5196543" cy="6858000"/>
          </a:xfrm>
          <a:prstGeom prst="rect">
            <a:avLst/>
          </a:prstGeom>
        </p:spPr>
      </p:pic>
      <p:pic>
        <p:nvPicPr>
          <p:cNvPr id="1026" name="Picture 2" descr="Brand Toolkit | CNC">
            <a:extLst>
              <a:ext uri="{FF2B5EF4-FFF2-40B4-BE49-F238E27FC236}">
                <a16:creationId xmlns:a16="http://schemas.microsoft.com/office/drawing/2014/main" id="{F42025AC-B785-6407-896C-000E62A39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966" y="6079417"/>
            <a:ext cx="3007787" cy="89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182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44F24-19B7-70D5-28C6-CBF465D3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Non-modifiable 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BC6BA-0B3D-4E60-57CA-8A405054C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Parkinson’s disease, multiple sclerosis, chronic kidney disease and HIV increase the risk of developing dementia</a:t>
            </a:r>
          </a:p>
          <a:p>
            <a:endParaRPr lang="en-US" dirty="0"/>
          </a:p>
          <a:p>
            <a:r>
              <a:rPr lang="en-US" dirty="0"/>
              <a:t>Disorders such as Down’s syndrome also increase the risk of early onset dementia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7097C4-52B3-B00B-3450-79D191A9BE16}"/>
              </a:ext>
            </a:extLst>
          </p:cNvPr>
          <p:cNvSpPr/>
          <p:nvPr/>
        </p:nvSpPr>
        <p:spPr>
          <a:xfrm>
            <a:off x="931505" y="1363028"/>
            <a:ext cx="9216000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977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8A624-9E7C-6741-7450-9CB6F279D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7CDAE-2745-F6A6-D378-79929EAC4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931"/>
            <a:ext cx="10515600" cy="4796032"/>
          </a:xfrm>
          <a:noFill/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Alzheimer-Society-Canada. (2022). </a:t>
            </a:r>
            <a:r>
              <a:rPr lang="en-US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Navigating the path forward for dementia in </a:t>
            </a:r>
            <a:r>
              <a:rPr lang="es-ES" sz="1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Canada</a:t>
            </a:r>
            <a:r>
              <a:rPr lang="es-ES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s-ES" sz="1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Report</a:t>
            </a:r>
            <a:r>
              <a:rPr lang="es-ES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s-E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s-ES" sz="1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https://alzheimer.ca/sites/default/files/documents/Landmark-Study-Report-1-Path_Alzheimer-Society-Canada.pdf</a:t>
            </a:r>
            <a:endParaRPr lang="es-ES" sz="1200" u="sng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Boscart</a:t>
            </a:r>
            <a:r>
              <a:rPr lang="en-US" sz="1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V., McCleary, L., </a:t>
            </a:r>
            <a:r>
              <a:rPr lang="en-US" sz="12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Taucar</a:t>
            </a:r>
            <a:r>
              <a:rPr lang="en-US" sz="1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L. S., Touhy, T. A., Jett, K. F., &amp; Touhy, T. A. (2023). </a:t>
            </a:r>
            <a:r>
              <a:rPr lang="en-US" sz="1200" i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Ebersole  &amp; Hess' Gerontological Nursing &amp; Healthy Aging in Canada</a:t>
            </a:r>
            <a:r>
              <a:rPr lang="en-US" sz="1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(3rd edition). Elsevier Canada. </a:t>
            </a:r>
          </a:p>
          <a:p>
            <a:pPr marL="0" marR="0" indent="0" algn="just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Jacklin, K. M., Walker, J. D., &amp;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Shawande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(2013). The emergence of dementia as a health concern among First Nations populations in Alberta, Canada. 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Canadian Journal of Public Health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104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e39-e44.</a:t>
            </a:r>
          </a:p>
          <a:p>
            <a:pPr marL="0" marR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Sabia, S.,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Fayosse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Dumurgier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J.,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Dugravot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Akbaraly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T., Britton, A., ... &amp; Singh-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Manoux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A. (2018). Alcohol consumption and risk of dementia: 23 year follow-up of Whitehall II cohort study. 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bmj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 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362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Spira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A. P., Chen-Edinboro, L. P., Wu, M. N., &amp;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Yaffe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K. (2014). Impact of sleep on the risk of cognitive decline and dementia. Current opinion in psychiatry, 27(6), 478.</a:t>
            </a:r>
          </a:p>
          <a:p>
            <a:pPr marL="0" marR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National Institute on Aging. (2016). Does poor sleep raise risk for Alzheimer's disease? https://www.nia.nih.gov/news/does-poor-sleep-raise-risk-alzheimers-disease</a:t>
            </a:r>
          </a:p>
          <a:p>
            <a:pPr marL="0" marR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42707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15C22A8-D0BA-F4A8-3520-6A48D23EB4B2}"/>
              </a:ext>
            </a:extLst>
          </p:cNvPr>
          <p:cNvGrpSpPr/>
          <p:nvPr/>
        </p:nvGrpSpPr>
        <p:grpSpPr>
          <a:xfrm>
            <a:off x="5334000" y="0"/>
            <a:ext cx="6858000" cy="6858000"/>
            <a:chOff x="5334000" y="0"/>
            <a:chExt cx="6858000" cy="6858000"/>
          </a:xfrm>
        </p:grpSpPr>
        <p:pic>
          <p:nvPicPr>
            <p:cNvPr id="9218" name="Picture 2" descr="Free meeting meet together illustration">
              <a:extLst>
                <a:ext uri="{FF2B5EF4-FFF2-40B4-BE49-F238E27FC236}">
                  <a16:creationId xmlns:a16="http://schemas.microsoft.com/office/drawing/2014/main" id="{21686714-B0ED-F567-51F1-53541E4477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0"/>
              <a:ext cx="6858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87C2568-7634-C455-8428-AA676AC024B2}"/>
                </a:ext>
              </a:extLst>
            </p:cNvPr>
            <p:cNvSpPr/>
            <p:nvPr/>
          </p:nvSpPr>
          <p:spPr>
            <a:xfrm>
              <a:off x="10633494" y="1759321"/>
              <a:ext cx="1523695" cy="830192"/>
            </a:xfrm>
            <a:prstGeom prst="wedgeEllipseCallout">
              <a:avLst>
                <a:gd name="adj1" fmla="val -23531"/>
                <a:gd name="adj2" fmla="val 80140"/>
              </a:avLst>
            </a:prstGeom>
            <a:solidFill>
              <a:srgbClr val="2C424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400" dirty="0">
                <a:latin typeface="Rockwell Extra Bold" panose="02060903040505020403" pitchFamily="18" charset="0"/>
              </a:endParaRPr>
            </a:p>
          </p:txBody>
        </p:sp>
        <p:sp>
          <p:nvSpPr>
            <p:cNvPr id="3" name="Speech Bubble: Oval 2">
              <a:extLst>
                <a:ext uri="{FF2B5EF4-FFF2-40B4-BE49-F238E27FC236}">
                  <a16:creationId xmlns:a16="http://schemas.microsoft.com/office/drawing/2014/main" id="{06657517-D63B-3CA0-7A80-43433FECF90B}"/>
                </a:ext>
              </a:extLst>
            </p:cNvPr>
            <p:cNvSpPr/>
            <p:nvPr/>
          </p:nvSpPr>
          <p:spPr>
            <a:xfrm>
              <a:off x="8502764" y="2215766"/>
              <a:ext cx="1320991" cy="655742"/>
            </a:xfrm>
            <a:prstGeom prst="wedgeEllipseCallout">
              <a:avLst>
                <a:gd name="adj1" fmla="val -25841"/>
                <a:gd name="adj2" fmla="val 70214"/>
              </a:avLst>
            </a:prstGeom>
            <a:solidFill>
              <a:srgbClr val="EF343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400" dirty="0">
                <a:latin typeface="Rockwell Extra Bold" panose="02060903040505020403" pitchFamily="18" charset="0"/>
              </a:endParaRPr>
            </a:p>
          </p:txBody>
        </p:sp>
        <p:sp>
          <p:nvSpPr>
            <p:cNvPr id="2" name="Speech Bubble: Oval 1">
              <a:extLst>
                <a:ext uri="{FF2B5EF4-FFF2-40B4-BE49-F238E27FC236}">
                  <a16:creationId xmlns:a16="http://schemas.microsoft.com/office/drawing/2014/main" id="{01DEB4C3-6C14-D074-15F6-5F560ABDCB3A}"/>
                </a:ext>
              </a:extLst>
            </p:cNvPr>
            <p:cNvSpPr/>
            <p:nvPr/>
          </p:nvSpPr>
          <p:spPr>
            <a:xfrm>
              <a:off x="8075632" y="1974990"/>
              <a:ext cx="993723" cy="652771"/>
            </a:xfrm>
            <a:prstGeom prst="wedgeEllipseCallout">
              <a:avLst>
                <a:gd name="adj1" fmla="val 57813"/>
                <a:gd name="adj2" fmla="val 49456"/>
              </a:avLst>
            </a:prstGeom>
            <a:solidFill>
              <a:srgbClr val="2C424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400" dirty="0">
                <a:latin typeface="Rockwell Extra Bold" panose="02060903040505020403" pitchFamily="18" charset="0"/>
              </a:endParaRPr>
            </a:p>
          </p:txBody>
        </p:sp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D018E297-17C4-D623-59AA-73FC636BF5A3}"/>
                </a:ext>
              </a:extLst>
            </p:cNvPr>
            <p:cNvSpPr/>
            <p:nvPr/>
          </p:nvSpPr>
          <p:spPr>
            <a:xfrm>
              <a:off x="6943008" y="755781"/>
              <a:ext cx="2273566" cy="1175408"/>
            </a:xfrm>
            <a:prstGeom prst="wedgeEllipseCallout">
              <a:avLst>
                <a:gd name="adj1" fmla="val 10368"/>
                <a:gd name="adj2" fmla="val 73389"/>
              </a:avLst>
            </a:prstGeom>
            <a:solidFill>
              <a:srgbClr val="EF343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400" dirty="0">
                <a:latin typeface="Rockwell Extra Bold" panose="02060903040505020403" pitchFamily="18" charset="0"/>
              </a:endParaRPr>
            </a:p>
          </p:txBody>
        </p:sp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97127BD1-4497-DA6E-327A-50F6BD20F9E4}"/>
                </a:ext>
              </a:extLst>
            </p:cNvPr>
            <p:cNvSpPr/>
            <p:nvPr/>
          </p:nvSpPr>
          <p:spPr>
            <a:xfrm>
              <a:off x="9927771" y="1213026"/>
              <a:ext cx="1870207" cy="1002740"/>
            </a:xfrm>
            <a:prstGeom prst="wedgeEllipseCallout">
              <a:avLst>
                <a:gd name="adj1" fmla="val 29874"/>
                <a:gd name="adj2" fmla="val 59978"/>
              </a:avLst>
            </a:prstGeom>
            <a:solidFill>
              <a:srgbClr val="EF343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400" dirty="0">
                <a:latin typeface="Rockwell Extra Bold" panose="02060903040505020403" pitchFamily="18" charset="0"/>
              </a:endParaRPr>
            </a:p>
          </p:txBody>
        </p:sp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211F5EE4-7CA1-2734-E55E-EF2EEF94685A}"/>
                </a:ext>
              </a:extLst>
            </p:cNvPr>
            <p:cNvSpPr/>
            <p:nvPr/>
          </p:nvSpPr>
          <p:spPr>
            <a:xfrm>
              <a:off x="8286013" y="207034"/>
              <a:ext cx="3109329" cy="1502704"/>
            </a:xfrm>
            <a:prstGeom prst="wedgeEllipseCallout">
              <a:avLst>
                <a:gd name="adj1" fmla="val -19340"/>
                <a:gd name="adj2" fmla="val 78889"/>
              </a:avLst>
            </a:prstGeom>
            <a:solidFill>
              <a:srgbClr val="2C424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400" dirty="0">
                <a:latin typeface="Rockwell Extra Bold" panose="02060903040505020403" pitchFamily="18" charset="0"/>
              </a:endParaRPr>
            </a:p>
          </p:txBody>
        </p:sp>
        <p:sp>
          <p:nvSpPr>
            <p:cNvPr id="10" name="Speech Bubble: Oval 9">
              <a:extLst>
                <a:ext uri="{FF2B5EF4-FFF2-40B4-BE49-F238E27FC236}">
                  <a16:creationId xmlns:a16="http://schemas.microsoft.com/office/drawing/2014/main" id="{46F169E6-68FA-D07F-F297-B5C9C0A353E3}"/>
                </a:ext>
              </a:extLst>
            </p:cNvPr>
            <p:cNvSpPr/>
            <p:nvPr/>
          </p:nvSpPr>
          <p:spPr>
            <a:xfrm>
              <a:off x="5608262" y="1808902"/>
              <a:ext cx="1286854" cy="780611"/>
            </a:xfrm>
            <a:prstGeom prst="wedgeEllipseCallout">
              <a:avLst>
                <a:gd name="adj1" fmla="val 20834"/>
                <a:gd name="adj2" fmla="val 58685"/>
              </a:avLst>
            </a:prstGeom>
            <a:solidFill>
              <a:srgbClr val="EF343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400" dirty="0">
                <a:latin typeface="Rockwell Extra Bold" panose="02060903040505020403" pitchFamily="18" charset="0"/>
              </a:endParaRPr>
            </a:p>
          </p:txBody>
        </p:sp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52C40575-5EBB-A8BF-A866-D93D8E6E4B27}"/>
                </a:ext>
              </a:extLst>
            </p:cNvPr>
            <p:cNvSpPr/>
            <p:nvPr/>
          </p:nvSpPr>
          <p:spPr>
            <a:xfrm>
              <a:off x="5993575" y="769419"/>
              <a:ext cx="2037981" cy="1161770"/>
            </a:xfrm>
            <a:prstGeom prst="wedgeEllipseCallout">
              <a:avLst>
                <a:gd name="adj1" fmla="val -21393"/>
                <a:gd name="adj2" fmla="val 70154"/>
              </a:avLst>
            </a:prstGeom>
            <a:solidFill>
              <a:srgbClr val="2C424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400" dirty="0">
                <a:latin typeface="Rockwell Extra Bold" panose="02060903040505020403" pitchFamily="18" charset="0"/>
              </a:endParaRP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B7A94B6E-A9AD-04E4-7E65-0915045AC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Rockwell Extra Bold" panose="02060903040505020403" pitchFamily="18" charset="0"/>
              </a:rPr>
              <a:t>Thank You</a:t>
            </a:r>
            <a:endParaRPr lang="en-CA" dirty="0">
              <a:solidFill>
                <a:schemeClr val="tx2">
                  <a:lumMod val="75000"/>
                </a:schemeClr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397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44F24-19B7-70D5-28C6-CBF465D3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are risk factors?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BC6BA-0B3D-4E60-57CA-8A405054C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53066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n-CA" dirty="0"/>
              <a:t>Characteristics that increase your likelihood of getting a disease</a:t>
            </a:r>
          </a:p>
          <a:p>
            <a:pPr algn="just"/>
            <a:endParaRPr lang="en-CA" dirty="0"/>
          </a:p>
          <a:p>
            <a:pPr lvl="1" algn="just"/>
            <a:r>
              <a:rPr lang="en-CA" dirty="0"/>
              <a:t>Lifestyle</a:t>
            </a:r>
          </a:p>
          <a:p>
            <a:pPr lvl="1" algn="just"/>
            <a:endParaRPr lang="en-CA" dirty="0"/>
          </a:p>
          <a:p>
            <a:pPr lvl="1" algn="just"/>
            <a:r>
              <a:rPr lang="en-CA" dirty="0"/>
              <a:t>Environment</a:t>
            </a:r>
          </a:p>
          <a:p>
            <a:pPr lvl="1" algn="just"/>
            <a:endParaRPr lang="en-CA" dirty="0"/>
          </a:p>
          <a:p>
            <a:pPr lvl="1" algn="just"/>
            <a:r>
              <a:rPr lang="en-CA" dirty="0"/>
              <a:t>Genetic</a:t>
            </a:r>
          </a:p>
          <a:p>
            <a:pPr lvl="1" algn="just"/>
            <a:endParaRPr lang="en-CA" dirty="0"/>
          </a:p>
          <a:p>
            <a:pPr algn="just"/>
            <a:r>
              <a:rPr lang="en-CA" dirty="0"/>
              <a:t>These do </a:t>
            </a:r>
            <a:r>
              <a:rPr lang="en-CA"/>
              <a:t>not cause </a:t>
            </a:r>
            <a:r>
              <a:rPr lang="en-CA" dirty="0"/>
              <a:t>the disease, but increase the chances of diagnosis.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1C27BC-BA46-C0F1-2B70-7F180F1F5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2" b="6167"/>
          <a:stretch>
            <a:fillRect/>
          </a:stretch>
        </p:blipFill>
        <p:spPr>
          <a:xfrm>
            <a:off x="7193748" y="0"/>
            <a:ext cx="4998253" cy="6435080"/>
          </a:xfrm>
          <a:custGeom>
            <a:avLst/>
            <a:gdLst>
              <a:gd name="connsiteX0" fmla="*/ 2250225 w 4998253"/>
              <a:gd name="connsiteY0" fmla="*/ 5094766 h 6435080"/>
              <a:gd name="connsiteX1" fmla="*/ 2671307 w 4998253"/>
              <a:gd name="connsiteY1" fmla="*/ 5515848 h 6435080"/>
              <a:gd name="connsiteX2" fmla="*/ 2250225 w 4998253"/>
              <a:gd name="connsiteY2" fmla="*/ 5936930 h 6435080"/>
              <a:gd name="connsiteX3" fmla="*/ 1829143 w 4998253"/>
              <a:gd name="connsiteY3" fmla="*/ 5515848 h 6435080"/>
              <a:gd name="connsiteX4" fmla="*/ 2250225 w 4998253"/>
              <a:gd name="connsiteY4" fmla="*/ 5094766 h 6435080"/>
              <a:gd name="connsiteX5" fmla="*/ 540000 w 4998253"/>
              <a:gd name="connsiteY5" fmla="*/ 5069252 h 6435080"/>
              <a:gd name="connsiteX6" fmla="*/ 1080000 w 4998253"/>
              <a:gd name="connsiteY6" fmla="*/ 5609252 h 6435080"/>
              <a:gd name="connsiteX7" fmla="*/ 540000 w 4998253"/>
              <a:gd name="connsiteY7" fmla="*/ 6149252 h 6435080"/>
              <a:gd name="connsiteX8" fmla="*/ 0 w 4998253"/>
              <a:gd name="connsiteY8" fmla="*/ 5609252 h 6435080"/>
              <a:gd name="connsiteX9" fmla="*/ 540000 w 4998253"/>
              <a:gd name="connsiteY9" fmla="*/ 5069252 h 6435080"/>
              <a:gd name="connsiteX10" fmla="*/ 4998253 w 4998253"/>
              <a:gd name="connsiteY10" fmla="*/ 3175904 h 6435080"/>
              <a:gd name="connsiteX11" fmla="*/ 4998253 w 4998253"/>
              <a:gd name="connsiteY11" fmla="*/ 4921143 h 6435080"/>
              <a:gd name="connsiteX12" fmla="*/ 3982195 w 4998253"/>
              <a:gd name="connsiteY12" fmla="*/ 6228190 h 6435080"/>
              <a:gd name="connsiteX13" fmla="*/ 3230671 w 4998253"/>
              <a:gd name="connsiteY13" fmla="*/ 6322325 h 6435080"/>
              <a:gd name="connsiteX14" fmla="*/ 3136535 w 4998253"/>
              <a:gd name="connsiteY14" fmla="*/ 5570800 h 6435080"/>
              <a:gd name="connsiteX15" fmla="*/ 4998253 w 4998253"/>
              <a:gd name="connsiteY15" fmla="*/ 1133293 h 6435080"/>
              <a:gd name="connsiteX16" fmla="*/ 4998253 w 4998253"/>
              <a:gd name="connsiteY16" fmla="*/ 2966710 h 6435080"/>
              <a:gd name="connsiteX17" fmla="*/ 3416734 w 4998253"/>
              <a:gd name="connsiteY17" fmla="*/ 5001159 h 6435080"/>
              <a:gd name="connsiteX18" fmla="*/ 2584594 w 4998253"/>
              <a:gd name="connsiteY18" fmla="*/ 5105393 h 6435080"/>
              <a:gd name="connsiteX19" fmla="*/ 2584595 w 4998253"/>
              <a:gd name="connsiteY19" fmla="*/ 5105392 h 6435080"/>
              <a:gd name="connsiteX20" fmla="*/ 2480362 w 4998253"/>
              <a:gd name="connsiteY20" fmla="*/ 4273252 h 6435080"/>
              <a:gd name="connsiteX21" fmla="*/ 4790979 w 4998253"/>
              <a:gd name="connsiteY21" fmla="*/ 1300897 h 6435080"/>
              <a:gd name="connsiteX22" fmla="*/ 4956907 w 4998253"/>
              <a:gd name="connsiteY22" fmla="*/ 1154470 h 6435080"/>
              <a:gd name="connsiteX23" fmla="*/ 4172768 w 4998253"/>
              <a:gd name="connsiteY23" fmla="*/ 0 h 6435080"/>
              <a:gd name="connsiteX24" fmla="*/ 4998253 w 4998253"/>
              <a:gd name="connsiteY24" fmla="*/ 0 h 6435080"/>
              <a:gd name="connsiteX25" fmla="*/ 4998253 w 4998253"/>
              <a:gd name="connsiteY25" fmla="*/ 800031 h 6435080"/>
              <a:gd name="connsiteX26" fmla="*/ 1747542 w 4998253"/>
              <a:gd name="connsiteY26" fmla="*/ 4981712 h 6435080"/>
              <a:gd name="connsiteX27" fmla="*/ 945770 w 4998253"/>
              <a:gd name="connsiteY27" fmla="*/ 5082142 h 6435080"/>
              <a:gd name="connsiteX28" fmla="*/ 945771 w 4998253"/>
              <a:gd name="connsiteY28" fmla="*/ 5082141 h 6435080"/>
              <a:gd name="connsiteX29" fmla="*/ 845342 w 4998253"/>
              <a:gd name="connsiteY29" fmla="*/ 4280368 h 6435080"/>
              <a:gd name="connsiteX30" fmla="*/ 2819569 w 4998253"/>
              <a:gd name="connsiteY30" fmla="*/ 0 h 6435080"/>
              <a:gd name="connsiteX31" fmla="*/ 4000964 w 4998253"/>
              <a:gd name="connsiteY31" fmla="*/ 0 h 6435080"/>
              <a:gd name="connsiteX32" fmla="*/ 3983041 w 4998253"/>
              <a:gd name="connsiteY32" fmla="*/ 28567 h 6435080"/>
              <a:gd name="connsiteX33" fmla="*/ 1063503 w 4998253"/>
              <a:gd name="connsiteY33" fmla="*/ 3784233 h 6435080"/>
              <a:gd name="connsiteX34" fmla="*/ 406710 w 4998253"/>
              <a:gd name="connsiteY34" fmla="*/ 3866502 h 6435080"/>
              <a:gd name="connsiteX35" fmla="*/ 324441 w 4998253"/>
              <a:gd name="connsiteY35" fmla="*/ 3209709 h 643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998253" h="6435080">
                <a:moveTo>
                  <a:pt x="2250225" y="5094766"/>
                </a:moveTo>
                <a:cubicBezTo>
                  <a:pt x="2482782" y="5094766"/>
                  <a:pt x="2671307" y="5283291"/>
                  <a:pt x="2671307" y="5515848"/>
                </a:cubicBezTo>
                <a:cubicBezTo>
                  <a:pt x="2671307" y="5748405"/>
                  <a:pt x="2482782" y="5936930"/>
                  <a:pt x="2250225" y="5936930"/>
                </a:cubicBezTo>
                <a:cubicBezTo>
                  <a:pt x="2017668" y="5936930"/>
                  <a:pt x="1829143" y="5748405"/>
                  <a:pt x="1829143" y="5515848"/>
                </a:cubicBezTo>
                <a:cubicBezTo>
                  <a:pt x="1829143" y="5283291"/>
                  <a:pt x="2017668" y="5094766"/>
                  <a:pt x="2250225" y="5094766"/>
                </a:cubicBezTo>
                <a:close/>
                <a:moveTo>
                  <a:pt x="540000" y="5069252"/>
                </a:moveTo>
                <a:cubicBezTo>
                  <a:pt x="838234" y="5069252"/>
                  <a:pt x="1080000" y="5311018"/>
                  <a:pt x="1080000" y="5609252"/>
                </a:cubicBezTo>
                <a:cubicBezTo>
                  <a:pt x="1080000" y="5907486"/>
                  <a:pt x="838234" y="6149252"/>
                  <a:pt x="540000" y="6149252"/>
                </a:cubicBezTo>
                <a:cubicBezTo>
                  <a:pt x="241766" y="6149252"/>
                  <a:pt x="0" y="5907486"/>
                  <a:pt x="0" y="5609252"/>
                </a:cubicBezTo>
                <a:cubicBezTo>
                  <a:pt x="0" y="5311018"/>
                  <a:pt x="241766" y="5069252"/>
                  <a:pt x="540000" y="5069252"/>
                </a:cubicBezTo>
                <a:close/>
                <a:moveTo>
                  <a:pt x="4998253" y="3175904"/>
                </a:moveTo>
                <a:lnTo>
                  <a:pt x="4998253" y="4921143"/>
                </a:lnTo>
                <a:lnTo>
                  <a:pt x="3982195" y="6228190"/>
                </a:lnTo>
                <a:cubicBezTo>
                  <a:pt x="3800662" y="6461712"/>
                  <a:pt x="3464193" y="6503858"/>
                  <a:pt x="3230671" y="6322325"/>
                </a:cubicBezTo>
                <a:cubicBezTo>
                  <a:pt x="2997148" y="6140792"/>
                  <a:pt x="2955002" y="5804322"/>
                  <a:pt x="3136535" y="5570800"/>
                </a:cubicBezTo>
                <a:close/>
                <a:moveTo>
                  <a:pt x="4998253" y="1133293"/>
                </a:moveTo>
                <a:lnTo>
                  <a:pt x="4998253" y="2966710"/>
                </a:lnTo>
                <a:lnTo>
                  <a:pt x="3416734" y="5001159"/>
                </a:lnTo>
                <a:cubicBezTo>
                  <a:pt x="3215728" y="5259732"/>
                  <a:pt x="2843165" y="5306398"/>
                  <a:pt x="2584594" y="5105393"/>
                </a:cubicBezTo>
                <a:lnTo>
                  <a:pt x="2584595" y="5105392"/>
                </a:lnTo>
                <a:cubicBezTo>
                  <a:pt x="2326023" y="4904386"/>
                  <a:pt x="2279356" y="4531824"/>
                  <a:pt x="2480362" y="4273252"/>
                </a:cubicBezTo>
                <a:lnTo>
                  <a:pt x="4790979" y="1300897"/>
                </a:lnTo>
                <a:cubicBezTo>
                  <a:pt x="4838090" y="1240294"/>
                  <a:pt x="4894625" y="1191332"/>
                  <a:pt x="4956907" y="1154470"/>
                </a:cubicBezTo>
                <a:close/>
                <a:moveTo>
                  <a:pt x="4172768" y="0"/>
                </a:moveTo>
                <a:lnTo>
                  <a:pt x="4998253" y="0"/>
                </a:lnTo>
                <a:lnTo>
                  <a:pt x="4998253" y="800031"/>
                </a:lnTo>
                <a:lnTo>
                  <a:pt x="1747542" y="4981712"/>
                </a:lnTo>
                <a:cubicBezTo>
                  <a:pt x="1553872" y="5230848"/>
                  <a:pt x="1194905" y="5275812"/>
                  <a:pt x="945770" y="5082142"/>
                </a:cubicBezTo>
                <a:lnTo>
                  <a:pt x="945771" y="5082141"/>
                </a:lnTo>
                <a:cubicBezTo>
                  <a:pt x="696636" y="4888471"/>
                  <a:pt x="651672" y="4529504"/>
                  <a:pt x="845342" y="4280368"/>
                </a:cubicBezTo>
                <a:close/>
                <a:moveTo>
                  <a:pt x="2819569" y="0"/>
                </a:moveTo>
                <a:lnTo>
                  <a:pt x="4000964" y="0"/>
                </a:lnTo>
                <a:lnTo>
                  <a:pt x="3983041" y="28567"/>
                </a:lnTo>
                <a:lnTo>
                  <a:pt x="1063503" y="3784233"/>
                </a:lnTo>
                <a:cubicBezTo>
                  <a:pt x="904853" y="3988319"/>
                  <a:pt x="610797" y="4025152"/>
                  <a:pt x="406710" y="3866502"/>
                </a:cubicBezTo>
                <a:cubicBezTo>
                  <a:pt x="202624" y="3707851"/>
                  <a:pt x="165791" y="3413795"/>
                  <a:pt x="324441" y="3209709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40B604B-6DAC-BA74-3494-67A0295ABA3E}"/>
              </a:ext>
            </a:extLst>
          </p:cNvPr>
          <p:cNvSpPr/>
          <p:nvPr/>
        </p:nvSpPr>
        <p:spPr>
          <a:xfrm>
            <a:off x="931505" y="1363028"/>
            <a:ext cx="7308000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248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44F24-19B7-70D5-28C6-CBF465D3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Modifiable risk factors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BC6BA-0B3D-4E60-57CA-8A405054C7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Hearing loss</a:t>
            </a:r>
          </a:p>
          <a:p>
            <a:endParaRPr lang="en-US" dirty="0"/>
          </a:p>
          <a:p>
            <a:r>
              <a:rPr lang="en-US" dirty="0"/>
              <a:t>Hypertension</a:t>
            </a:r>
          </a:p>
          <a:p>
            <a:endParaRPr lang="en-US" dirty="0"/>
          </a:p>
          <a:p>
            <a:r>
              <a:rPr lang="en-US" dirty="0"/>
              <a:t>Obesity</a:t>
            </a:r>
          </a:p>
          <a:p>
            <a:endParaRPr lang="en-US" dirty="0"/>
          </a:p>
          <a:p>
            <a:r>
              <a:rPr lang="en-US" dirty="0"/>
              <a:t>Smoking</a:t>
            </a:r>
          </a:p>
          <a:p>
            <a:endParaRPr lang="en-US" dirty="0"/>
          </a:p>
          <a:p>
            <a:r>
              <a:rPr lang="en-US" dirty="0"/>
              <a:t>Poor sleep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F3079F-730C-FAF0-8AE6-17E2D49A2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2650" y="1825625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Depression</a:t>
            </a:r>
          </a:p>
          <a:p>
            <a:endParaRPr lang="en-US" dirty="0"/>
          </a:p>
          <a:p>
            <a:r>
              <a:rPr lang="en-US" dirty="0"/>
              <a:t>Physical inactivity</a:t>
            </a:r>
          </a:p>
          <a:p>
            <a:endParaRPr lang="en-US" dirty="0"/>
          </a:p>
          <a:p>
            <a:r>
              <a:rPr lang="en-US" dirty="0"/>
              <a:t>Social isolation</a:t>
            </a:r>
          </a:p>
          <a:p>
            <a:endParaRPr lang="en-US" dirty="0"/>
          </a:p>
          <a:p>
            <a:r>
              <a:rPr lang="en-US" dirty="0"/>
              <a:t>Diabetes</a:t>
            </a:r>
          </a:p>
          <a:p>
            <a:endParaRPr lang="en-US" dirty="0"/>
          </a:p>
          <a:p>
            <a:r>
              <a:rPr lang="en-US" dirty="0"/>
              <a:t>Low education</a:t>
            </a:r>
            <a:endParaRPr lang="en-CA" dirty="0"/>
          </a:p>
          <a:p>
            <a:endParaRPr lang="en-CA" dirty="0"/>
          </a:p>
        </p:txBody>
      </p:sp>
      <p:pic>
        <p:nvPicPr>
          <p:cNvPr id="1026" name="Picture 2" descr="Free Upset black woman touching head on light background Stock Photo">
            <a:extLst>
              <a:ext uri="{FF2B5EF4-FFF2-40B4-BE49-F238E27FC236}">
                <a16:creationId xmlns:a16="http://schemas.microsoft.com/office/drawing/2014/main" id="{9B5FA9C1-894A-E97F-1757-7297B1FFB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958" y="1352938"/>
            <a:ext cx="3670041" cy="550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551309F-E29B-9C48-C4A4-A813C8255519}"/>
              </a:ext>
            </a:extLst>
          </p:cNvPr>
          <p:cNvSpPr/>
          <p:nvPr/>
        </p:nvSpPr>
        <p:spPr>
          <a:xfrm>
            <a:off x="931505" y="1363028"/>
            <a:ext cx="7596000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971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44F24-19B7-70D5-28C6-CBF465D3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Modifiable risk factors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BC6BA-0B3D-4E60-57CA-8A405054C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High Blood Pressure</a:t>
            </a:r>
          </a:p>
          <a:p>
            <a:pPr lvl="1"/>
            <a:r>
              <a:rPr lang="en-US" dirty="0"/>
              <a:t>Effects the heart, arteries and circulation increasing the risks for vascular dementia</a:t>
            </a:r>
          </a:p>
          <a:p>
            <a:pPr lvl="1"/>
            <a:endParaRPr lang="en-US" dirty="0"/>
          </a:p>
          <a:p>
            <a:r>
              <a:rPr lang="en-US" dirty="0"/>
              <a:t>Poor Sleep</a:t>
            </a:r>
          </a:p>
          <a:p>
            <a:pPr lvl="1"/>
            <a:r>
              <a:rPr lang="en-US" dirty="0"/>
              <a:t>Contributes to cognitive decline and dementia. (</a:t>
            </a:r>
            <a:r>
              <a:rPr lang="en-US" dirty="0" err="1"/>
              <a:t>Spira</a:t>
            </a:r>
            <a:r>
              <a:rPr lang="en-US" dirty="0"/>
              <a:t> et al., 2014)</a:t>
            </a:r>
          </a:p>
          <a:p>
            <a:endParaRPr lang="en-US" dirty="0"/>
          </a:p>
          <a:p>
            <a:r>
              <a:rPr lang="en-US" dirty="0"/>
              <a:t>Smoking</a:t>
            </a:r>
          </a:p>
          <a:p>
            <a:pPr lvl="1"/>
            <a:r>
              <a:rPr lang="en-US" dirty="0"/>
              <a:t>Smokers have a 45% higher risk of developing dementia vs. non-smokers</a:t>
            </a:r>
          </a:p>
          <a:p>
            <a:endParaRPr lang="en-US" dirty="0"/>
          </a:p>
          <a:p>
            <a:r>
              <a:rPr lang="en-US" dirty="0"/>
              <a:t>Diabetes</a:t>
            </a:r>
          </a:p>
          <a:p>
            <a:pPr lvl="1"/>
            <a:r>
              <a:rPr lang="en-US" dirty="0"/>
              <a:t>Doubles the likelihood of developing dementia</a:t>
            </a:r>
          </a:p>
        </p:txBody>
      </p:sp>
      <p:pic>
        <p:nvPicPr>
          <p:cNvPr id="4" name="Picture 2" descr="Free risk risk management risk assessment vector">
            <a:extLst>
              <a:ext uri="{FF2B5EF4-FFF2-40B4-BE49-F238E27FC236}">
                <a16:creationId xmlns:a16="http://schemas.microsoft.com/office/drawing/2014/main" id="{0774A20C-5B41-CAC5-68CF-FE4A58BFB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05" y="4452257"/>
            <a:ext cx="2340427" cy="23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E886E1-27FA-07D5-7246-7A86D79B66AB}"/>
              </a:ext>
            </a:extLst>
          </p:cNvPr>
          <p:cNvSpPr/>
          <p:nvPr/>
        </p:nvSpPr>
        <p:spPr>
          <a:xfrm>
            <a:off x="931505" y="1363028"/>
            <a:ext cx="7596000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49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44F24-19B7-70D5-28C6-CBF465D3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Modifiable risk factors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BC6BA-0B3D-4E60-57CA-8A405054C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 Cholesterol</a:t>
            </a:r>
          </a:p>
          <a:p>
            <a:pPr lvl="1"/>
            <a:r>
              <a:rPr lang="en-US" dirty="0"/>
              <a:t>Increased risk of developing hypertension, diabetes and dementia</a:t>
            </a:r>
          </a:p>
          <a:p>
            <a:pPr lvl="1"/>
            <a:r>
              <a:rPr lang="en-US" dirty="0"/>
              <a:t>Drugs such as statins can lower the risk</a:t>
            </a:r>
          </a:p>
          <a:p>
            <a:endParaRPr lang="en-US" dirty="0"/>
          </a:p>
          <a:p>
            <a:r>
              <a:rPr lang="en-US" dirty="0"/>
              <a:t>Obesity and lack of physical activity</a:t>
            </a:r>
          </a:p>
          <a:p>
            <a:pPr lvl="1"/>
            <a:r>
              <a:rPr lang="en-US" dirty="0"/>
              <a:t>Regular exercise can lower the risks</a:t>
            </a:r>
          </a:p>
          <a:p>
            <a:endParaRPr lang="en-US" dirty="0"/>
          </a:p>
          <a:p>
            <a:r>
              <a:rPr lang="en-US" dirty="0"/>
              <a:t>Poor diet</a:t>
            </a:r>
          </a:p>
          <a:p>
            <a:pPr lvl="1"/>
            <a:r>
              <a:rPr lang="en-US" dirty="0"/>
              <a:t>Diets high in sugar, salt and saturated fats increase risk</a:t>
            </a:r>
          </a:p>
        </p:txBody>
      </p:sp>
      <p:pic>
        <p:nvPicPr>
          <p:cNvPr id="19" name="Picture 18" descr="Free Brain Salad photo and picture">
            <a:extLst>
              <a:ext uri="{FF2B5EF4-FFF2-40B4-BE49-F238E27FC236}">
                <a16:creationId xmlns:a16="http://schemas.microsoft.com/office/drawing/2014/main" id="{01C19C48-E4F8-116A-280D-7466BECEA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t="23243" r="2151" b="24915"/>
          <a:stretch>
            <a:fillRect/>
          </a:stretch>
        </p:blipFill>
        <p:spPr bwMode="auto">
          <a:xfrm>
            <a:off x="6344429" y="2752534"/>
            <a:ext cx="6702879" cy="4094855"/>
          </a:xfrm>
          <a:custGeom>
            <a:avLst/>
            <a:gdLst>
              <a:gd name="connsiteX0" fmla="*/ 2412352 w 6702879"/>
              <a:gd name="connsiteY0" fmla="*/ 3185121 h 4094855"/>
              <a:gd name="connsiteX1" fmla="*/ 6250344 w 6702879"/>
              <a:gd name="connsiteY1" fmla="*/ 3185121 h 4094855"/>
              <a:gd name="connsiteX2" fmla="*/ 6702879 w 6702879"/>
              <a:gd name="connsiteY2" fmla="*/ 3637656 h 4094855"/>
              <a:gd name="connsiteX3" fmla="*/ 6702878 w 6702879"/>
              <a:gd name="connsiteY3" fmla="*/ 3637656 h 4094855"/>
              <a:gd name="connsiteX4" fmla="*/ 6250343 w 6702879"/>
              <a:gd name="connsiteY4" fmla="*/ 4090191 h 4094855"/>
              <a:gd name="connsiteX5" fmla="*/ 2412352 w 6702879"/>
              <a:gd name="connsiteY5" fmla="*/ 4090190 h 4094855"/>
              <a:gd name="connsiteX6" fmla="*/ 1969011 w 6702879"/>
              <a:gd name="connsiteY6" fmla="*/ 3728857 h 4094855"/>
              <a:gd name="connsiteX7" fmla="*/ 1959817 w 6702879"/>
              <a:gd name="connsiteY7" fmla="*/ 3637656 h 4094855"/>
              <a:gd name="connsiteX8" fmla="*/ 1969011 w 6702879"/>
              <a:gd name="connsiteY8" fmla="*/ 3546455 h 4094855"/>
              <a:gd name="connsiteX9" fmla="*/ 2412352 w 6702879"/>
              <a:gd name="connsiteY9" fmla="*/ 3185121 h 4094855"/>
              <a:gd name="connsiteX10" fmla="*/ 1418641 w 6702879"/>
              <a:gd name="connsiteY10" fmla="*/ 3180455 h 4094855"/>
              <a:gd name="connsiteX11" fmla="*/ 1875841 w 6702879"/>
              <a:gd name="connsiteY11" fmla="*/ 3637655 h 4094855"/>
              <a:gd name="connsiteX12" fmla="*/ 1418641 w 6702879"/>
              <a:gd name="connsiteY12" fmla="*/ 4094855 h 4094855"/>
              <a:gd name="connsiteX13" fmla="*/ 961441 w 6702879"/>
              <a:gd name="connsiteY13" fmla="*/ 3637655 h 4094855"/>
              <a:gd name="connsiteX14" fmla="*/ 1418641 w 6702879"/>
              <a:gd name="connsiteY14" fmla="*/ 3180455 h 4094855"/>
              <a:gd name="connsiteX15" fmla="*/ 3423169 w 6702879"/>
              <a:gd name="connsiteY15" fmla="*/ 2124970 h 4094855"/>
              <a:gd name="connsiteX16" fmla="*/ 6250344 w 6702879"/>
              <a:gd name="connsiteY16" fmla="*/ 2124970 h 4094855"/>
              <a:gd name="connsiteX17" fmla="*/ 6702879 w 6702879"/>
              <a:gd name="connsiteY17" fmla="*/ 2577505 h 4094855"/>
              <a:gd name="connsiteX18" fmla="*/ 6702878 w 6702879"/>
              <a:gd name="connsiteY18" fmla="*/ 2577505 h 4094855"/>
              <a:gd name="connsiteX19" fmla="*/ 6250343 w 6702879"/>
              <a:gd name="connsiteY19" fmla="*/ 3030040 h 4094855"/>
              <a:gd name="connsiteX20" fmla="*/ 3423169 w 6702879"/>
              <a:gd name="connsiteY20" fmla="*/ 3030039 h 4094855"/>
              <a:gd name="connsiteX21" fmla="*/ 2979828 w 6702879"/>
              <a:gd name="connsiteY21" fmla="*/ 2668706 h 4094855"/>
              <a:gd name="connsiteX22" fmla="*/ 2970634 w 6702879"/>
              <a:gd name="connsiteY22" fmla="*/ 2577505 h 4094855"/>
              <a:gd name="connsiteX23" fmla="*/ 2979828 w 6702879"/>
              <a:gd name="connsiteY23" fmla="*/ 2486304 h 4094855"/>
              <a:gd name="connsiteX24" fmla="*/ 3423169 w 6702879"/>
              <a:gd name="connsiteY24" fmla="*/ 2124970 h 4094855"/>
              <a:gd name="connsiteX25" fmla="*/ 2417017 w 6702879"/>
              <a:gd name="connsiteY25" fmla="*/ 2120304 h 4094855"/>
              <a:gd name="connsiteX26" fmla="*/ 2874217 w 6702879"/>
              <a:gd name="connsiteY26" fmla="*/ 2577504 h 4094855"/>
              <a:gd name="connsiteX27" fmla="*/ 2417017 w 6702879"/>
              <a:gd name="connsiteY27" fmla="*/ 3034704 h 4094855"/>
              <a:gd name="connsiteX28" fmla="*/ 1959817 w 6702879"/>
              <a:gd name="connsiteY28" fmla="*/ 2577504 h 4094855"/>
              <a:gd name="connsiteX29" fmla="*/ 2417017 w 6702879"/>
              <a:gd name="connsiteY29" fmla="*/ 2120304 h 4094855"/>
              <a:gd name="connsiteX30" fmla="*/ 1413976 w 6702879"/>
              <a:gd name="connsiteY30" fmla="*/ 1064818 h 4094855"/>
              <a:gd name="connsiteX31" fmla="*/ 6163258 w 6702879"/>
              <a:gd name="connsiteY31" fmla="*/ 1064818 h 4094855"/>
              <a:gd name="connsiteX32" fmla="*/ 6615793 w 6702879"/>
              <a:gd name="connsiteY32" fmla="*/ 1517353 h 4094855"/>
              <a:gd name="connsiteX33" fmla="*/ 6615792 w 6702879"/>
              <a:gd name="connsiteY33" fmla="*/ 1517353 h 4094855"/>
              <a:gd name="connsiteX34" fmla="*/ 6163257 w 6702879"/>
              <a:gd name="connsiteY34" fmla="*/ 1969888 h 4094855"/>
              <a:gd name="connsiteX35" fmla="*/ 1413976 w 6702879"/>
              <a:gd name="connsiteY35" fmla="*/ 1969887 h 4094855"/>
              <a:gd name="connsiteX36" fmla="*/ 970635 w 6702879"/>
              <a:gd name="connsiteY36" fmla="*/ 1608554 h 4094855"/>
              <a:gd name="connsiteX37" fmla="*/ 961441 w 6702879"/>
              <a:gd name="connsiteY37" fmla="*/ 1517353 h 4094855"/>
              <a:gd name="connsiteX38" fmla="*/ 970635 w 6702879"/>
              <a:gd name="connsiteY38" fmla="*/ 1426152 h 4094855"/>
              <a:gd name="connsiteX39" fmla="*/ 1413976 w 6702879"/>
              <a:gd name="connsiteY39" fmla="*/ 1064818 h 4094855"/>
              <a:gd name="connsiteX40" fmla="*/ 457200 w 6702879"/>
              <a:gd name="connsiteY40" fmla="*/ 1060152 h 4094855"/>
              <a:gd name="connsiteX41" fmla="*/ 914400 w 6702879"/>
              <a:gd name="connsiteY41" fmla="*/ 1517352 h 4094855"/>
              <a:gd name="connsiteX42" fmla="*/ 457200 w 6702879"/>
              <a:gd name="connsiteY42" fmla="*/ 1974552 h 4094855"/>
              <a:gd name="connsiteX43" fmla="*/ 0 w 6702879"/>
              <a:gd name="connsiteY43" fmla="*/ 1517352 h 4094855"/>
              <a:gd name="connsiteX44" fmla="*/ 457200 w 6702879"/>
              <a:gd name="connsiteY44" fmla="*/ 1060152 h 4094855"/>
              <a:gd name="connsiteX45" fmla="*/ 2496326 w 6702879"/>
              <a:gd name="connsiteY45" fmla="*/ 4666 h 4094855"/>
              <a:gd name="connsiteX46" fmla="*/ 5898890 w 6702879"/>
              <a:gd name="connsiteY46" fmla="*/ 4666 h 4094855"/>
              <a:gd name="connsiteX47" fmla="*/ 6351425 w 6702879"/>
              <a:gd name="connsiteY47" fmla="*/ 457201 h 4094855"/>
              <a:gd name="connsiteX48" fmla="*/ 6351424 w 6702879"/>
              <a:gd name="connsiteY48" fmla="*/ 457201 h 4094855"/>
              <a:gd name="connsiteX49" fmla="*/ 5898889 w 6702879"/>
              <a:gd name="connsiteY49" fmla="*/ 909736 h 4094855"/>
              <a:gd name="connsiteX50" fmla="*/ 2496326 w 6702879"/>
              <a:gd name="connsiteY50" fmla="*/ 909735 h 4094855"/>
              <a:gd name="connsiteX51" fmla="*/ 2052985 w 6702879"/>
              <a:gd name="connsiteY51" fmla="*/ 548402 h 4094855"/>
              <a:gd name="connsiteX52" fmla="*/ 2043791 w 6702879"/>
              <a:gd name="connsiteY52" fmla="*/ 457201 h 4094855"/>
              <a:gd name="connsiteX53" fmla="*/ 2052985 w 6702879"/>
              <a:gd name="connsiteY53" fmla="*/ 366000 h 4094855"/>
              <a:gd name="connsiteX54" fmla="*/ 2496326 w 6702879"/>
              <a:gd name="connsiteY54" fmla="*/ 4666 h 4094855"/>
              <a:gd name="connsiteX55" fmla="*/ 1502617 w 6702879"/>
              <a:gd name="connsiteY55" fmla="*/ 0 h 4094855"/>
              <a:gd name="connsiteX56" fmla="*/ 1959817 w 6702879"/>
              <a:gd name="connsiteY56" fmla="*/ 457200 h 4094855"/>
              <a:gd name="connsiteX57" fmla="*/ 1502617 w 6702879"/>
              <a:gd name="connsiteY57" fmla="*/ 914400 h 4094855"/>
              <a:gd name="connsiteX58" fmla="*/ 1045417 w 6702879"/>
              <a:gd name="connsiteY58" fmla="*/ 457200 h 4094855"/>
              <a:gd name="connsiteX59" fmla="*/ 1502617 w 6702879"/>
              <a:gd name="connsiteY59" fmla="*/ 0 h 409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702879" h="4094855">
                <a:moveTo>
                  <a:pt x="2412352" y="3185121"/>
                </a:moveTo>
                <a:lnTo>
                  <a:pt x="6250344" y="3185121"/>
                </a:lnTo>
                <a:cubicBezTo>
                  <a:pt x="6500272" y="3185121"/>
                  <a:pt x="6702879" y="3387728"/>
                  <a:pt x="6702879" y="3637656"/>
                </a:cubicBezTo>
                <a:lnTo>
                  <a:pt x="6702878" y="3637656"/>
                </a:lnTo>
                <a:cubicBezTo>
                  <a:pt x="6702878" y="3887584"/>
                  <a:pt x="6500271" y="4090191"/>
                  <a:pt x="6250343" y="4090191"/>
                </a:cubicBezTo>
                <a:lnTo>
                  <a:pt x="2412352" y="4090190"/>
                </a:lnTo>
                <a:cubicBezTo>
                  <a:pt x="2193665" y="4090190"/>
                  <a:pt x="2011208" y="3935069"/>
                  <a:pt x="1969011" y="3728857"/>
                </a:cubicBezTo>
                <a:lnTo>
                  <a:pt x="1959817" y="3637656"/>
                </a:lnTo>
                <a:lnTo>
                  <a:pt x="1969011" y="3546455"/>
                </a:lnTo>
                <a:cubicBezTo>
                  <a:pt x="2011208" y="3340242"/>
                  <a:pt x="2193665" y="3185121"/>
                  <a:pt x="2412352" y="3185121"/>
                </a:cubicBezTo>
                <a:close/>
                <a:moveTo>
                  <a:pt x="1418641" y="3180455"/>
                </a:moveTo>
                <a:cubicBezTo>
                  <a:pt x="1671146" y="3180455"/>
                  <a:pt x="1875841" y="3385150"/>
                  <a:pt x="1875841" y="3637655"/>
                </a:cubicBezTo>
                <a:cubicBezTo>
                  <a:pt x="1875841" y="3890160"/>
                  <a:pt x="1671146" y="4094855"/>
                  <a:pt x="1418641" y="4094855"/>
                </a:cubicBezTo>
                <a:cubicBezTo>
                  <a:pt x="1166136" y="4094855"/>
                  <a:pt x="961441" y="3890160"/>
                  <a:pt x="961441" y="3637655"/>
                </a:cubicBezTo>
                <a:cubicBezTo>
                  <a:pt x="961441" y="3385150"/>
                  <a:pt x="1166136" y="3180455"/>
                  <a:pt x="1418641" y="3180455"/>
                </a:cubicBezTo>
                <a:close/>
                <a:moveTo>
                  <a:pt x="3423169" y="2124970"/>
                </a:moveTo>
                <a:lnTo>
                  <a:pt x="6250344" y="2124970"/>
                </a:lnTo>
                <a:cubicBezTo>
                  <a:pt x="6500272" y="2124970"/>
                  <a:pt x="6702879" y="2327577"/>
                  <a:pt x="6702879" y="2577505"/>
                </a:cubicBezTo>
                <a:lnTo>
                  <a:pt x="6702878" y="2577505"/>
                </a:lnTo>
                <a:cubicBezTo>
                  <a:pt x="6702878" y="2827433"/>
                  <a:pt x="6500271" y="3030040"/>
                  <a:pt x="6250343" y="3030040"/>
                </a:cubicBezTo>
                <a:lnTo>
                  <a:pt x="3423169" y="3030039"/>
                </a:lnTo>
                <a:cubicBezTo>
                  <a:pt x="3204482" y="3030039"/>
                  <a:pt x="3022025" y="2874918"/>
                  <a:pt x="2979828" y="2668706"/>
                </a:cubicBezTo>
                <a:lnTo>
                  <a:pt x="2970634" y="2577505"/>
                </a:lnTo>
                <a:lnTo>
                  <a:pt x="2979828" y="2486304"/>
                </a:lnTo>
                <a:cubicBezTo>
                  <a:pt x="3022025" y="2280091"/>
                  <a:pt x="3204482" y="2124970"/>
                  <a:pt x="3423169" y="2124970"/>
                </a:cubicBezTo>
                <a:close/>
                <a:moveTo>
                  <a:pt x="2417017" y="2120304"/>
                </a:moveTo>
                <a:cubicBezTo>
                  <a:pt x="2669522" y="2120304"/>
                  <a:pt x="2874217" y="2324999"/>
                  <a:pt x="2874217" y="2577504"/>
                </a:cubicBezTo>
                <a:cubicBezTo>
                  <a:pt x="2874217" y="2830009"/>
                  <a:pt x="2669522" y="3034704"/>
                  <a:pt x="2417017" y="3034704"/>
                </a:cubicBezTo>
                <a:cubicBezTo>
                  <a:pt x="2164512" y="3034704"/>
                  <a:pt x="1959817" y="2830009"/>
                  <a:pt x="1959817" y="2577504"/>
                </a:cubicBezTo>
                <a:cubicBezTo>
                  <a:pt x="1959817" y="2324999"/>
                  <a:pt x="2164512" y="2120304"/>
                  <a:pt x="2417017" y="2120304"/>
                </a:cubicBezTo>
                <a:close/>
                <a:moveTo>
                  <a:pt x="1413976" y="1064818"/>
                </a:moveTo>
                <a:lnTo>
                  <a:pt x="6163258" y="1064818"/>
                </a:lnTo>
                <a:cubicBezTo>
                  <a:pt x="6413186" y="1064818"/>
                  <a:pt x="6615793" y="1267425"/>
                  <a:pt x="6615793" y="1517353"/>
                </a:cubicBezTo>
                <a:lnTo>
                  <a:pt x="6615792" y="1517353"/>
                </a:lnTo>
                <a:cubicBezTo>
                  <a:pt x="6615792" y="1767281"/>
                  <a:pt x="6413185" y="1969888"/>
                  <a:pt x="6163257" y="1969888"/>
                </a:cubicBezTo>
                <a:lnTo>
                  <a:pt x="1413976" y="1969887"/>
                </a:lnTo>
                <a:cubicBezTo>
                  <a:pt x="1195289" y="1969887"/>
                  <a:pt x="1012832" y="1814766"/>
                  <a:pt x="970635" y="1608554"/>
                </a:cubicBezTo>
                <a:lnTo>
                  <a:pt x="961441" y="1517353"/>
                </a:lnTo>
                <a:lnTo>
                  <a:pt x="970635" y="1426152"/>
                </a:lnTo>
                <a:cubicBezTo>
                  <a:pt x="1012832" y="1219939"/>
                  <a:pt x="1195289" y="1064818"/>
                  <a:pt x="1413976" y="1064818"/>
                </a:cubicBezTo>
                <a:close/>
                <a:moveTo>
                  <a:pt x="457200" y="1060152"/>
                </a:moveTo>
                <a:cubicBezTo>
                  <a:pt x="709705" y="1060152"/>
                  <a:pt x="914400" y="1264847"/>
                  <a:pt x="914400" y="1517352"/>
                </a:cubicBezTo>
                <a:cubicBezTo>
                  <a:pt x="914400" y="1769857"/>
                  <a:pt x="709705" y="1974552"/>
                  <a:pt x="457200" y="1974552"/>
                </a:cubicBezTo>
                <a:cubicBezTo>
                  <a:pt x="204695" y="1974552"/>
                  <a:pt x="0" y="1769857"/>
                  <a:pt x="0" y="1517352"/>
                </a:cubicBezTo>
                <a:cubicBezTo>
                  <a:pt x="0" y="1264847"/>
                  <a:pt x="204695" y="1060152"/>
                  <a:pt x="457200" y="1060152"/>
                </a:cubicBezTo>
                <a:close/>
                <a:moveTo>
                  <a:pt x="2496326" y="4666"/>
                </a:moveTo>
                <a:lnTo>
                  <a:pt x="5898890" y="4666"/>
                </a:lnTo>
                <a:cubicBezTo>
                  <a:pt x="6148818" y="4666"/>
                  <a:pt x="6351425" y="207273"/>
                  <a:pt x="6351425" y="457201"/>
                </a:cubicBezTo>
                <a:lnTo>
                  <a:pt x="6351424" y="457201"/>
                </a:lnTo>
                <a:cubicBezTo>
                  <a:pt x="6351424" y="707129"/>
                  <a:pt x="6148817" y="909736"/>
                  <a:pt x="5898889" y="909736"/>
                </a:cubicBezTo>
                <a:lnTo>
                  <a:pt x="2496326" y="909735"/>
                </a:lnTo>
                <a:cubicBezTo>
                  <a:pt x="2277639" y="909735"/>
                  <a:pt x="2095182" y="754614"/>
                  <a:pt x="2052985" y="548402"/>
                </a:cubicBezTo>
                <a:lnTo>
                  <a:pt x="2043791" y="457201"/>
                </a:lnTo>
                <a:lnTo>
                  <a:pt x="2052985" y="366000"/>
                </a:lnTo>
                <a:cubicBezTo>
                  <a:pt x="2095182" y="159787"/>
                  <a:pt x="2277639" y="4666"/>
                  <a:pt x="2496326" y="4666"/>
                </a:cubicBezTo>
                <a:close/>
                <a:moveTo>
                  <a:pt x="1502617" y="0"/>
                </a:moveTo>
                <a:cubicBezTo>
                  <a:pt x="1755122" y="0"/>
                  <a:pt x="1959817" y="204695"/>
                  <a:pt x="1959817" y="457200"/>
                </a:cubicBezTo>
                <a:cubicBezTo>
                  <a:pt x="1959817" y="709705"/>
                  <a:pt x="1755122" y="914400"/>
                  <a:pt x="1502617" y="914400"/>
                </a:cubicBezTo>
                <a:cubicBezTo>
                  <a:pt x="1250112" y="914400"/>
                  <a:pt x="1045417" y="709705"/>
                  <a:pt x="1045417" y="457200"/>
                </a:cubicBezTo>
                <a:cubicBezTo>
                  <a:pt x="1045417" y="204695"/>
                  <a:pt x="1250112" y="0"/>
                  <a:pt x="15026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E2F3188-12AA-0F6E-E96F-2B8DF2035B6B}"/>
              </a:ext>
            </a:extLst>
          </p:cNvPr>
          <p:cNvSpPr/>
          <p:nvPr/>
        </p:nvSpPr>
        <p:spPr>
          <a:xfrm>
            <a:off x="931505" y="1363028"/>
            <a:ext cx="7596000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55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44F24-19B7-70D5-28C6-CBF465D3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Other modifiable 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BC6BA-0B3D-4E60-57CA-8A405054C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Alcohol</a:t>
            </a:r>
          </a:p>
          <a:p>
            <a:pPr lvl="1"/>
            <a:r>
              <a:rPr lang="en-CA" dirty="0"/>
              <a:t>Drinking more than 21 drinks (for men) and 14 drinks (for women) increases risk</a:t>
            </a:r>
          </a:p>
          <a:p>
            <a:endParaRPr lang="en-CA" dirty="0"/>
          </a:p>
          <a:p>
            <a:r>
              <a:rPr lang="en-US" dirty="0"/>
              <a:t>Low levels of formal education</a:t>
            </a:r>
          </a:p>
          <a:p>
            <a:pPr lvl="1"/>
            <a:r>
              <a:rPr lang="en-US" dirty="0"/>
              <a:t>No high school education appears to increase risk</a:t>
            </a:r>
          </a:p>
          <a:p>
            <a:pPr lvl="1"/>
            <a:r>
              <a:rPr lang="en-US" dirty="0"/>
              <a:t>Actively engaging one’s brain (as happens in higher education) creates a </a:t>
            </a:r>
            <a:r>
              <a:rPr lang="en-US" i="1" dirty="0"/>
              <a:t>Cognitive Reserve </a:t>
            </a:r>
            <a:r>
              <a:rPr lang="en-US" dirty="0"/>
              <a:t>that protects the brain</a:t>
            </a:r>
          </a:p>
          <a:p>
            <a:pPr lvl="1"/>
            <a:endParaRPr lang="en-US" dirty="0"/>
          </a:p>
          <a:p>
            <a:r>
              <a:rPr lang="en-CA" dirty="0"/>
              <a:t>Depression</a:t>
            </a:r>
          </a:p>
          <a:p>
            <a:pPr lvl="1"/>
            <a:r>
              <a:rPr lang="en-CA" dirty="0"/>
              <a:t>Unclear whether this is a cause or a predictor of dementia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F3E97-4271-8107-E69B-5B7A23D361D7}"/>
              </a:ext>
            </a:extLst>
          </p:cNvPr>
          <p:cNvSpPr/>
          <p:nvPr/>
        </p:nvSpPr>
        <p:spPr>
          <a:xfrm>
            <a:off x="931505" y="1363028"/>
            <a:ext cx="9648000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163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F9AF58-7472-1545-1E36-37FD51618F50}"/>
              </a:ext>
            </a:extLst>
          </p:cNvPr>
          <p:cNvSpPr/>
          <p:nvPr/>
        </p:nvSpPr>
        <p:spPr>
          <a:xfrm>
            <a:off x="970382" y="0"/>
            <a:ext cx="11221617" cy="1567543"/>
          </a:xfrm>
          <a:prstGeom prst="rect">
            <a:avLst/>
          </a:prstGeom>
          <a:gradFill flip="none" rotWithShape="1">
            <a:gsLst>
              <a:gs pos="33000">
                <a:srgbClr val="44C0FE"/>
              </a:gs>
              <a:gs pos="100000">
                <a:srgbClr val="D2D7DA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6386" name="Picture 2" descr="Free Dementia Alzheimer'S photo and picture">
            <a:extLst>
              <a:ext uri="{FF2B5EF4-FFF2-40B4-BE49-F238E27FC236}">
                <a16:creationId xmlns:a16="http://schemas.microsoft.com/office/drawing/2014/main" id="{ADE4E91B-D87B-4B4C-FF06-D5AE78965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84" y="1001718"/>
            <a:ext cx="11221616" cy="585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D44F24-19B7-70D5-28C6-CBF465D3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Other modifiable 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BC6BA-0B3D-4E60-57CA-8A405054C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Head injuries</a:t>
            </a:r>
          </a:p>
          <a:p>
            <a:pPr lvl="1"/>
            <a:r>
              <a:rPr lang="en-CA" dirty="0"/>
              <a:t>Severe or repeated head injuries can increase the risk</a:t>
            </a:r>
          </a:p>
          <a:p>
            <a:pPr lvl="1"/>
            <a:r>
              <a:rPr lang="en-US" dirty="0"/>
              <a:t>Athletes in boxing, soccer, hockey, and football</a:t>
            </a:r>
            <a:endParaRPr lang="en-CA" dirty="0"/>
          </a:p>
          <a:p>
            <a:endParaRPr lang="en-CA" dirty="0"/>
          </a:p>
          <a:p>
            <a:r>
              <a:rPr lang="en-CA" dirty="0"/>
              <a:t>Hearing loss</a:t>
            </a:r>
          </a:p>
          <a:p>
            <a:pPr lvl="1"/>
            <a:r>
              <a:rPr lang="en-CA" dirty="0"/>
              <a:t>Mild hearing loss can increase the risks of cognitive decline and dementia</a:t>
            </a:r>
          </a:p>
          <a:p>
            <a:endParaRPr lang="en-CA" dirty="0"/>
          </a:p>
          <a:p>
            <a:r>
              <a:rPr lang="en-CA" dirty="0"/>
              <a:t>Social isolation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6D09B9-DB0B-7B16-1C02-0D7738A33C2E}"/>
              </a:ext>
            </a:extLst>
          </p:cNvPr>
          <p:cNvSpPr/>
          <p:nvPr/>
        </p:nvSpPr>
        <p:spPr>
          <a:xfrm>
            <a:off x="931505" y="1363028"/>
            <a:ext cx="9648000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482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8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ree Man in Black Jacket Wearing Black Headphones Stock Photo">
            <a:extLst>
              <a:ext uri="{FF2B5EF4-FFF2-40B4-BE49-F238E27FC236}">
                <a16:creationId xmlns:a16="http://schemas.microsoft.com/office/drawing/2014/main" id="{019339C3-8D2F-B778-24E2-F9F170F54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32"/>
          <a:stretch/>
        </p:blipFill>
        <p:spPr bwMode="auto">
          <a:xfrm>
            <a:off x="1" y="0"/>
            <a:ext cx="6623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Man in Black Jacket Wearing Black Headphones Stock Photo">
            <a:extLst>
              <a:ext uri="{FF2B5EF4-FFF2-40B4-BE49-F238E27FC236}">
                <a16:creationId xmlns:a16="http://schemas.microsoft.com/office/drawing/2014/main" id="{2D939846-FC07-D41E-EE44-C10440688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0"/>
            <a:ext cx="5568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D44F24-19B7-70D5-28C6-CBF465D3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Non-modifiable 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BC6BA-0B3D-4E60-57CA-8A405054C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770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Age</a:t>
            </a:r>
          </a:p>
          <a:p>
            <a:pPr lvl="1" algn="just"/>
            <a:r>
              <a:rPr lang="en-US" dirty="0"/>
              <a:t>Dementia is not a normal part of aging</a:t>
            </a:r>
          </a:p>
          <a:p>
            <a:pPr lvl="1" algn="just"/>
            <a:endParaRPr lang="en-US" dirty="0"/>
          </a:p>
          <a:p>
            <a:pPr lvl="1" algn="just"/>
            <a:r>
              <a:rPr lang="en-US" dirty="0"/>
              <a:t>1 in 20 Canadians over age 65 has Alzheimer’s disease. </a:t>
            </a:r>
          </a:p>
          <a:p>
            <a:pPr lvl="1" algn="just"/>
            <a:endParaRPr lang="en-US" dirty="0"/>
          </a:p>
          <a:p>
            <a:pPr lvl="1" algn="just"/>
            <a:r>
              <a:rPr lang="en-US" dirty="0"/>
              <a:t>Risk of developing Alzheimer’s disease doubles about every five years for people over 65</a:t>
            </a:r>
          </a:p>
          <a:p>
            <a:pPr lvl="1" algn="just"/>
            <a:endParaRPr lang="en-US" dirty="0"/>
          </a:p>
          <a:p>
            <a:pPr lvl="1" algn="just"/>
            <a:r>
              <a:rPr lang="en-US" dirty="0"/>
              <a:t>25% of Canadians over 85 have Alzheimer’s disease.</a:t>
            </a:r>
          </a:p>
          <a:p>
            <a:pPr algn="just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002A46-5FB1-BDAB-529B-FC11F82CC299}"/>
              </a:ext>
            </a:extLst>
          </p:cNvPr>
          <p:cNvSpPr/>
          <p:nvPr/>
        </p:nvSpPr>
        <p:spPr>
          <a:xfrm>
            <a:off x="931505" y="1363028"/>
            <a:ext cx="9216000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070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>
            <a:extLst>
              <a:ext uri="{FF2B5EF4-FFF2-40B4-BE49-F238E27FC236}">
                <a16:creationId xmlns:a16="http://schemas.microsoft.com/office/drawing/2014/main" id="{D2948FBD-C8A8-CA97-458B-70E3D7D0E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99285" y="1454566"/>
            <a:ext cx="2325007" cy="23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4E014166-6E54-5269-75A0-B2F79C902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97786" y="4474796"/>
            <a:ext cx="2328321" cy="233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D44F24-19B7-70D5-28C6-CBF465D3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Non-modifiable 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BC6BA-0B3D-4E60-57CA-8A405054C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2347" cy="4351338"/>
          </a:xfrm>
        </p:spPr>
        <p:txBody>
          <a:bodyPr>
            <a:normAutofit/>
          </a:bodyPr>
          <a:lstStyle/>
          <a:p>
            <a:r>
              <a:rPr lang="en-US" dirty="0"/>
              <a:t>Gender</a:t>
            </a:r>
          </a:p>
          <a:p>
            <a:pPr lvl="1"/>
            <a:r>
              <a:rPr lang="en-US" dirty="0"/>
              <a:t>Women are at higher risk than men</a:t>
            </a:r>
          </a:p>
          <a:p>
            <a:pPr lvl="1"/>
            <a:r>
              <a:rPr lang="en-US" dirty="0"/>
              <a:t>Risks are not the same for all types of dementia</a:t>
            </a:r>
          </a:p>
          <a:p>
            <a:endParaRPr lang="en-US" dirty="0"/>
          </a:p>
          <a:p>
            <a:r>
              <a:rPr lang="en-US" dirty="0"/>
              <a:t>Genetics</a:t>
            </a:r>
          </a:p>
          <a:p>
            <a:pPr lvl="1"/>
            <a:r>
              <a:rPr lang="en-CA" dirty="0"/>
              <a:t>Over 20 genes appear to increase the chance of developing Alzheimer’s disease</a:t>
            </a:r>
          </a:p>
          <a:p>
            <a:pPr lvl="1"/>
            <a:r>
              <a:rPr lang="en-CA" dirty="0"/>
              <a:t>PS1, PS2, and APP seem to cause Alzheimer’s disease</a:t>
            </a:r>
          </a:p>
          <a:p>
            <a:pPr lvl="1"/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62ED3A-3D83-1D33-AB55-5894B406AFA3}"/>
              </a:ext>
            </a:extLst>
          </p:cNvPr>
          <p:cNvSpPr/>
          <p:nvPr/>
        </p:nvSpPr>
        <p:spPr>
          <a:xfrm>
            <a:off x="931505" y="1363028"/>
            <a:ext cx="9216000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202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764</Words>
  <Application>Microsoft Office PowerPoint</Application>
  <PresentationFormat>Widescreen</PresentationFormat>
  <Paragraphs>119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Rockwell Extra Bold</vt:lpstr>
      <vt:lpstr>Times New Roman</vt:lpstr>
      <vt:lpstr>Office Theme</vt:lpstr>
      <vt:lpstr>Risk Factors for  Dementia</vt:lpstr>
      <vt:lpstr>What are risk factors?</vt:lpstr>
      <vt:lpstr>Modifiable risk factors</vt:lpstr>
      <vt:lpstr>Modifiable risk factors</vt:lpstr>
      <vt:lpstr>Modifiable risk factors</vt:lpstr>
      <vt:lpstr>Other modifiable risk factors</vt:lpstr>
      <vt:lpstr>Other modifiable risk factors</vt:lpstr>
      <vt:lpstr>Non-modifiable risk factors</vt:lpstr>
      <vt:lpstr>Non-modifiable risk factors</vt:lpstr>
      <vt:lpstr>Non-modifiable risk factors</vt:lpstr>
      <vt:lpstr>References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Dementia</dc:title>
  <dc:creator>Dinesh Ramoo</dc:creator>
  <cp:lastModifiedBy>Dinesh Ramoo</cp:lastModifiedBy>
  <cp:revision>3</cp:revision>
  <dcterms:created xsi:type="dcterms:W3CDTF">2023-07-14T18:22:18Z</dcterms:created>
  <dcterms:modified xsi:type="dcterms:W3CDTF">2024-04-26T05:18:54Z</dcterms:modified>
</cp:coreProperties>
</file>