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4" r:id="rId3"/>
    <p:sldId id="337" r:id="rId4"/>
    <p:sldId id="311" r:id="rId5"/>
    <p:sldId id="333" r:id="rId6"/>
    <p:sldId id="313" r:id="rId7"/>
    <p:sldId id="331" r:id="rId8"/>
    <p:sldId id="281" r:id="rId9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09"/>
    <p:restoredTop sz="95718" autoAdjust="0"/>
  </p:normalViewPr>
  <p:slideViewPr>
    <p:cSldViewPr>
      <p:cViewPr varScale="1">
        <p:scale>
          <a:sx n="189" d="100"/>
          <a:sy n="189" d="100"/>
        </p:scale>
        <p:origin x="5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59570" cy="365698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9438" y="1"/>
            <a:ext cx="4159570" cy="365698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r">
              <a:defRPr sz="1300"/>
            </a:lvl1pPr>
          </a:lstStyle>
          <a:p>
            <a:fld id="{9628B4EA-452A-4B10-A565-54898270EAD1}" type="datetimeFigureOut">
              <a:rPr lang="en-CA" smtClean="0"/>
              <a:pPr/>
              <a:t>2020-09-12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246"/>
            <a:ext cx="4159570" cy="365697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9438" y="6948246"/>
            <a:ext cx="4159570" cy="365697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r">
              <a:defRPr sz="1300"/>
            </a:lvl1pPr>
          </a:lstStyle>
          <a:p>
            <a:fld id="{D0AF2EDB-59B8-4D7F-8373-394D10B6505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7673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4" tIns="48332" rIns="96664" bIns="4833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9" y="0"/>
            <a:ext cx="4160520" cy="365760"/>
          </a:xfrm>
          <a:prstGeom prst="rect">
            <a:avLst/>
          </a:prstGeom>
        </p:spPr>
        <p:txBody>
          <a:bodyPr vert="horz" lIns="96664" tIns="48332" rIns="96664" bIns="48332" rtlCol="0"/>
          <a:lstStyle>
            <a:lvl1pPr algn="r">
              <a:defRPr sz="1300"/>
            </a:lvl1pPr>
          </a:lstStyle>
          <a:p>
            <a:fld id="{E6BE678F-4611-4279-A479-C8205E30B4FF}" type="datetimeFigureOut">
              <a:rPr lang="en-US" smtClean="0"/>
              <a:pPr/>
              <a:t>9/12/20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3388" y="549275"/>
            <a:ext cx="3654425" cy="2741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4" tIns="48332" rIns="96664" bIns="483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4" tIns="48332" rIns="96664" bIns="483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0"/>
            <a:ext cx="4160520" cy="365760"/>
          </a:xfrm>
          <a:prstGeom prst="rect">
            <a:avLst/>
          </a:prstGeom>
        </p:spPr>
        <p:txBody>
          <a:bodyPr vert="horz" lIns="96664" tIns="48332" rIns="96664" bIns="4833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9" y="6948170"/>
            <a:ext cx="4160520" cy="365760"/>
          </a:xfrm>
          <a:prstGeom prst="rect">
            <a:avLst/>
          </a:prstGeom>
        </p:spPr>
        <p:txBody>
          <a:bodyPr vert="horz" lIns="96664" tIns="48332" rIns="96664" bIns="48332" rtlCol="0" anchor="b"/>
          <a:lstStyle>
            <a:lvl1pPr algn="r">
              <a:defRPr sz="1300"/>
            </a:lvl1pPr>
          </a:lstStyle>
          <a:p>
            <a:fld id="{7B188571-ED69-468E-A935-881755AFA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7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88571-ED69-468E-A935-881755AFADB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9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88571-ED69-468E-A935-881755AFADB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6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88571-ED69-468E-A935-881755AFADB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6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Versatile</a:t>
            </a:r>
            <a:r>
              <a:rPr lang="en-US" baseline="0" dirty="0"/>
              <a:t> – implies they can be used for a variety of purposes such as </a:t>
            </a:r>
            <a:r>
              <a:rPr lang="en-US" baseline="0" dirty="0" err="1"/>
              <a:t>subcloning</a:t>
            </a:r>
            <a:r>
              <a:rPr lang="en-US" baseline="0" dirty="0"/>
              <a:t>, making probes, sequencing…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88571-ED69-468E-A935-881755AFAD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8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DE00-E18F-4CC4-9089-26AB79A730CA}" type="datetime1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393E-42C6-4815-B93C-9E5808F95295}" type="datetime1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462E-115F-41AB-A693-D04888912968}" type="datetime1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28B3-15D3-4F50-95C0-D9093EF28A95}" type="datetime1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AD37D-0E11-4BEF-A2B4-745A648FCB7D}" type="datetime1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B0C7-5940-49B6-B67E-D2A721157E75}" type="datetime1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A659-49C1-45CE-B9BA-48E07F8ECB67}" type="datetime1">
              <a:rPr lang="en-US" smtClean="0"/>
              <a:t>9/12/20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A7F1-4743-4F77-BA71-FE95FCD08722}" type="datetime1">
              <a:rPr lang="en-US" smtClean="0"/>
              <a:t>9/12/20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7D61F-5159-4C36-978E-EAE97FCF3B2F}" type="datetime1">
              <a:rPr lang="en-US" smtClean="0"/>
              <a:t>9/12/20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438B8-8903-419C-9D12-A388C18BCD39}" type="datetime1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DE65-CFDE-4A96-9C5A-62B678499797}" type="datetime1">
              <a:rPr lang="en-US" smtClean="0"/>
              <a:t>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A4337-FFCE-484A-9EF4-2BCC72CD2D09}" type="datetime1">
              <a:rPr lang="en-US" smtClean="0"/>
              <a:t>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5C12A-E7EB-4EA1-B8B4-F4B4F28703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1880" y="351302"/>
            <a:ext cx="5112568" cy="93610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Chapter 6:Plasmids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http://www.addgene.org/static/cms/images/PlasmidM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21" y="1619967"/>
            <a:ext cx="5671492" cy="43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6408" y="6169580"/>
            <a:ext cx="8100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http://www.addgene.org/mol-bio-reference/plasmid-background/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C31B28-7DA0-DD47-AE81-2886140248D6}"/>
              </a:ext>
            </a:extLst>
          </p:cNvPr>
          <p:cNvSpPr txBox="1"/>
          <p:nvPr/>
        </p:nvSpPr>
        <p:spPr>
          <a:xfrm>
            <a:off x="5940152" y="4581128"/>
            <a:ext cx="2501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Part 1: What are plasmids and what features are important?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Vector</a:t>
            </a:r>
            <a:r>
              <a:rPr lang="en-US" sz="2800" dirty="0"/>
              <a:t> (molecular biology, collective term)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400" dirty="0"/>
              <a:t>Vehicle used to transfer genetic material to a target cell </a:t>
            </a:r>
          </a:p>
          <a:p>
            <a:pPr lvl="1"/>
            <a:r>
              <a:rPr lang="en-US" sz="2000" dirty="0"/>
              <a:t>Target cells typically propagate the vector</a:t>
            </a:r>
          </a:p>
          <a:p>
            <a:pPr lvl="1"/>
            <a:r>
              <a:rPr lang="en-US" sz="2000" dirty="0"/>
              <a:t>MANY identical copies of the vector and its inserted genetic material can be collected – this is the </a:t>
            </a:r>
            <a:r>
              <a:rPr lang="en-US" sz="2000" b="1" dirty="0"/>
              <a:t>cloning </a:t>
            </a:r>
            <a:r>
              <a:rPr lang="en-US" sz="2000" dirty="0"/>
              <a:t>part</a:t>
            </a:r>
          </a:p>
          <a:p>
            <a:pPr lvl="1"/>
            <a:r>
              <a:rPr lang="en-US" sz="2000" dirty="0"/>
              <a:t>The term “vector” can be applied to: plasmids, viruses, artificial chromosomes, and other means of introducing DNA into cells</a:t>
            </a:r>
          </a:p>
          <a:p>
            <a:r>
              <a:rPr lang="en-US" sz="2400" dirty="0"/>
              <a:t>We will focus on plasmids in our course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4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7BAA9-E470-8F45-BC38-D1AA9CEE5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303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Terminology (capitals in some words is the syllable that is emphasized)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0FD87-6F8E-CE46-B10A-B84DF6D08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“</a:t>
            </a:r>
            <a:r>
              <a:rPr lang="en-US" sz="2400" dirty="0" err="1"/>
              <a:t>INsert</a:t>
            </a:r>
            <a:r>
              <a:rPr lang="en-US" sz="2400" dirty="0"/>
              <a:t>” (noun) means the piece of DNA you are cloning into the plasmid</a:t>
            </a:r>
          </a:p>
          <a:p>
            <a:r>
              <a:rPr lang="en-US" sz="2400" dirty="0"/>
              <a:t>“</a:t>
            </a:r>
            <a:r>
              <a:rPr lang="en-US" sz="2400" dirty="0" err="1"/>
              <a:t>inSERT</a:t>
            </a:r>
            <a:r>
              <a:rPr lang="en-US" sz="2400" dirty="0"/>
              <a:t>” (verb)  </a:t>
            </a:r>
          </a:p>
          <a:p>
            <a:r>
              <a:rPr lang="en-US" sz="2400" dirty="0"/>
              <a:t>“vector” refers to the plasmid</a:t>
            </a:r>
          </a:p>
          <a:p>
            <a:r>
              <a:rPr lang="en-US" sz="2400" dirty="0"/>
              <a:t>”plasmid” small (compared to the bacterial chromosome) circles of DNA in a bacterial cell, that replicate autonomously and are </a:t>
            </a:r>
            <a:r>
              <a:rPr lang="en-US" sz="2400" dirty="0">
                <a:solidFill>
                  <a:srgbClr val="002060"/>
                </a:solidFill>
              </a:rPr>
              <a:t>non-essential for survival </a:t>
            </a:r>
            <a:r>
              <a:rPr lang="en-US" sz="2400" dirty="0"/>
              <a:t>under non-selective conditions</a:t>
            </a:r>
          </a:p>
          <a:p>
            <a:r>
              <a:rPr lang="en-US" sz="2400" dirty="0"/>
              <a:t>“</a:t>
            </a:r>
            <a:r>
              <a:rPr lang="en-US" sz="2400" dirty="0" err="1"/>
              <a:t>CONstruct</a:t>
            </a:r>
            <a:r>
              <a:rPr lang="en-US" sz="2400" dirty="0"/>
              <a:t>” (noun) the insert plus vector combination you are trying to make</a:t>
            </a:r>
          </a:p>
          <a:p>
            <a:r>
              <a:rPr lang="en-US" sz="2400" dirty="0"/>
              <a:t>“</a:t>
            </a:r>
            <a:r>
              <a:rPr lang="en-US" sz="2400" dirty="0" err="1"/>
              <a:t>ConSTRUCT</a:t>
            </a:r>
            <a:r>
              <a:rPr lang="en-US" sz="2400" dirty="0"/>
              <a:t>” (verb) making something.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B8960-D2BE-174C-9D17-C1A975BF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974C93-2301-4245-9835-42EC052FB29A}"/>
              </a:ext>
            </a:extLst>
          </p:cNvPr>
          <p:cNvSpPr txBox="1"/>
          <p:nvPr/>
        </p:nvSpPr>
        <p:spPr>
          <a:xfrm>
            <a:off x="1619672" y="5445224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“WE are going to </a:t>
            </a:r>
            <a:r>
              <a:rPr lang="en-US" b="1" dirty="0" err="1">
                <a:solidFill>
                  <a:srgbClr val="00B050"/>
                </a:solidFill>
              </a:rPr>
              <a:t>inSERT</a:t>
            </a:r>
            <a:r>
              <a:rPr lang="en-US" b="1" dirty="0">
                <a:solidFill>
                  <a:srgbClr val="00B050"/>
                </a:solidFill>
              </a:rPr>
              <a:t> the </a:t>
            </a:r>
            <a:r>
              <a:rPr lang="en-US" b="1" dirty="0" err="1">
                <a:solidFill>
                  <a:srgbClr val="00B050"/>
                </a:solidFill>
              </a:rPr>
              <a:t>INsert</a:t>
            </a:r>
            <a:r>
              <a:rPr lang="en-US" b="1" dirty="0">
                <a:solidFill>
                  <a:srgbClr val="00B050"/>
                </a:solidFill>
              </a:rPr>
              <a:t> into our plasmid in order to </a:t>
            </a:r>
            <a:r>
              <a:rPr lang="en-US" b="1" dirty="0" err="1">
                <a:solidFill>
                  <a:srgbClr val="00B050"/>
                </a:solidFill>
              </a:rPr>
              <a:t>conSTRUCT</a:t>
            </a:r>
            <a:r>
              <a:rPr lang="en-US" b="1" dirty="0">
                <a:solidFill>
                  <a:srgbClr val="00B050"/>
                </a:solidFill>
              </a:rPr>
              <a:t> the </a:t>
            </a:r>
            <a:r>
              <a:rPr lang="en-US" b="1" dirty="0" err="1">
                <a:solidFill>
                  <a:srgbClr val="00B050"/>
                </a:solidFill>
              </a:rPr>
              <a:t>CONstruct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6" y="-315416"/>
            <a:ext cx="7704856" cy="1296144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0070C0"/>
                </a:solidFill>
              </a:rPr>
              <a:t>Replication of plasmids</a:t>
            </a:r>
            <a:endParaRPr lang="en-US" sz="4000" i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836712"/>
            <a:ext cx="8670066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The </a:t>
            </a:r>
            <a:r>
              <a:rPr lang="en-US" sz="2800" b="1" u="sng" dirty="0"/>
              <a:t>replicon</a:t>
            </a:r>
            <a:r>
              <a:rPr lang="en-US" sz="2800" b="1" dirty="0"/>
              <a:t> of a plasmid contains </a:t>
            </a:r>
          </a:p>
          <a:p>
            <a:endParaRPr lang="en-US" sz="2800" dirty="0"/>
          </a:p>
          <a:p>
            <a:pPr marL="457200" indent="-457200">
              <a:buAutoNum type="arabicPeriod"/>
            </a:pPr>
            <a:r>
              <a:rPr lang="en-US" sz="2800" u="sng" dirty="0"/>
              <a:t>origin of replication (</a:t>
            </a:r>
            <a:r>
              <a:rPr lang="en-US" sz="2800" u="sng" dirty="0" err="1"/>
              <a:t>ori</a:t>
            </a:r>
            <a:r>
              <a:rPr lang="en-US" sz="2800" u="sng" dirty="0"/>
              <a:t>), </a:t>
            </a:r>
            <a:r>
              <a:rPr lang="en-US" sz="2800" dirty="0"/>
              <a:t>typically an A/T-rich region </a:t>
            </a:r>
          </a:p>
          <a:p>
            <a:r>
              <a:rPr lang="en-US" sz="2800" dirty="0"/>
              <a:t>       at which replication starts</a:t>
            </a:r>
          </a:p>
          <a:p>
            <a:endParaRPr lang="en-US" sz="2800" dirty="0"/>
          </a:p>
          <a:p>
            <a:r>
              <a:rPr lang="en-US" sz="2800" dirty="0"/>
              <a:t>2.   gene(s) encoding protein(s) that regulate replication</a:t>
            </a:r>
          </a:p>
          <a:p>
            <a:endParaRPr lang="en-US" sz="2800" dirty="0"/>
          </a:p>
          <a:p>
            <a:r>
              <a:rPr lang="en-US" sz="2800" b="1" dirty="0"/>
              <a:t>Genes on the bacterial chromosome may or may not </a:t>
            </a:r>
          </a:p>
          <a:p>
            <a:r>
              <a:rPr lang="en-US" sz="2800" b="1" dirty="0"/>
              <a:t>be required for replication.</a:t>
            </a:r>
          </a:p>
          <a:p>
            <a:endParaRPr lang="en-US" sz="2800" dirty="0"/>
          </a:p>
          <a:p>
            <a:r>
              <a:rPr lang="en-US" sz="2800" dirty="0"/>
              <a:t>Replication can occur by different mechanisms depending </a:t>
            </a:r>
          </a:p>
          <a:p>
            <a:r>
              <a:rPr lang="en-US" sz="2800" dirty="0"/>
              <a:t>on the plasmid (not important in this context)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930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6" y="-315416"/>
            <a:ext cx="7704856" cy="1296144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0070C0"/>
                </a:solidFill>
              </a:rPr>
              <a:t>Replication of plasmids</a:t>
            </a:r>
            <a:endParaRPr lang="en-US" sz="4000" i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5642" y="690949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replicon has genes that encode proteins that regulate the number of plasmids/cell</a:t>
            </a:r>
          </a:p>
          <a:p>
            <a:endParaRPr lang="en-US" sz="2000" dirty="0"/>
          </a:p>
          <a:p>
            <a:r>
              <a:rPr lang="en-US" sz="2000" dirty="0"/>
              <a:t>Different replicons results in different numbers of plasmids/cell</a:t>
            </a:r>
          </a:p>
          <a:p>
            <a:endParaRPr lang="en-US" sz="2000" dirty="0"/>
          </a:p>
          <a:p>
            <a:r>
              <a:rPr lang="en-US" sz="2000" dirty="0"/>
              <a:t>Example:  Loss-of-function mutation in  the </a:t>
            </a:r>
            <a:r>
              <a:rPr lang="en-US" sz="2000" dirty="0" err="1"/>
              <a:t>Rop</a:t>
            </a:r>
            <a:r>
              <a:rPr lang="en-US" sz="2000" dirty="0"/>
              <a:t> gene of the pMB1 replicon results in a much larger number of plasmids/cell.</a:t>
            </a:r>
          </a:p>
          <a:p>
            <a:endParaRPr lang="en-US" sz="2000" dirty="0"/>
          </a:p>
          <a:p>
            <a:r>
              <a:rPr lang="en-US" sz="2000" dirty="0"/>
              <a:t>This results in a high-copy replicon, which is often used in gene cloning. </a:t>
            </a:r>
          </a:p>
          <a:p>
            <a:endParaRPr lang="en-US" sz="20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07" y="3897049"/>
            <a:ext cx="5312296" cy="252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pMB repl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919" y="3810120"/>
            <a:ext cx="2764881" cy="254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D6598E6-DF34-3D40-9925-C174C9D14747}"/>
              </a:ext>
            </a:extLst>
          </p:cNvPr>
          <p:cNvCxnSpPr/>
          <p:nvPr/>
        </p:nvCxnSpPr>
        <p:spPr>
          <a:xfrm flipH="1">
            <a:off x="3347864" y="2564904"/>
            <a:ext cx="1800200" cy="252028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50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454" y="-81632"/>
            <a:ext cx="8229600" cy="1143000"/>
          </a:xfrm>
        </p:spPr>
        <p:txBody>
          <a:bodyPr/>
          <a:lstStyle/>
          <a:p>
            <a:r>
              <a:rPr lang="en-CA" u="sng" dirty="0">
                <a:solidFill>
                  <a:srgbClr val="0070C0"/>
                </a:solidFill>
              </a:rPr>
              <a:t>Copy number </a:t>
            </a:r>
            <a:r>
              <a:rPr lang="en-CA" dirty="0">
                <a:solidFill>
                  <a:srgbClr val="0070C0"/>
                </a:solidFill>
              </a:rPr>
              <a:t>of plasmids/cell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4124" y="1844442"/>
            <a:ext cx="4335867" cy="44012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Low copy # plasmids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limited #, down to 1/cell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can have genes regulating replication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usually large plasmids (up to 200 kb)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single copy plasmids have replication</a:t>
            </a:r>
          </a:p>
          <a:p>
            <a:r>
              <a:rPr lang="en-US" sz="2000" dirty="0"/>
              <a:t>    and segregation during cell division</a:t>
            </a:r>
          </a:p>
          <a:p>
            <a:r>
              <a:rPr lang="en-US" sz="2000" dirty="0"/>
              <a:t>      regulated similarly to chromosomes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1841241"/>
            <a:ext cx="4153210" cy="44012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High copy # plasmids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up to many hundreds/cell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limited control of replication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usually small (2-20 kb)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deletion of gene(s) from low copy</a:t>
            </a:r>
          </a:p>
          <a:p>
            <a:r>
              <a:rPr lang="en-US" sz="2000" dirty="0"/>
              <a:t>     plasmid can result in high copy  </a:t>
            </a:r>
          </a:p>
          <a:p>
            <a:r>
              <a:rPr lang="en-US" sz="2000" dirty="0"/>
              <a:t>     plasmid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used extensively in gene cloning</a:t>
            </a:r>
          </a:p>
          <a:p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162220" y="1048380"/>
            <a:ext cx="2675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Two categories</a:t>
            </a:r>
          </a:p>
        </p:txBody>
      </p:sp>
    </p:spTree>
    <p:extLst>
      <p:ext uri="{BB962C8B-B14F-4D97-AF65-F5344CB8AC3E}">
        <p14:creationId xmlns:p14="http://schemas.microsoft.com/office/powerpoint/2010/main" val="356871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454" y="-81632"/>
            <a:ext cx="8229600" cy="1143000"/>
          </a:xfrm>
        </p:spPr>
        <p:txBody>
          <a:bodyPr/>
          <a:lstStyle/>
          <a:p>
            <a:r>
              <a:rPr lang="en-CA" u="sng" dirty="0">
                <a:solidFill>
                  <a:srgbClr val="0070C0"/>
                </a:solidFill>
              </a:rPr>
              <a:t>Host range </a:t>
            </a:r>
            <a:r>
              <a:rPr lang="en-CA" dirty="0">
                <a:solidFill>
                  <a:srgbClr val="0070C0"/>
                </a:solidFill>
              </a:rPr>
              <a:t>of plasmids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9870" y="2469234"/>
            <a:ext cx="3734099" cy="3477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Narrow host range plasmids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can replicate in only one or few</a:t>
            </a:r>
          </a:p>
          <a:p>
            <a:r>
              <a:rPr lang="en-US" sz="2000" dirty="0"/>
              <a:t>     related species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ex. </a:t>
            </a:r>
            <a:r>
              <a:rPr lang="en-US" sz="2000" dirty="0" err="1"/>
              <a:t>ori</a:t>
            </a:r>
            <a:r>
              <a:rPr lang="en-US" sz="2000" dirty="0"/>
              <a:t> from Col E1 replicate</a:t>
            </a:r>
          </a:p>
          <a:p>
            <a:r>
              <a:rPr lang="en-US" sz="2000" dirty="0"/>
              <a:t>     only in some enteric bacteria</a:t>
            </a:r>
          </a:p>
          <a:p>
            <a:r>
              <a:rPr lang="en-US" sz="2000" dirty="0"/>
              <a:t>     species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commonly used high-copy #</a:t>
            </a:r>
          </a:p>
          <a:p>
            <a:r>
              <a:rPr lang="en-US" sz="2000" dirty="0"/>
              <a:t>      plasmids have narrow host</a:t>
            </a:r>
          </a:p>
          <a:p>
            <a:r>
              <a:rPr lang="en-US" sz="2000" dirty="0"/>
              <a:t>      range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7984" y="2145138"/>
            <a:ext cx="4392488" cy="44012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Broad host range plasmids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encode most to all proteins required for replication on the plasmid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ex. P-family plasmids can survive in hundreds of species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promiscuous or relaxed plasmids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some are responsible for multiple antibiotic resistance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useful for expression of genes in various species (“shuttle” vectors)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56001" y="1641243"/>
            <a:ext cx="201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two categories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916009"/>
            <a:ext cx="7315529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Determined by the </a:t>
            </a:r>
            <a:r>
              <a:rPr lang="en-US" u="sng" dirty="0"/>
              <a:t>extent that replication depends on host components</a:t>
            </a:r>
          </a:p>
          <a:p>
            <a:r>
              <a:rPr lang="en-US" dirty="0"/>
              <a:t>and whether a host’s replication machinery is compatible with </a:t>
            </a:r>
            <a:r>
              <a:rPr lang="en-US" dirty="0" err="1"/>
              <a:t>ori</a:t>
            </a:r>
            <a:r>
              <a:rPr lang="en-US" dirty="0"/>
              <a:t> sequences</a:t>
            </a:r>
          </a:p>
        </p:txBody>
      </p:sp>
    </p:spTree>
    <p:extLst>
      <p:ext uri="{BB962C8B-B14F-4D97-AF65-F5344CB8AC3E}">
        <p14:creationId xmlns:p14="http://schemas.microsoft.com/office/powerpoint/2010/main" val="357557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188640"/>
            <a:ext cx="3257544" cy="1143000"/>
          </a:xfrm>
        </p:spPr>
        <p:txBody>
          <a:bodyPr>
            <a:normAutofit/>
          </a:bodyPr>
          <a:lstStyle/>
          <a:p>
            <a:r>
              <a:rPr lang="en-US" sz="3200" dirty="0"/>
              <a:t>Plasmid naming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1558" y="1412776"/>
            <a:ext cx="3114120" cy="1127965"/>
          </a:xfrm>
        </p:spPr>
        <p:txBody>
          <a:bodyPr/>
          <a:lstStyle/>
          <a:p>
            <a:pPr>
              <a:buFontTx/>
              <a:buNone/>
            </a:pPr>
            <a:r>
              <a:rPr lang="en-US" sz="6600" dirty="0">
                <a:solidFill>
                  <a:srgbClr val="FF0000"/>
                </a:solidFill>
              </a:rPr>
              <a:t>p</a:t>
            </a:r>
            <a:r>
              <a:rPr lang="en-US" sz="6600" dirty="0"/>
              <a:t>BR</a:t>
            </a:r>
            <a:r>
              <a:rPr lang="en-US" sz="6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322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91680" y="3231967"/>
            <a:ext cx="182000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plasmid,</a:t>
            </a:r>
          </a:p>
          <a:p>
            <a:r>
              <a:rPr lang="en-US" sz="2800" dirty="0">
                <a:solidFill>
                  <a:srgbClr val="FF0000"/>
                </a:solidFill>
              </a:rPr>
              <a:t>lower case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2931453" y="2562624"/>
            <a:ext cx="225417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051720" y="4797152"/>
            <a:ext cx="58326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plasmid named after your own taste</a:t>
            </a:r>
          </a:p>
          <a:p>
            <a:r>
              <a:rPr lang="en-US" sz="2800" dirty="0"/>
              <a:t>In this case after people that made it; </a:t>
            </a:r>
            <a:r>
              <a:rPr lang="en-US" sz="2800" b="1" dirty="0"/>
              <a:t>B</a:t>
            </a:r>
            <a:r>
              <a:rPr lang="en-US" sz="2800" dirty="0"/>
              <a:t>olivar and </a:t>
            </a:r>
            <a:r>
              <a:rPr lang="en-US" sz="2800" b="1" dirty="0"/>
              <a:t>R</a:t>
            </a:r>
            <a:r>
              <a:rPr lang="en-US" sz="2800" dirty="0"/>
              <a:t>odriguez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292080" y="3062690"/>
            <a:ext cx="361579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number of particular construct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4414336" y="2848376"/>
            <a:ext cx="3140" cy="1804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 flipV="1">
            <a:off x="5403432" y="2420888"/>
            <a:ext cx="428628" cy="480468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5C12A-E7EB-4EA1-B8B4-F4B4F28703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 animBg="1"/>
      <p:bldP spid="24582" grpId="0"/>
      <p:bldP spid="24583" grpId="0"/>
      <p:bldP spid="24584" grpId="0" animBg="1"/>
      <p:bldP spid="2458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4264</TotalTime>
  <Words>627</Words>
  <Application>Microsoft Macintosh PowerPoint</Application>
  <PresentationFormat>On-screen Show (4:3)</PresentationFormat>
  <Paragraphs>111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Chapter 6:Plasmids</vt:lpstr>
      <vt:lpstr>PowerPoint Presentation</vt:lpstr>
      <vt:lpstr>Terminology (capitals in some words is the syllable that is emphasized)</vt:lpstr>
      <vt:lpstr>Replication of plasmids</vt:lpstr>
      <vt:lpstr>Replication of plasmids</vt:lpstr>
      <vt:lpstr>Copy number of plasmids/cell</vt:lpstr>
      <vt:lpstr>Host range of plasmids</vt:lpstr>
      <vt:lpstr>Plasmid naming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Cloning with plasmids in E. coli</dc:title>
  <dc:creator>Peter Hollmann</dc:creator>
  <cp:lastModifiedBy>Microsoft Office User</cp:lastModifiedBy>
  <cp:revision>246</cp:revision>
  <cp:lastPrinted>2019-09-17T20:07:25Z</cp:lastPrinted>
  <dcterms:created xsi:type="dcterms:W3CDTF">2009-06-23T15:41:39Z</dcterms:created>
  <dcterms:modified xsi:type="dcterms:W3CDTF">2020-09-12T23:14:43Z</dcterms:modified>
</cp:coreProperties>
</file>