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39" r:id="rId4"/>
    <p:sldId id="340" r:id="rId5"/>
    <p:sldId id="341" r:id="rId6"/>
    <p:sldId id="297" r:id="rId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5718" autoAdjust="0"/>
  </p:normalViewPr>
  <p:slideViewPr>
    <p:cSldViewPr>
      <p:cViewPr varScale="1">
        <p:scale>
          <a:sx n="185" d="100"/>
          <a:sy n="185" d="100"/>
        </p:scale>
        <p:origin x="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438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9628B4EA-452A-4B10-A565-54898270EAD1}" type="datetimeFigureOut">
              <a:rPr lang="en-CA" smtClean="0"/>
              <a:pPr/>
              <a:t>2020-09-12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438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D0AF2EDB-59B8-4D7F-8373-394D10B650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7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r">
              <a:defRPr sz="1300"/>
            </a:lvl1pPr>
          </a:lstStyle>
          <a:p>
            <a:fld id="{E6BE678F-4611-4279-A479-C8205E30B4FF}" type="datetimeFigureOut">
              <a:rPr lang="en-US" smtClean="0"/>
              <a:pPr/>
              <a:t>9/12/20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4" tIns="48332" rIns="96664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4" tIns="48332" rIns="96664" bIns="483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r">
              <a:defRPr sz="1300"/>
            </a:lvl1pPr>
          </a:lstStyle>
          <a:p>
            <a:fld id="{7B188571-ED69-468E-A935-881755AFA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8571-ED69-468E-A935-881755AFADB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DE00-E18F-4CC4-9089-26AB79A730CA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393E-42C6-4815-B93C-9E5808F95295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462E-115F-41AB-A693-D04888912968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28B3-15D3-4F50-95C0-D9093EF28A95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D37D-0E11-4BEF-A2B4-745A648FCB7D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B0C7-5940-49B6-B67E-D2A721157E75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A659-49C1-45CE-B9BA-48E07F8ECB67}" type="datetime1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7F1-4743-4F77-BA71-FE95FCD08722}" type="datetime1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D61F-5159-4C36-978E-EAE97FCF3B2F}" type="datetime1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38B8-8903-419C-9D12-A388C18BCD39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DE65-CFDE-4A96-9C5A-62B678499797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4337-FFCE-484A-9EF4-2BCC72CD2D09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351302"/>
            <a:ext cx="5112568" cy="93610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Chapter 6:Plasmids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http://www.addgene.org/static/cms/images/Plasmid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21" y="1619967"/>
            <a:ext cx="5671492" cy="43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408" y="616958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http://www.addgene.org/mol-bio-reference/plasmid-background/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31B28-7DA0-DD47-AE81-2886140248D6}"/>
              </a:ext>
            </a:extLst>
          </p:cNvPr>
          <p:cNvSpPr txBox="1"/>
          <p:nvPr/>
        </p:nvSpPr>
        <p:spPr>
          <a:xfrm>
            <a:off x="5940152" y="4581128"/>
            <a:ext cx="2501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Part 1B: Common features and types of plasmids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Common elements of simple cloning plasmids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2" name="Picture 4" descr="http://www.addgene.org/static/cms/images/Plasmid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74" y="1325259"/>
            <a:ext cx="38100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518448" y="4864139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from: http://www.addgene.org/mol-bio-reference/plasmid-background/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9B09C1-6A5D-DE4A-928B-63A25339C157}"/>
              </a:ext>
            </a:extLst>
          </p:cNvPr>
          <p:cNvSpPr/>
          <p:nvPr/>
        </p:nvSpPr>
        <p:spPr>
          <a:xfrm>
            <a:off x="419472" y="620688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</a:rPr>
              <a:t>Replicon</a:t>
            </a:r>
            <a:r>
              <a:rPr lang="en-US" sz="2400" dirty="0"/>
              <a:t> , including </a:t>
            </a:r>
            <a:r>
              <a:rPr lang="en-US" sz="2400" dirty="0" err="1"/>
              <a:t>ORIgin</a:t>
            </a:r>
            <a:r>
              <a:rPr lang="en-US" sz="2400" dirty="0"/>
              <a:t> of replication (ORI)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Described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</a:rPr>
              <a:t>Antibiotic Resistance Gene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Allows for selection of plasmid-containing bacteria.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</a:rPr>
              <a:t>Multiple Cloning Site (MCS) aka </a:t>
            </a:r>
            <a:r>
              <a:rPr lang="en-US" sz="2400" u="sng" dirty="0" err="1">
                <a:solidFill>
                  <a:srgbClr val="002060"/>
                </a:solidFill>
              </a:rPr>
              <a:t>polylinker</a:t>
            </a:r>
            <a:endParaRPr lang="en-US" sz="2400" u="sng" dirty="0">
              <a:solidFill>
                <a:srgbClr val="00206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Short segment of DNA which contains several restriction sites allowing for the easy insertion of DNA.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</a:rPr>
              <a:t>Insert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Gene, promoter or other DNA fragment cloned into the MCS for further study.</a:t>
            </a:r>
          </a:p>
        </p:txBody>
      </p:sp>
    </p:spTree>
    <p:extLst>
      <p:ext uri="{BB962C8B-B14F-4D97-AF65-F5344CB8AC3E}">
        <p14:creationId xmlns:p14="http://schemas.microsoft.com/office/powerpoint/2010/main" val="227958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Common elements of simple cloning plasmids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2" name="Picture 4" descr="http://www.addgene.org/static/cms/images/Plasmid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7949"/>
            <a:ext cx="38100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12160" y="4463323"/>
            <a:ext cx="2304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from: http://www.addgene.org/mol-bio-reference/plasmid-background/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68F6-BEB6-3B44-A98B-8A03787D636C}"/>
              </a:ext>
            </a:extLst>
          </p:cNvPr>
          <p:cNvSpPr txBox="1"/>
          <p:nvPr/>
        </p:nvSpPr>
        <p:spPr>
          <a:xfrm>
            <a:off x="236637" y="718287"/>
            <a:ext cx="43924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02060"/>
                </a:solidFill>
              </a:rPr>
              <a:t>Promoter Region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Drives transcription of the target gene. Vital for expression vectors: determines which cell types the gene is expressed in and amount of recombinant protein obtained.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02060"/>
                </a:solidFill>
              </a:rPr>
              <a:t>Selectable Marker </a:t>
            </a:r>
            <a:r>
              <a:rPr lang="en-US" sz="1400" dirty="0"/>
              <a:t>(usually also antibiotic- resistance gene, to be used in different organisms)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antibiotic resistance gene allows for selection in bacteria. However, many plasmids also have selectable markers for use in other cell types.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02060"/>
                </a:solidFill>
              </a:rPr>
              <a:t>Primer Binding Site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Short sequence shared by many plasmids,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Primers matching these sequences are used for sequencing of DNA inserted into MCS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6A58-836C-254A-AB1B-BE6CA1E6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27013"/>
            <a:ext cx="8301608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Types of Plasmids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6479-6843-DD45-98C2-51C73E269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9" y="137001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The combination of elements often determines the type of plasmid. Below are some common plasmid types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Cloning Plasmids </a:t>
            </a:r>
            <a:r>
              <a:rPr lang="en-US" sz="2000" b="1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for cloning of DNA fragments. Tend to be very simple, often containing only </a:t>
            </a:r>
            <a:r>
              <a:rPr lang="en-US" sz="2000" u="sng" dirty="0"/>
              <a:t>a bacterial antibiotic resistance gene</a:t>
            </a:r>
            <a:r>
              <a:rPr lang="en-US" sz="2000" dirty="0"/>
              <a:t>, </a:t>
            </a:r>
            <a:r>
              <a:rPr lang="en-US" sz="2000" u="sng" dirty="0" err="1"/>
              <a:t>ori</a:t>
            </a:r>
            <a:r>
              <a:rPr lang="en-US" sz="2000" dirty="0"/>
              <a:t> and </a:t>
            </a:r>
            <a:r>
              <a:rPr lang="en-US" sz="2000" u="sng" dirty="0"/>
              <a:t>MCS</a:t>
            </a:r>
            <a:r>
              <a:rPr lang="en-US" sz="2000" dirty="0"/>
              <a:t>. They are small and optimized to help in the initial cloning of a DNA fragment.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Expression Plasmids</a:t>
            </a:r>
            <a:r>
              <a:rPr lang="en-US" sz="2000" u="sng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- Used for gene expression. Expression vectors must contain a </a:t>
            </a:r>
            <a:r>
              <a:rPr lang="en-US" sz="2000" u="sng" dirty="0"/>
              <a:t>promoter sequence </a:t>
            </a:r>
            <a:r>
              <a:rPr lang="en-US" sz="2000" dirty="0"/>
              <a:t>as well as a </a:t>
            </a:r>
            <a:r>
              <a:rPr lang="en-US" sz="2000" u="sng" dirty="0"/>
              <a:t>transcription terminator sequence</a:t>
            </a:r>
            <a:r>
              <a:rPr lang="en-US" sz="2000" dirty="0"/>
              <a:t>, and the inserted transcription unit/ORF.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Gene knock-down Plasmids</a:t>
            </a:r>
            <a:r>
              <a:rPr lang="en-US" sz="2000" u="sng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- Used for </a:t>
            </a:r>
            <a:r>
              <a:rPr lang="en-US" sz="2000" u="sng" dirty="0"/>
              <a:t>reducing the expression of an endogenous gene</a:t>
            </a:r>
            <a:r>
              <a:rPr lang="en-US" sz="2000" dirty="0"/>
              <a:t>. This is frequently accomplished through expression of an RNA targeting the mRNA of the gene of interest (</a:t>
            </a:r>
            <a:r>
              <a:rPr lang="en-US" sz="2000" u="sng" dirty="0"/>
              <a:t>RNA interference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463BB-AF63-154D-BCE9-76E1E30F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2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6A58-836C-254A-AB1B-BE6CA1E6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27013"/>
            <a:ext cx="8301608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Types of Plasmids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6479-6843-DD45-98C2-51C73E269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9" y="137001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The combination of elements often determines the type of plasmid. Below are some common plasmid types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Reporter Plasmids</a:t>
            </a:r>
            <a:r>
              <a:rPr lang="en-US" sz="2000" u="sng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-   for studying the function of genetic elements. These contain a </a:t>
            </a:r>
            <a:r>
              <a:rPr lang="en-US" sz="2000" u="sng" dirty="0"/>
              <a:t>reporter gene </a:t>
            </a:r>
            <a:r>
              <a:rPr lang="en-US" sz="2000" dirty="0"/>
              <a:t>(for example, GFP) that offers a read-out of the activity of the genetic element. For instance, a promoter of interest could be inserted upstream of the GFP gene to visualize with green fluorescence </a:t>
            </a:r>
            <a:r>
              <a:rPr lang="en-US" sz="2000" u="sng" dirty="0"/>
              <a:t>where in an organism </a:t>
            </a:r>
            <a:r>
              <a:rPr lang="en-US" sz="2000" dirty="0"/>
              <a:t>the gene normally harboring the promoter is expressed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>
                <a:solidFill>
                  <a:srgbClr val="002060"/>
                </a:solidFill>
              </a:rPr>
              <a:t>Viral Plasmids</a:t>
            </a:r>
            <a:r>
              <a:rPr lang="en-US" sz="2000" u="sng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- These use technology evolved by viruses to </a:t>
            </a:r>
            <a:r>
              <a:rPr lang="en-US" sz="2000" u="sng" dirty="0"/>
              <a:t>aid in delivery of genetic material into target cells</a:t>
            </a:r>
            <a:r>
              <a:rPr lang="en-US" sz="2000" dirty="0"/>
              <a:t> . You can use these plasmids to create viral particles, such as lentiviral, retroviral, AAV, or adenoviral particles, that can infect your target cells at a high efficiency.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200" b="1" dirty="0">
                <a:solidFill>
                  <a:srgbClr val="002060"/>
                </a:solidFill>
              </a:rPr>
              <a:t>from http://</a:t>
            </a:r>
            <a:r>
              <a:rPr lang="en-US" sz="1200" b="1" dirty="0" err="1">
                <a:solidFill>
                  <a:srgbClr val="002060"/>
                </a:solidFill>
              </a:rPr>
              <a:t>www.addgene.org</a:t>
            </a:r>
            <a:r>
              <a:rPr lang="en-US" sz="1200" b="1" dirty="0">
                <a:solidFill>
                  <a:srgbClr val="002060"/>
                </a:solidFill>
              </a:rPr>
              <a:t>/</a:t>
            </a:r>
            <a:r>
              <a:rPr lang="en-US" sz="1200" b="1" dirty="0" err="1">
                <a:solidFill>
                  <a:srgbClr val="002060"/>
                </a:solidFill>
              </a:rPr>
              <a:t>mol</a:t>
            </a:r>
            <a:r>
              <a:rPr lang="en-US" sz="1200" b="1" dirty="0">
                <a:solidFill>
                  <a:srgbClr val="002060"/>
                </a:solidFill>
              </a:rPr>
              <a:t>-bio-reference/plasmid-background/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463BB-AF63-154D-BCE9-76E1E30F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4" y="153492"/>
            <a:ext cx="8378825" cy="732721"/>
          </a:xfrm>
        </p:spPr>
        <p:txBody>
          <a:bodyPr>
            <a:noAutofit/>
          </a:bodyPr>
          <a:lstStyle/>
          <a:p>
            <a:r>
              <a:rPr lang="en-US" sz="3200" dirty="0"/>
              <a:t>A plasmid derived from </a:t>
            </a:r>
            <a:r>
              <a:rPr lang="en-US" sz="3200" dirty="0" err="1"/>
              <a:t>pUC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AutoShape 4" descr="Image result for pBluescript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Bluescript"/>
          <p:cNvSpPr>
            <a:spLocks noChangeAspect="1" noChangeArrowheads="1"/>
          </p:cNvSpPr>
          <p:nvPr/>
        </p:nvSpPr>
        <p:spPr bwMode="auto">
          <a:xfrm>
            <a:off x="307975" y="-715963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Image result for pBluescri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36" y="886213"/>
            <a:ext cx="7344816" cy="558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CF2C53-CCEE-5841-A144-ECCD943F36E7}"/>
              </a:ext>
            </a:extLst>
          </p:cNvPr>
          <p:cNvSpPr txBox="1"/>
          <p:nvPr/>
        </p:nvSpPr>
        <p:spPr>
          <a:xfrm>
            <a:off x="5436096" y="2420888"/>
            <a:ext cx="173278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Full size 2961 </a:t>
            </a:r>
            <a:r>
              <a:rPr lang="en-US" dirty="0" err="1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3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4355</TotalTime>
  <Words>519</Words>
  <Application>Microsoft Macintosh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Unicode MS</vt:lpstr>
      <vt:lpstr>Arial</vt:lpstr>
      <vt:lpstr>Calibri</vt:lpstr>
      <vt:lpstr>Office Theme</vt:lpstr>
      <vt:lpstr>Chapter 6:Plasmids</vt:lpstr>
      <vt:lpstr>PowerPoint Presentation</vt:lpstr>
      <vt:lpstr>PowerPoint Presentation</vt:lpstr>
      <vt:lpstr>Types of Plasmids</vt:lpstr>
      <vt:lpstr>Types of Plasmids</vt:lpstr>
      <vt:lpstr>A plasmid derived from pUC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with plasmids in E. coli</dc:title>
  <dc:creator>Peter Hollmann</dc:creator>
  <cp:lastModifiedBy>Microsoft Office User</cp:lastModifiedBy>
  <cp:revision>248</cp:revision>
  <cp:lastPrinted>2019-09-17T20:07:25Z</cp:lastPrinted>
  <dcterms:created xsi:type="dcterms:W3CDTF">2009-06-23T15:41:39Z</dcterms:created>
  <dcterms:modified xsi:type="dcterms:W3CDTF">2020-09-13T00:44:16Z</dcterms:modified>
</cp:coreProperties>
</file>