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7" r:id="rId3"/>
    <p:sldId id="257" r:id="rId4"/>
    <p:sldId id="258" r:id="rId5"/>
    <p:sldId id="269" r:id="rId6"/>
    <p:sldId id="298" r:id="rId7"/>
    <p:sldId id="266" r:id="rId8"/>
    <p:sldId id="335" r:id="rId9"/>
    <p:sldId id="336" r:id="rId10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5718" autoAdjust="0"/>
  </p:normalViewPr>
  <p:slideViewPr>
    <p:cSldViewPr>
      <p:cViewPr varScale="1">
        <p:scale>
          <a:sx n="185" d="100"/>
          <a:sy n="185" d="100"/>
        </p:scale>
        <p:origin x="59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59570" cy="365698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9438" y="1"/>
            <a:ext cx="4159570" cy="365698"/>
          </a:xfrm>
          <a:prstGeom prst="rect">
            <a:avLst/>
          </a:prstGeom>
        </p:spPr>
        <p:txBody>
          <a:bodyPr vert="horz" lIns="95509" tIns="47755" rIns="95509" bIns="47755" rtlCol="0"/>
          <a:lstStyle>
            <a:lvl1pPr algn="r">
              <a:defRPr sz="1300"/>
            </a:lvl1pPr>
          </a:lstStyle>
          <a:p>
            <a:fld id="{9628B4EA-452A-4B10-A565-54898270EAD1}" type="datetimeFigureOut">
              <a:rPr lang="en-CA" smtClean="0"/>
              <a:pPr/>
              <a:t>2020-09-17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246"/>
            <a:ext cx="4159570" cy="365697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9438" y="6948246"/>
            <a:ext cx="4159570" cy="365697"/>
          </a:xfrm>
          <a:prstGeom prst="rect">
            <a:avLst/>
          </a:prstGeom>
        </p:spPr>
        <p:txBody>
          <a:bodyPr vert="horz" lIns="95509" tIns="47755" rIns="95509" bIns="47755" rtlCol="0" anchor="b"/>
          <a:lstStyle>
            <a:lvl1pPr algn="r">
              <a:defRPr sz="1300"/>
            </a:lvl1pPr>
          </a:lstStyle>
          <a:p>
            <a:fld id="{D0AF2EDB-59B8-4D7F-8373-394D10B6505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673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4" tIns="48332" rIns="96664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365760"/>
          </a:xfrm>
          <a:prstGeom prst="rect">
            <a:avLst/>
          </a:prstGeom>
        </p:spPr>
        <p:txBody>
          <a:bodyPr vert="horz" lIns="96664" tIns="48332" rIns="96664" bIns="48332" rtlCol="0"/>
          <a:lstStyle>
            <a:lvl1pPr algn="r">
              <a:defRPr sz="1300"/>
            </a:lvl1pPr>
          </a:lstStyle>
          <a:p>
            <a:fld id="{E6BE678F-4611-4279-A479-C8205E30B4FF}" type="datetimeFigureOut">
              <a:rPr lang="en-US" smtClean="0"/>
              <a:pPr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3388" y="549275"/>
            <a:ext cx="3654425" cy="2741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4" tIns="48332" rIns="96664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4" tIns="48332" rIns="96664" bIns="483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0"/>
            <a:ext cx="4160520" cy="365760"/>
          </a:xfrm>
          <a:prstGeom prst="rect">
            <a:avLst/>
          </a:prstGeom>
        </p:spPr>
        <p:txBody>
          <a:bodyPr vert="horz" lIns="96664" tIns="48332" rIns="96664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0"/>
            <a:ext cx="4160520" cy="365760"/>
          </a:xfrm>
          <a:prstGeom prst="rect">
            <a:avLst/>
          </a:prstGeom>
        </p:spPr>
        <p:txBody>
          <a:bodyPr vert="horz" lIns="96664" tIns="48332" rIns="96664" bIns="48332" rtlCol="0" anchor="b"/>
          <a:lstStyle>
            <a:lvl1pPr algn="r">
              <a:defRPr sz="1300"/>
            </a:lvl1pPr>
          </a:lstStyle>
          <a:p>
            <a:fld id="{7B188571-ED69-468E-A935-881755AFA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7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8571-ED69-468E-A935-881755AFADB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Antibiotic</a:t>
            </a:r>
            <a:r>
              <a:rPr lang="en-US" baseline="0" dirty="0"/>
              <a:t> resistance – resistance is provided by an enzyme Beta-lactamase (</a:t>
            </a:r>
            <a:r>
              <a:rPr lang="en-US" baseline="0" dirty="0" err="1"/>
              <a:t>bla</a:t>
            </a:r>
            <a:r>
              <a:rPr lang="en-US" baseline="0" dirty="0"/>
              <a:t>) which breaks down Beta-lactam ring structure of Beta-lactam antibiotics (Penicillin group of antibiotics)</a:t>
            </a:r>
          </a:p>
          <a:p>
            <a:pPr defTabSz="966647">
              <a:defRPr/>
            </a:pPr>
            <a:r>
              <a:rPr lang="en-US" dirty="0" err="1"/>
              <a:t>lacZ</a:t>
            </a:r>
            <a:r>
              <a:rPr lang="en-US" dirty="0"/>
              <a:t>:  The</a:t>
            </a:r>
            <a:r>
              <a:rPr lang="en-US" baseline="0" dirty="0"/>
              <a:t> </a:t>
            </a:r>
            <a:r>
              <a:rPr lang="en-US" baseline="0" dirty="0" err="1"/>
              <a:t>polylinker</a:t>
            </a:r>
            <a:r>
              <a:rPr lang="en-US" baseline="0" dirty="0"/>
              <a:t> in the MCS is in frame with the </a:t>
            </a:r>
            <a:r>
              <a:rPr lang="en-US" baseline="0" dirty="0" err="1"/>
              <a:t>lac</a:t>
            </a:r>
            <a:r>
              <a:rPr lang="en-US" baseline="0" dirty="0"/>
              <a:t> Z reading frame – it simply adds on a few extra amino acids to the amino terminal of the protein, but the beta-</a:t>
            </a:r>
            <a:r>
              <a:rPr lang="en-US" baseline="0" dirty="0" err="1"/>
              <a:t>galactosidase</a:t>
            </a:r>
            <a:r>
              <a:rPr lang="en-US" baseline="0" dirty="0"/>
              <a:t> is still functional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Insertional</a:t>
            </a:r>
            <a:r>
              <a:rPr lang="en-US" baseline="0" dirty="0"/>
              <a:t> Inactivation</a:t>
            </a:r>
            <a:endParaRPr lang="en-US" dirty="0"/>
          </a:p>
          <a:p>
            <a:r>
              <a:rPr lang="en-US" dirty="0" err="1"/>
              <a:t>lacZ</a:t>
            </a:r>
            <a:r>
              <a:rPr lang="en-US" dirty="0"/>
              <a:t>: can insert YFG (your </a:t>
            </a:r>
            <a:r>
              <a:rPr lang="en-US" dirty="0" err="1"/>
              <a:t>favourite</a:t>
            </a:r>
            <a:r>
              <a:rPr lang="en-US" baseline="0" dirty="0"/>
              <a:t> gene) into MCS – disrupts </a:t>
            </a:r>
            <a:r>
              <a:rPr lang="en-US" baseline="0" dirty="0" err="1"/>
              <a:t>lac</a:t>
            </a:r>
            <a:r>
              <a:rPr lang="en-US" baseline="0" dirty="0"/>
              <a:t> Z which allows for blue white selection with X-gal substrate</a:t>
            </a:r>
          </a:p>
          <a:p>
            <a:r>
              <a:rPr lang="en-US" baseline="0" dirty="0"/>
              <a:t>	disrupted </a:t>
            </a:r>
            <a:r>
              <a:rPr lang="en-US" baseline="0" dirty="0" err="1"/>
              <a:t>lac</a:t>
            </a:r>
            <a:r>
              <a:rPr lang="en-US" baseline="0" dirty="0"/>
              <a:t> Z won’t produce blue substrate from X-gal and therefore appear white!</a:t>
            </a:r>
          </a:p>
          <a:p>
            <a:endParaRPr lang="en-US" baseline="0" dirty="0"/>
          </a:p>
          <a:p>
            <a:r>
              <a:rPr lang="en-US" baseline="0" dirty="0"/>
              <a:t>However! If YFG is relatively small and does not cause a frame disruption it is possible to have blue colonies with inserts</a:t>
            </a:r>
          </a:p>
          <a:p>
            <a:endParaRPr lang="en-US" baseline="0" dirty="0"/>
          </a:p>
          <a:p>
            <a:r>
              <a:rPr lang="en-US" baseline="0" dirty="0"/>
              <a:t>Also, A white colony is not a guarantee that you have what you want!  Insertion of undesirable fragments or deletions in the plasmid can give false positives.  Examples of undesirable fragments can include multiple inserts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266EE-DDF1-4B6A-B62B-007F531A68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8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strains of E. coli used for blue white selection has</a:t>
            </a:r>
            <a:r>
              <a:rPr lang="en-US" baseline="0" dirty="0"/>
              <a:t> a deletion in the Lac Z operon which expresses the enzyme Beta </a:t>
            </a:r>
            <a:r>
              <a:rPr lang="en-US" baseline="0" dirty="0" err="1"/>
              <a:t>galactosidase</a:t>
            </a:r>
            <a:endParaRPr lang="en-US" baseline="0" dirty="0"/>
          </a:p>
          <a:p>
            <a:r>
              <a:rPr lang="en-US" baseline="0" dirty="0"/>
              <a:t>This enzyme normally cleaves disaccharides, such as lactose into </a:t>
            </a:r>
            <a:r>
              <a:rPr lang="en-US" baseline="0" dirty="0" err="1"/>
              <a:t>monosacharides</a:t>
            </a:r>
            <a:endParaRPr lang="en-US" baseline="0" dirty="0"/>
          </a:p>
          <a:p>
            <a:r>
              <a:rPr lang="en-US" baseline="0" dirty="0"/>
              <a:t>The deletion in the host cell chromosome prevents the enzymes from cleaving </a:t>
            </a:r>
            <a:r>
              <a:rPr lang="en-US" baseline="0" dirty="0" err="1"/>
              <a:t>dissacharides</a:t>
            </a:r>
            <a:endParaRPr lang="en-US" baseline="0" dirty="0"/>
          </a:p>
          <a:p>
            <a:r>
              <a:rPr lang="en-US" baseline="0" dirty="0"/>
              <a:t>However, if the deleted portion, Lac Z’, is carried on plasmid vector a functional enzyme complex will form through a process called alpha complementation</a:t>
            </a:r>
          </a:p>
          <a:p>
            <a:r>
              <a:rPr lang="en-US" baseline="0" dirty="0"/>
              <a:t>When Lac Z’ is expressed from the plasmid, the peptide will complex with the inactive fragment of Beta-</a:t>
            </a:r>
            <a:r>
              <a:rPr lang="en-US" baseline="0" dirty="0" err="1"/>
              <a:t>galactosidase</a:t>
            </a:r>
            <a:r>
              <a:rPr lang="en-US" baseline="0" dirty="0"/>
              <a:t> to form a functional enzyme complex </a:t>
            </a:r>
          </a:p>
          <a:p>
            <a:r>
              <a:rPr lang="en-US" baseline="0" dirty="0"/>
              <a:t>The MCS on the plasmid is included in the Lac Z’; so if a gene is inserted in the MCS it will disrupt the </a:t>
            </a:r>
            <a:r>
              <a:rPr lang="en-US" baseline="0" dirty="0" err="1"/>
              <a:t>LacZ</a:t>
            </a:r>
            <a:r>
              <a:rPr lang="en-US" baseline="0" dirty="0"/>
              <a:t>’ fragment from forming properly</a:t>
            </a:r>
          </a:p>
          <a:p>
            <a:r>
              <a:rPr lang="en-US" baseline="0" dirty="0"/>
              <a:t>X-gal is a </a:t>
            </a:r>
            <a:r>
              <a:rPr lang="en-US" baseline="0" dirty="0" err="1"/>
              <a:t>chromogenic</a:t>
            </a:r>
            <a:r>
              <a:rPr lang="en-US" baseline="0" dirty="0"/>
              <a:t> substrate for Beta-</a:t>
            </a:r>
            <a:r>
              <a:rPr lang="en-US" baseline="0" dirty="0" err="1"/>
              <a:t>galactosidase</a:t>
            </a:r>
            <a:r>
              <a:rPr lang="en-US" baseline="0" dirty="0"/>
              <a:t> that will form a blue </a:t>
            </a:r>
            <a:r>
              <a:rPr lang="en-US" baseline="0" dirty="0" err="1"/>
              <a:t>coloured</a:t>
            </a:r>
            <a:r>
              <a:rPr lang="en-US" baseline="0" dirty="0"/>
              <a:t> product upon hydrolysis</a:t>
            </a:r>
          </a:p>
          <a:p>
            <a:r>
              <a:rPr lang="en-US" baseline="0" dirty="0"/>
              <a:t>So if the native plasmid transforms cells, they will appear blue b/c active enzyme complex will cleave the X-gal</a:t>
            </a:r>
          </a:p>
          <a:p>
            <a:r>
              <a:rPr lang="en-US" baseline="0" dirty="0"/>
              <a:t>Alternatively, if a plasmid with an insert in the MCS is in the cells, they will be less likely to produce a functional Beta-</a:t>
            </a:r>
            <a:r>
              <a:rPr lang="en-US" baseline="0" dirty="0" err="1"/>
              <a:t>galactosidase</a:t>
            </a:r>
            <a:r>
              <a:rPr lang="en-US" baseline="0" dirty="0"/>
              <a:t> complex and the colonies will appear white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8571-ED69-468E-A935-881755AFAD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9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DE00-E18F-4CC4-9089-26AB79A730CA}" type="datetime1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393E-42C6-4815-B93C-9E5808F95295}" type="datetime1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462E-115F-41AB-A693-D04888912968}" type="datetime1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28B3-15D3-4F50-95C0-D9093EF28A95}" type="datetime1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AD37D-0E11-4BEF-A2B4-745A648FCB7D}" type="datetime1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B0C7-5940-49B6-B67E-D2A721157E75}" type="datetime1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A659-49C1-45CE-B9BA-48E07F8ECB67}" type="datetime1">
              <a:rPr lang="en-US" smtClean="0"/>
              <a:t>9/17/20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A7F1-4743-4F77-BA71-FE95FCD08722}" type="datetime1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D61F-5159-4C36-978E-EAE97FCF3B2F}" type="datetime1">
              <a:rPr lang="en-US" smtClean="0"/>
              <a:t>9/17/20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38B8-8903-419C-9D12-A388C18BCD39}" type="datetime1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DE65-CFDE-4A96-9C5A-62B678499797}" type="datetime1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4337-FFCE-484A-9EF4-2BCC72CD2D09}" type="datetime1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5C12A-E7EB-4EA1-B8B4-F4B4F2870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351302"/>
            <a:ext cx="5112568" cy="93610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Chapter 6:Plasmids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http://www.addgene.org/static/cms/images/Plasmid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5" y="1196752"/>
            <a:ext cx="467584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408" y="6169580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http://www.addgene.org/mol-bio-reference/plasmid-background/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31B28-7DA0-DD47-AE81-2886140248D6}"/>
              </a:ext>
            </a:extLst>
          </p:cNvPr>
          <p:cNvSpPr txBox="1"/>
          <p:nvPr/>
        </p:nvSpPr>
        <p:spPr>
          <a:xfrm>
            <a:off x="5940152" y="4581128"/>
            <a:ext cx="2501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Part 3:  How do we select colonies that probably have inserts?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C2A82-BFFF-0640-92A9-BFEB1D0F3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189" y="1615197"/>
            <a:ext cx="2223837" cy="20892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</a:bodyPr>
          <a:lstStyle/>
          <a:p>
            <a:r>
              <a:rPr lang="en-US" sz="3200" dirty="0"/>
              <a:t>The plasmid that you will use next week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AutoShape 4" descr="Image result for pBluescript"/>
          <p:cNvSpPr>
            <a:spLocks noChangeAspect="1" noChangeArrowheads="1"/>
          </p:cNvSpPr>
          <p:nvPr/>
        </p:nvSpPr>
        <p:spPr bwMode="auto">
          <a:xfrm>
            <a:off x="155575" y="-868363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pBluescript"/>
          <p:cNvSpPr>
            <a:spLocks noChangeAspect="1" noChangeArrowheads="1"/>
          </p:cNvSpPr>
          <p:nvPr/>
        </p:nvSpPr>
        <p:spPr bwMode="auto">
          <a:xfrm>
            <a:off x="307975" y="-715963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pBluescri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36" y="886213"/>
            <a:ext cx="7344816" cy="558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CF2C53-CCEE-5841-A144-ECCD943F36E7}"/>
              </a:ext>
            </a:extLst>
          </p:cNvPr>
          <p:cNvSpPr txBox="1"/>
          <p:nvPr/>
        </p:nvSpPr>
        <p:spPr>
          <a:xfrm>
            <a:off x="1574800" y="2636912"/>
            <a:ext cx="173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size 2961 </a:t>
            </a:r>
            <a:r>
              <a:rPr lang="en-US" dirty="0" err="1"/>
              <a:t>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3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Terminology: Getting DNA into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211144" cy="4525963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Transformation</a:t>
            </a:r>
          </a:p>
          <a:p>
            <a:pPr lvl="1"/>
            <a:r>
              <a:rPr lang="en-US" sz="2400" dirty="0"/>
              <a:t>The uptake of DNA by </a:t>
            </a:r>
            <a:r>
              <a:rPr lang="en-US" sz="2400" b="1" dirty="0"/>
              <a:t>bacterial cells </a:t>
            </a:r>
          </a:p>
          <a:p>
            <a:pPr lvl="1"/>
            <a:r>
              <a:rPr lang="en-US" sz="2400" dirty="0"/>
              <a:t>can be induced artificially</a:t>
            </a:r>
          </a:p>
          <a:p>
            <a:pPr lvl="2"/>
            <a:r>
              <a:rPr lang="en-US" dirty="0"/>
              <a:t>Need to have competent cells!</a:t>
            </a:r>
          </a:p>
          <a:p>
            <a:pPr lvl="2"/>
            <a:endParaRPr lang="en-US" dirty="0"/>
          </a:p>
          <a:p>
            <a:r>
              <a:rPr lang="en-US" sz="2400" u="sng" dirty="0"/>
              <a:t>Transduction</a:t>
            </a:r>
          </a:p>
          <a:p>
            <a:pPr lvl="1"/>
            <a:r>
              <a:rPr lang="en-US" sz="2400" dirty="0"/>
              <a:t>Introduction of DNA by </a:t>
            </a:r>
            <a:r>
              <a:rPr lang="en-US" sz="2400" b="1" dirty="0"/>
              <a:t>viruses</a:t>
            </a:r>
          </a:p>
          <a:p>
            <a:pPr lvl="1"/>
            <a:endParaRPr lang="en-US" sz="2400" dirty="0"/>
          </a:p>
          <a:p>
            <a:r>
              <a:rPr lang="en-US" sz="2400" u="sng" dirty="0" err="1"/>
              <a:t>Transfection</a:t>
            </a:r>
            <a:endParaRPr lang="en-US" sz="2400" u="sng" dirty="0"/>
          </a:p>
          <a:p>
            <a:pPr lvl="1"/>
            <a:r>
              <a:rPr lang="en-US" sz="2400" dirty="0"/>
              <a:t>The uptake of DNA by </a:t>
            </a:r>
            <a:r>
              <a:rPr lang="en-US" sz="2400" b="1" dirty="0"/>
              <a:t>eukaryotic cells </a:t>
            </a:r>
            <a:r>
              <a:rPr lang="en-US" sz="2400" dirty="0"/>
              <a:t>in tissue culture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3744416" cy="1143000"/>
          </a:xfrm>
        </p:spPr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86800" cy="5184576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Transformation is inefficient</a:t>
            </a:r>
          </a:p>
          <a:p>
            <a:pPr lvl="2"/>
            <a:r>
              <a:rPr lang="en-US" dirty="0"/>
              <a:t>Fewer than 0.01% of cells will take up plasmid (~1/10,000)</a:t>
            </a:r>
          </a:p>
          <a:p>
            <a:pPr lvl="2"/>
            <a:endParaRPr lang="en-US" dirty="0"/>
          </a:p>
          <a:p>
            <a:r>
              <a:rPr lang="en-US" sz="3000" dirty="0"/>
              <a:t>How can you identify colonies with plasmid?</a:t>
            </a:r>
          </a:p>
          <a:p>
            <a:pPr lvl="1"/>
            <a:r>
              <a:rPr lang="en-US" sz="2400" dirty="0"/>
              <a:t>antibiotic selection for resistant cells due to detoxifying enzyme produced by plasmid gene. Resistant cells divide and form colonies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untransformed cells  (great majority of cells) cannot divide/die </a:t>
            </a:r>
          </a:p>
          <a:p>
            <a:pPr lvl="1"/>
            <a:endParaRPr lang="en-US" sz="2400" dirty="0"/>
          </a:p>
          <a:p>
            <a:r>
              <a:rPr lang="en-US" sz="3000" dirty="0"/>
              <a:t>How can you identify colonies with plasmids that have insert in the MCS?</a:t>
            </a:r>
          </a:p>
          <a:p>
            <a:pPr lvl="2"/>
            <a:r>
              <a:rPr lang="en-US" dirty="0"/>
              <a:t>We like to use blue-white screening based on 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-complementation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Follow up with endonuclease digest of purified plasmid to </a:t>
            </a:r>
          </a:p>
          <a:p>
            <a:pPr marL="914400" lvl="2" indent="0">
              <a:buNone/>
            </a:pPr>
            <a:r>
              <a:rPr lang="en-US" dirty="0"/>
              <a:t> confirm presence of insert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1912" y="131698"/>
            <a:ext cx="1542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Antibiotic resistance</a:t>
            </a:r>
          </a:p>
          <a:p>
            <a:r>
              <a:rPr lang="en-US" b="1" dirty="0">
                <a:solidFill>
                  <a:srgbClr val="FF0000"/>
                </a:solidFill>
              </a:rPr>
              <a:t>(ampicillin resistance) through gene encoding the enzyme beta-lactamase)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1570047" y="980728"/>
            <a:ext cx="858813" cy="305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97573" y="346291"/>
            <a:ext cx="231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MCS; Allows for blue /white screening for colonies with plasmids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5591478" y="1196752"/>
            <a:ext cx="806095" cy="4820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357818" y="3214686"/>
            <a:ext cx="2571768" cy="1928826"/>
          </a:xfrm>
          <a:prstGeom prst="ellipse">
            <a:avLst/>
          </a:prstGeom>
          <a:solidFill>
            <a:srgbClr val="FFFF99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29388" y="4429132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00892" y="4357694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00760" y="4071942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72264" y="3571876"/>
            <a:ext cx="133352" cy="133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15140" y="4071942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72330" y="3714752"/>
            <a:ext cx="133352" cy="1333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72198" y="3714752"/>
            <a:ext cx="133352" cy="1333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86578" y="4714884"/>
            <a:ext cx="133352" cy="1333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429388" y="3929066"/>
            <a:ext cx="133352" cy="1333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00760" y="4429132"/>
            <a:ext cx="133352" cy="1333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58082" y="4214818"/>
            <a:ext cx="133352" cy="133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724664" y="3724276"/>
            <a:ext cx="133352" cy="133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14348" y="3214686"/>
            <a:ext cx="2571768" cy="1928826"/>
          </a:xfrm>
          <a:prstGeom prst="ellipse">
            <a:avLst/>
          </a:prstGeom>
          <a:solidFill>
            <a:srgbClr val="FFFF99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3786182" y="4000504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357554" y="4500570"/>
            <a:ext cx="195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Incubate overnight</a:t>
            </a:r>
          </a:p>
          <a:p>
            <a:pPr algn="ctr"/>
            <a:r>
              <a:rPr lang="en-US" dirty="0"/>
              <a:t>at 37 C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85720" y="5357826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Spread transformed </a:t>
            </a:r>
            <a:r>
              <a:rPr lang="en-US" i="1" dirty="0"/>
              <a:t>E.</a:t>
            </a:r>
            <a:r>
              <a:rPr lang="en-US" dirty="0"/>
              <a:t> </a:t>
            </a:r>
            <a:r>
              <a:rPr lang="en-US" i="1" dirty="0"/>
              <a:t>coli </a:t>
            </a:r>
            <a:r>
              <a:rPr lang="en-US" dirty="0"/>
              <a:t>cells on LBA plates with ampicillin and X-gal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72066" y="5103674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Re-streak colonies on new plates to obtain pure culture</a:t>
            </a:r>
          </a:p>
          <a:p>
            <a:r>
              <a:rPr lang="en-US" dirty="0"/>
              <a:t>Or, pick well isolated white colonies (clones) to inoculate broth culture for plasmid purification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9" name="Picture 8" descr="Image result for pBluescri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5" b="45294"/>
          <a:stretch/>
        </p:blipFill>
        <p:spPr bwMode="auto">
          <a:xfrm>
            <a:off x="2414610" y="630955"/>
            <a:ext cx="3228960" cy="25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3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447764" y="1469421"/>
            <a:ext cx="468052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2627784" y="162880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3635896" y="227687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2932584" y="193360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4067944" y="177281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2771800" y="249289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>
            <a:off x="4714160" y="1662545"/>
            <a:ext cx="2253968" cy="1128156"/>
          </a:xfrm>
          <a:custGeom>
            <a:avLst/>
            <a:gdLst>
              <a:gd name="connsiteX0" fmla="*/ 119097 w 2253968"/>
              <a:gd name="connsiteY0" fmla="*/ 273133 h 1128156"/>
              <a:gd name="connsiteX1" fmla="*/ 154723 w 2253968"/>
              <a:gd name="connsiteY1" fmla="*/ 261258 h 1128156"/>
              <a:gd name="connsiteX2" fmla="*/ 225975 w 2253968"/>
              <a:gd name="connsiteY2" fmla="*/ 225632 h 1128156"/>
              <a:gd name="connsiteX3" fmla="*/ 297227 w 2253968"/>
              <a:gd name="connsiteY3" fmla="*/ 190006 h 1128156"/>
              <a:gd name="connsiteX4" fmla="*/ 380354 w 2253968"/>
              <a:gd name="connsiteY4" fmla="*/ 154380 h 1128156"/>
              <a:gd name="connsiteX5" fmla="*/ 1116624 w 2253968"/>
              <a:gd name="connsiteY5" fmla="*/ 154380 h 1128156"/>
              <a:gd name="connsiteX6" fmla="*/ 1259128 w 2253968"/>
              <a:gd name="connsiteY6" fmla="*/ 118754 h 1128156"/>
              <a:gd name="connsiteX7" fmla="*/ 1342256 w 2253968"/>
              <a:gd name="connsiteY7" fmla="*/ 95003 h 1128156"/>
              <a:gd name="connsiteX8" fmla="*/ 1377882 w 2253968"/>
              <a:gd name="connsiteY8" fmla="*/ 83128 h 1128156"/>
              <a:gd name="connsiteX9" fmla="*/ 1472884 w 2253968"/>
              <a:gd name="connsiteY9" fmla="*/ 71252 h 1128156"/>
              <a:gd name="connsiteX10" fmla="*/ 1556011 w 2253968"/>
              <a:gd name="connsiteY10" fmla="*/ 47502 h 1128156"/>
              <a:gd name="connsiteX11" fmla="*/ 1829144 w 2253968"/>
              <a:gd name="connsiteY11" fmla="*/ 59377 h 1128156"/>
              <a:gd name="connsiteX12" fmla="*/ 1864770 w 2253968"/>
              <a:gd name="connsiteY12" fmla="*/ 83128 h 1128156"/>
              <a:gd name="connsiteX13" fmla="*/ 1912271 w 2253968"/>
              <a:gd name="connsiteY13" fmla="*/ 95003 h 1128156"/>
              <a:gd name="connsiteX14" fmla="*/ 1947897 w 2253968"/>
              <a:gd name="connsiteY14" fmla="*/ 106878 h 1128156"/>
              <a:gd name="connsiteX15" fmla="*/ 2054775 w 2253968"/>
              <a:gd name="connsiteY15" fmla="*/ 130629 h 1128156"/>
              <a:gd name="connsiteX16" fmla="*/ 2137902 w 2253968"/>
              <a:gd name="connsiteY16" fmla="*/ 166255 h 1128156"/>
              <a:gd name="connsiteX17" fmla="*/ 2209154 w 2253968"/>
              <a:gd name="connsiteY17" fmla="*/ 190006 h 1128156"/>
              <a:gd name="connsiteX18" fmla="*/ 2221030 w 2253968"/>
              <a:gd name="connsiteY18" fmla="*/ 344385 h 1128156"/>
              <a:gd name="connsiteX19" fmla="*/ 2197279 w 2253968"/>
              <a:gd name="connsiteY19" fmla="*/ 451263 h 1128156"/>
              <a:gd name="connsiteX20" fmla="*/ 2173528 w 2253968"/>
              <a:gd name="connsiteY20" fmla="*/ 486889 h 1128156"/>
              <a:gd name="connsiteX21" fmla="*/ 2137902 w 2253968"/>
              <a:gd name="connsiteY21" fmla="*/ 558141 h 1128156"/>
              <a:gd name="connsiteX22" fmla="*/ 2114152 w 2253968"/>
              <a:gd name="connsiteY22" fmla="*/ 629393 h 1128156"/>
              <a:gd name="connsiteX23" fmla="*/ 1959772 w 2253968"/>
              <a:gd name="connsiteY23" fmla="*/ 653143 h 1128156"/>
              <a:gd name="connsiteX24" fmla="*/ 1710391 w 2253968"/>
              <a:gd name="connsiteY24" fmla="*/ 629393 h 1128156"/>
              <a:gd name="connsiteX25" fmla="*/ 1662889 w 2253968"/>
              <a:gd name="connsiteY25" fmla="*/ 617517 h 1128156"/>
              <a:gd name="connsiteX26" fmla="*/ 1591637 w 2253968"/>
              <a:gd name="connsiteY26" fmla="*/ 593767 h 1128156"/>
              <a:gd name="connsiteX27" fmla="*/ 1508510 w 2253968"/>
              <a:gd name="connsiteY27" fmla="*/ 641268 h 1128156"/>
              <a:gd name="connsiteX28" fmla="*/ 1472884 w 2253968"/>
              <a:gd name="connsiteY28" fmla="*/ 676894 h 1128156"/>
              <a:gd name="connsiteX29" fmla="*/ 1461009 w 2253968"/>
              <a:gd name="connsiteY29" fmla="*/ 712520 h 1128156"/>
              <a:gd name="connsiteX30" fmla="*/ 1449134 w 2253968"/>
              <a:gd name="connsiteY30" fmla="*/ 819398 h 1128156"/>
              <a:gd name="connsiteX31" fmla="*/ 1461009 w 2253968"/>
              <a:gd name="connsiteY31" fmla="*/ 866899 h 1128156"/>
              <a:gd name="connsiteX32" fmla="*/ 1508510 w 2253968"/>
              <a:gd name="connsiteY32" fmla="*/ 878774 h 1128156"/>
              <a:gd name="connsiteX33" fmla="*/ 1769767 w 2253968"/>
              <a:gd name="connsiteY33" fmla="*/ 890650 h 1128156"/>
              <a:gd name="connsiteX34" fmla="*/ 1864770 w 2253968"/>
              <a:gd name="connsiteY34" fmla="*/ 914400 h 1128156"/>
              <a:gd name="connsiteX35" fmla="*/ 1971648 w 2253968"/>
              <a:gd name="connsiteY35" fmla="*/ 973777 h 1128156"/>
              <a:gd name="connsiteX36" fmla="*/ 2078526 w 2253968"/>
              <a:gd name="connsiteY36" fmla="*/ 1009403 h 1128156"/>
              <a:gd name="connsiteX37" fmla="*/ 2114152 w 2253968"/>
              <a:gd name="connsiteY37" fmla="*/ 1021278 h 1128156"/>
              <a:gd name="connsiteX38" fmla="*/ 2031024 w 2253968"/>
              <a:gd name="connsiteY38" fmla="*/ 1056904 h 1128156"/>
              <a:gd name="connsiteX39" fmla="*/ 1959772 w 2253968"/>
              <a:gd name="connsiteY39" fmla="*/ 1080655 h 1128156"/>
              <a:gd name="connsiteX40" fmla="*/ 1924146 w 2253968"/>
              <a:gd name="connsiteY40" fmla="*/ 1092530 h 1128156"/>
              <a:gd name="connsiteX41" fmla="*/ 1829144 w 2253968"/>
              <a:gd name="connsiteY41" fmla="*/ 1104406 h 1128156"/>
              <a:gd name="connsiteX42" fmla="*/ 1413508 w 2253968"/>
              <a:gd name="connsiteY42" fmla="*/ 1128156 h 1128156"/>
              <a:gd name="connsiteX43" fmla="*/ 1211627 w 2253968"/>
              <a:gd name="connsiteY43" fmla="*/ 1116281 h 1128156"/>
              <a:gd name="connsiteX44" fmla="*/ 1152250 w 2253968"/>
              <a:gd name="connsiteY44" fmla="*/ 1045029 h 1128156"/>
              <a:gd name="connsiteX45" fmla="*/ 1116624 w 2253968"/>
              <a:gd name="connsiteY45" fmla="*/ 973777 h 1128156"/>
              <a:gd name="connsiteX46" fmla="*/ 1164126 w 2253968"/>
              <a:gd name="connsiteY46" fmla="*/ 676894 h 1128156"/>
              <a:gd name="connsiteX47" fmla="*/ 1199752 w 2253968"/>
              <a:gd name="connsiteY47" fmla="*/ 653143 h 1128156"/>
              <a:gd name="connsiteX48" fmla="*/ 1247253 w 2253968"/>
              <a:gd name="connsiteY48" fmla="*/ 605642 h 1128156"/>
              <a:gd name="connsiteX49" fmla="*/ 1271004 w 2253968"/>
              <a:gd name="connsiteY49" fmla="*/ 570016 h 1128156"/>
              <a:gd name="connsiteX50" fmla="*/ 1318505 w 2253968"/>
              <a:gd name="connsiteY50" fmla="*/ 546265 h 1128156"/>
              <a:gd name="connsiteX51" fmla="*/ 1354131 w 2253968"/>
              <a:gd name="connsiteY51" fmla="*/ 510639 h 1128156"/>
              <a:gd name="connsiteX52" fmla="*/ 1449134 w 2253968"/>
              <a:gd name="connsiteY52" fmla="*/ 475013 h 1128156"/>
              <a:gd name="connsiteX53" fmla="*/ 1556011 w 2253968"/>
              <a:gd name="connsiteY53" fmla="*/ 415637 h 1128156"/>
              <a:gd name="connsiteX54" fmla="*/ 1591637 w 2253968"/>
              <a:gd name="connsiteY54" fmla="*/ 403761 h 1128156"/>
              <a:gd name="connsiteX55" fmla="*/ 1627263 w 2253968"/>
              <a:gd name="connsiteY55" fmla="*/ 391886 h 1128156"/>
              <a:gd name="connsiteX56" fmla="*/ 1639139 w 2253968"/>
              <a:gd name="connsiteY56" fmla="*/ 356260 h 1128156"/>
              <a:gd name="connsiteX57" fmla="*/ 1567887 w 2253968"/>
              <a:gd name="connsiteY57" fmla="*/ 308759 h 1128156"/>
              <a:gd name="connsiteX58" fmla="*/ 1496635 w 2253968"/>
              <a:gd name="connsiteY58" fmla="*/ 273133 h 1128156"/>
              <a:gd name="connsiteX59" fmla="*/ 1413508 w 2253968"/>
              <a:gd name="connsiteY59" fmla="*/ 296884 h 1128156"/>
              <a:gd name="connsiteX60" fmla="*/ 1330380 w 2253968"/>
              <a:gd name="connsiteY60" fmla="*/ 320634 h 1128156"/>
              <a:gd name="connsiteX61" fmla="*/ 1282879 w 2253968"/>
              <a:gd name="connsiteY61" fmla="*/ 356260 h 1128156"/>
              <a:gd name="connsiteX62" fmla="*/ 1211627 w 2253968"/>
              <a:gd name="connsiteY62" fmla="*/ 380011 h 1128156"/>
              <a:gd name="connsiteX63" fmla="*/ 1176001 w 2253968"/>
              <a:gd name="connsiteY63" fmla="*/ 391886 h 1128156"/>
              <a:gd name="connsiteX64" fmla="*/ 1116624 w 2253968"/>
              <a:gd name="connsiteY64" fmla="*/ 403761 h 1128156"/>
              <a:gd name="connsiteX65" fmla="*/ 1045372 w 2253968"/>
              <a:gd name="connsiteY65" fmla="*/ 427512 h 1128156"/>
              <a:gd name="connsiteX66" fmla="*/ 1009746 w 2253968"/>
              <a:gd name="connsiteY66" fmla="*/ 439387 h 1128156"/>
              <a:gd name="connsiteX67" fmla="*/ 962245 w 2253968"/>
              <a:gd name="connsiteY67" fmla="*/ 451263 h 1128156"/>
              <a:gd name="connsiteX68" fmla="*/ 926619 w 2253968"/>
              <a:gd name="connsiteY68" fmla="*/ 475013 h 1128156"/>
              <a:gd name="connsiteX69" fmla="*/ 712863 w 2253968"/>
              <a:gd name="connsiteY69" fmla="*/ 475013 h 1128156"/>
              <a:gd name="connsiteX70" fmla="*/ 641611 w 2253968"/>
              <a:gd name="connsiteY70" fmla="*/ 427512 h 1128156"/>
              <a:gd name="connsiteX71" fmla="*/ 605985 w 2253968"/>
              <a:gd name="connsiteY71" fmla="*/ 403761 h 1128156"/>
              <a:gd name="connsiteX72" fmla="*/ 570359 w 2253968"/>
              <a:gd name="connsiteY72" fmla="*/ 391886 h 1128156"/>
              <a:gd name="connsiteX73" fmla="*/ 522858 w 2253968"/>
              <a:gd name="connsiteY73" fmla="*/ 403761 h 1128156"/>
              <a:gd name="connsiteX74" fmla="*/ 451606 w 2253968"/>
              <a:gd name="connsiteY74" fmla="*/ 427512 h 1128156"/>
              <a:gd name="connsiteX75" fmla="*/ 415980 w 2253968"/>
              <a:gd name="connsiteY75" fmla="*/ 451263 h 1128156"/>
              <a:gd name="connsiteX76" fmla="*/ 380354 w 2253968"/>
              <a:gd name="connsiteY76" fmla="*/ 463138 h 1128156"/>
              <a:gd name="connsiteX77" fmla="*/ 332853 w 2253968"/>
              <a:gd name="connsiteY77" fmla="*/ 534390 h 1128156"/>
              <a:gd name="connsiteX78" fmla="*/ 309102 w 2253968"/>
              <a:gd name="connsiteY78" fmla="*/ 570016 h 1128156"/>
              <a:gd name="connsiteX79" fmla="*/ 285352 w 2253968"/>
              <a:gd name="connsiteY79" fmla="*/ 605642 h 1128156"/>
              <a:gd name="connsiteX80" fmla="*/ 261601 w 2253968"/>
              <a:gd name="connsiteY80" fmla="*/ 676894 h 1128156"/>
              <a:gd name="connsiteX81" fmla="*/ 380354 w 2253968"/>
              <a:gd name="connsiteY81" fmla="*/ 712520 h 1128156"/>
              <a:gd name="connsiteX82" fmla="*/ 522858 w 2253968"/>
              <a:gd name="connsiteY82" fmla="*/ 688769 h 1128156"/>
              <a:gd name="connsiteX83" fmla="*/ 594110 w 2253968"/>
              <a:gd name="connsiteY83" fmla="*/ 676894 h 1128156"/>
              <a:gd name="connsiteX84" fmla="*/ 677237 w 2253968"/>
              <a:gd name="connsiteY84" fmla="*/ 653143 h 1128156"/>
              <a:gd name="connsiteX85" fmla="*/ 760365 w 2253968"/>
              <a:gd name="connsiteY85" fmla="*/ 629393 h 1128156"/>
              <a:gd name="connsiteX86" fmla="*/ 843492 w 2253968"/>
              <a:gd name="connsiteY86" fmla="*/ 641268 h 1128156"/>
              <a:gd name="connsiteX87" fmla="*/ 926619 w 2253968"/>
              <a:gd name="connsiteY87" fmla="*/ 676894 h 1128156"/>
              <a:gd name="connsiteX88" fmla="*/ 1092874 w 2253968"/>
              <a:gd name="connsiteY88" fmla="*/ 724395 h 1128156"/>
              <a:gd name="connsiteX89" fmla="*/ 1223502 w 2253968"/>
              <a:gd name="connsiteY89" fmla="*/ 783772 h 1128156"/>
              <a:gd name="connsiteX90" fmla="*/ 1282879 w 2253968"/>
              <a:gd name="connsiteY90" fmla="*/ 795647 h 1128156"/>
              <a:gd name="connsiteX91" fmla="*/ 1318505 w 2253968"/>
              <a:gd name="connsiteY91" fmla="*/ 807523 h 1128156"/>
              <a:gd name="connsiteX92" fmla="*/ 1342256 w 2253968"/>
              <a:gd name="connsiteY92" fmla="*/ 843149 h 1128156"/>
              <a:gd name="connsiteX93" fmla="*/ 1306630 w 2253968"/>
              <a:gd name="connsiteY93" fmla="*/ 866899 h 1128156"/>
              <a:gd name="connsiteX94" fmla="*/ 1247253 w 2253968"/>
              <a:gd name="connsiteY94" fmla="*/ 878774 h 1128156"/>
              <a:gd name="connsiteX95" fmla="*/ 1199752 w 2253968"/>
              <a:gd name="connsiteY95" fmla="*/ 890650 h 1128156"/>
              <a:gd name="connsiteX96" fmla="*/ 1164126 w 2253968"/>
              <a:gd name="connsiteY96" fmla="*/ 902525 h 1128156"/>
              <a:gd name="connsiteX97" fmla="*/ 807866 w 2253968"/>
              <a:gd name="connsiteY97" fmla="*/ 926276 h 1128156"/>
              <a:gd name="connsiteX98" fmla="*/ 760365 w 2253968"/>
              <a:gd name="connsiteY98" fmla="*/ 938151 h 1128156"/>
              <a:gd name="connsiteX99" fmla="*/ 712863 w 2253968"/>
              <a:gd name="connsiteY99" fmla="*/ 961902 h 1128156"/>
              <a:gd name="connsiteX100" fmla="*/ 677237 w 2253968"/>
              <a:gd name="connsiteY100" fmla="*/ 973777 h 1128156"/>
              <a:gd name="connsiteX101" fmla="*/ 558484 w 2253968"/>
              <a:gd name="connsiteY101" fmla="*/ 1045029 h 1128156"/>
              <a:gd name="connsiteX102" fmla="*/ 309102 w 2253968"/>
              <a:gd name="connsiteY102" fmla="*/ 1033154 h 1128156"/>
              <a:gd name="connsiteX103" fmla="*/ 225975 w 2253968"/>
              <a:gd name="connsiteY103" fmla="*/ 961902 h 1128156"/>
              <a:gd name="connsiteX104" fmla="*/ 178474 w 2253968"/>
              <a:gd name="connsiteY104" fmla="*/ 890650 h 1128156"/>
              <a:gd name="connsiteX105" fmla="*/ 190349 w 2253968"/>
              <a:gd name="connsiteY105" fmla="*/ 760021 h 1128156"/>
              <a:gd name="connsiteX106" fmla="*/ 237850 w 2253968"/>
              <a:gd name="connsiteY106" fmla="*/ 724395 h 1128156"/>
              <a:gd name="connsiteX107" fmla="*/ 309102 w 2253968"/>
              <a:gd name="connsiteY107" fmla="*/ 688769 h 1128156"/>
              <a:gd name="connsiteX108" fmla="*/ 344728 w 2253968"/>
              <a:gd name="connsiteY108" fmla="*/ 665019 h 1128156"/>
              <a:gd name="connsiteX109" fmla="*/ 380354 w 2253968"/>
              <a:gd name="connsiteY109" fmla="*/ 653143 h 1128156"/>
              <a:gd name="connsiteX110" fmla="*/ 522858 w 2253968"/>
              <a:gd name="connsiteY110" fmla="*/ 629393 h 1128156"/>
              <a:gd name="connsiteX111" fmla="*/ 605985 w 2253968"/>
              <a:gd name="connsiteY111" fmla="*/ 617517 h 1128156"/>
              <a:gd name="connsiteX112" fmla="*/ 772240 w 2253968"/>
              <a:gd name="connsiteY112" fmla="*/ 605642 h 1128156"/>
              <a:gd name="connsiteX113" fmla="*/ 843492 w 2253968"/>
              <a:gd name="connsiteY113" fmla="*/ 581891 h 1128156"/>
              <a:gd name="connsiteX114" fmla="*/ 879118 w 2253968"/>
              <a:gd name="connsiteY114" fmla="*/ 415637 h 1128156"/>
              <a:gd name="connsiteX115" fmla="*/ 902869 w 2253968"/>
              <a:gd name="connsiteY115" fmla="*/ 344385 h 1128156"/>
              <a:gd name="connsiteX116" fmla="*/ 914744 w 2253968"/>
              <a:gd name="connsiteY116" fmla="*/ 308759 h 1128156"/>
              <a:gd name="connsiteX117" fmla="*/ 890993 w 2253968"/>
              <a:gd name="connsiteY117" fmla="*/ 225632 h 1128156"/>
              <a:gd name="connsiteX118" fmla="*/ 819741 w 2253968"/>
              <a:gd name="connsiteY118" fmla="*/ 178130 h 1128156"/>
              <a:gd name="connsiteX119" fmla="*/ 784115 w 2253968"/>
              <a:gd name="connsiteY119" fmla="*/ 154380 h 1128156"/>
              <a:gd name="connsiteX120" fmla="*/ 748489 w 2253968"/>
              <a:gd name="connsiteY120" fmla="*/ 130629 h 1128156"/>
              <a:gd name="connsiteX121" fmla="*/ 712863 w 2253968"/>
              <a:gd name="connsiteY121" fmla="*/ 118754 h 1128156"/>
              <a:gd name="connsiteX122" fmla="*/ 677237 w 2253968"/>
              <a:gd name="connsiteY122" fmla="*/ 95003 h 1128156"/>
              <a:gd name="connsiteX123" fmla="*/ 641611 w 2253968"/>
              <a:gd name="connsiteY123" fmla="*/ 83128 h 1128156"/>
              <a:gd name="connsiteX124" fmla="*/ 534734 w 2253968"/>
              <a:gd name="connsiteY124" fmla="*/ 59377 h 1128156"/>
              <a:gd name="connsiteX125" fmla="*/ 404105 w 2253968"/>
              <a:gd name="connsiteY125" fmla="*/ 23751 h 1128156"/>
              <a:gd name="connsiteX126" fmla="*/ 261601 w 2253968"/>
              <a:gd name="connsiteY126" fmla="*/ 0 h 1128156"/>
              <a:gd name="connsiteX127" fmla="*/ 154723 w 2253968"/>
              <a:gd name="connsiteY127" fmla="*/ 11876 h 1128156"/>
              <a:gd name="connsiteX128" fmla="*/ 119097 w 2253968"/>
              <a:gd name="connsiteY128" fmla="*/ 47502 h 1128156"/>
              <a:gd name="connsiteX129" fmla="*/ 47845 w 2253968"/>
              <a:gd name="connsiteY129" fmla="*/ 83128 h 1128156"/>
              <a:gd name="connsiteX130" fmla="*/ 35970 w 2253968"/>
              <a:gd name="connsiteY130" fmla="*/ 237507 h 1128156"/>
              <a:gd name="connsiteX131" fmla="*/ 119097 w 2253968"/>
              <a:gd name="connsiteY131" fmla="*/ 273133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253968" h="1128156">
                <a:moveTo>
                  <a:pt x="119097" y="273133"/>
                </a:moveTo>
                <a:cubicBezTo>
                  <a:pt x="138889" y="277091"/>
                  <a:pt x="143527" y="266856"/>
                  <a:pt x="154723" y="261258"/>
                </a:cubicBezTo>
                <a:cubicBezTo>
                  <a:pt x="246806" y="215217"/>
                  <a:pt x="136428" y="255480"/>
                  <a:pt x="225975" y="225632"/>
                </a:cubicBezTo>
                <a:cubicBezTo>
                  <a:pt x="328075" y="157565"/>
                  <a:pt x="198895" y="239172"/>
                  <a:pt x="297227" y="190006"/>
                </a:cubicBezTo>
                <a:cubicBezTo>
                  <a:pt x="379238" y="149001"/>
                  <a:pt x="281493" y="179095"/>
                  <a:pt x="380354" y="154380"/>
                </a:cubicBezTo>
                <a:cubicBezTo>
                  <a:pt x="730280" y="171876"/>
                  <a:pt x="651224" y="173772"/>
                  <a:pt x="1116624" y="154380"/>
                </a:cubicBezTo>
                <a:cubicBezTo>
                  <a:pt x="1171445" y="152096"/>
                  <a:pt x="1207794" y="135865"/>
                  <a:pt x="1259128" y="118754"/>
                </a:cubicBezTo>
                <a:cubicBezTo>
                  <a:pt x="1344560" y="90277"/>
                  <a:pt x="1237859" y="124830"/>
                  <a:pt x="1342256" y="95003"/>
                </a:cubicBezTo>
                <a:cubicBezTo>
                  <a:pt x="1354292" y="91564"/>
                  <a:pt x="1365566" y="85367"/>
                  <a:pt x="1377882" y="83128"/>
                </a:cubicBezTo>
                <a:cubicBezTo>
                  <a:pt x="1409281" y="77419"/>
                  <a:pt x="1441404" y="76499"/>
                  <a:pt x="1472884" y="71252"/>
                </a:cubicBezTo>
                <a:cubicBezTo>
                  <a:pt x="1502707" y="66281"/>
                  <a:pt x="1527774" y="56914"/>
                  <a:pt x="1556011" y="47502"/>
                </a:cubicBezTo>
                <a:cubicBezTo>
                  <a:pt x="1647055" y="51460"/>
                  <a:pt x="1738614" y="48931"/>
                  <a:pt x="1829144" y="59377"/>
                </a:cubicBezTo>
                <a:cubicBezTo>
                  <a:pt x="1843322" y="61013"/>
                  <a:pt x="1851652" y="77506"/>
                  <a:pt x="1864770" y="83128"/>
                </a:cubicBezTo>
                <a:cubicBezTo>
                  <a:pt x="1879771" y="89557"/>
                  <a:pt x="1896578" y="90519"/>
                  <a:pt x="1912271" y="95003"/>
                </a:cubicBezTo>
                <a:cubicBezTo>
                  <a:pt x="1924307" y="98442"/>
                  <a:pt x="1935861" y="103439"/>
                  <a:pt x="1947897" y="106878"/>
                </a:cubicBezTo>
                <a:cubicBezTo>
                  <a:pt x="1987041" y="118062"/>
                  <a:pt x="2013946" y="122463"/>
                  <a:pt x="2054775" y="130629"/>
                </a:cubicBezTo>
                <a:cubicBezTo>
                  <a:pt x="2111297" y="168311"/>
                  <a:pt x="2068188" y="145341"/>
                  <a:pt x="2137902" y="166255"/>
                </a:cubicBezTo>
                <a:cubicBezTo>
                  <a:pt x="2161882" y="173449"/>
                  <a:pt x="2209154" y="190006"/>
                  <a:pt x="2209154" y="190006"/>
                </a:cubicBezTo>
                <a:cubicBezTo>
                  <a:pt x="2253968" y="257226"/>
                  <a:pt x="2237125" y="215630"/>
                  <a:pt x="2221030" y="344385"/>
                </a:cubicBezTo>
                <a:cubicBezTo>
                  <a:pt x="2217990" y="368705"/>
                  <a:pt x="2211105" y="423612"/>
                  <a:pt x="2197279" y="451263"/>
                </a:cubicBezTo>
                <a:cubicBezTo>
                  <a:pt x="2190896" y="464029"/>
                  <a:pt x="2181445" y="475014"/>
                  <a:pt x="2173528" y="486889"/>
                </a:cubicBezTo>
                <a:cubicBezTo>
                  <a:pt x="2130220" y="616816"/>
                  <a:pt x="2199290" y="420017"/>
                  <a:pt x="2137902" y="558141"/>
                </a:cubicBezTo>
                <a:cubicBezTo>
                  <a:pt x="2127734" y="581019"/>
                  <a:pt x="2138847" y="625277"/>
                  <a:pt x="2114152" y="629393"/>
                </a:cubicBezTo>
                <a:cubicBezTo>
                  <a:pt x="2015290" y="645870"/>
                  <a:pt x="2066736" y="637863"/>
                  <a:pt x="1959772" y="653143"/>
                </a:cubicBezTo>
                <a:cubicBezTo>
                  <a:pt x="1837923" y="645020"/>
                  <a:pt x="1807848" y="648885"/>
                  <a:pt x="1710391" y="629393"/>
                </a:cubicBezTo>
                <a:cubicBezTo>
                  <a:pt x="1694387" y="626192"/>
                  <a:pt x="1678522" y="622207"/>
                  <a:pt x="1662889" y="617517"/>
                </a:cubicBezTo>
                <a:cubicBezTo>
                  <a:pt x="1638909" y="610323"/>
                  <a:pt x="1591637" y="593767"/>
                  <a:pt x="1591637" y="593767"/>
                </a:cubicBezTo>
                <a:cubicBezTo>
                  <a:pt x="1562597" y="608287"/>
                  <a:pt x="1533690" y="620285"/>
                  <a:pt x="1508510" y="641268"/>
                </a:cubicBezTo>
                <a:cubicBezTo>
                  <a:pt x="1495608" y="652019"/>
                  <a:pt x="1484759" y="665019"/>
                  <a:pt x="1472884" y="676894"/>
                </a:cubicBezTo>
                <a:cubicBezTo>
                  <a:pt x="1468926" y="688769"/>
                  <a:pt x="1463067" y="700173"/>
                  <a:pt x="1461009" y="712520"/>
                </a:cubicBezTo>
                <a:cubicBezTo>
                  <a:pt x="1455116" y="747878"/>
                  <a:pt x="1449134" y="783553"/>
                  <a:pt x="1449134" y="819398"/>
                </a:cubicBezTo>
                <a:cubicBezTo>
                  <a:pt x="1449134" y="835719"/>
                  <a:pt x="1449468" y="855358"/>
                  <a:pt x="1461009" y="866899"/>
                </a:cubicBezTo>
                <a:cubicBezTo>
                  <a:pt x="1472550" y="878440"/>
                  <a:pt x="1492237" y="877522"/>
                  <a:pt x="1508510" y="878774"/>
                </a:cubicBezTo>
                <a:cubicBezTo>
                  <a:pt x="1595429" y="885460"/>
                  <a:pt x="1682681" y="886691"/>
                  <a:pt x="1769767" y="890650"/>
                </a:cubicBezTo>
                <a:cubicBezTo>
                  <a:pt x="1801435" y="898567"/>
                  <a:pt x="1836780" y="897606"/>
                  <a:pt x="1864770" y="914400"/>
                </a:cubicBezTo>
                <a:cubicBezTo>
                  <a:pt x="1894903" y="932480"/>
                  <a:pt x="1937573" y="960147"/>
                  <a:pt x="1971648" y="973777"/>
                </a:cubicBezTo>
                <a:cubicBezTo>
                  <a:pt x="1971665" y="973784"/>
                  <a:pt x="2060704" y="1003462"/>
                  <a:pt x="2078526" y="1009403"/>
                </a:cubicBezTo>
                <a:lnTo>
                  <a:pt x="2114152" y="1021278"/>
                </a:lnTo>
                <a:cubicBezTo>
                  <a:pt x="2057629" y="1058960"/>
                  <a:pt x="2100739" y="1035990"/>
                  <a:pt x="2031024" y="1056904"/>
                </a:cubicBezTo>
                <a:cubicBezTo>
                  <a:pt x="2007044" y="1064098"/>
                  <a:pt x="1983523" y="1072738"/>
                  <a:pt x="1959772" y="1080655"/>
                </a:cubicBezTo>
                <a:cubicBezTo>
                  <a:pt x="1947897" y="1084613"/>
                  <a:pt x="1936567" y="1090977"/>
                  <a:pt x="1924146" y="1092530"/>
                </a:cubicBezTo>
                <a:cubicBezTo>
                  <a:pt x="1892479" y="1096489"/>
                  <a:pt x="1860980" y="1102185"/>
                  <a:pt x="1829144" y="1104406"/>
                </a:cubicBezTo>
                <a:cubicBezTo>
                  <a:pt x="1690709" y="1114064"/>
                  <a:pt x="1413508" y="1128156"/>
                  <a:pt x="1413508" y="1128156"/>
                </a:cubicBezTo>
                <a:cubicBezTo>
                  <a:pt x="1346214" y="1124198"/>
                  <a:pt x="1278291" y="1126281"/>
                  <a:pt x="1211627" y="1116281"/>
                </a:cubicBezTo>
                <a:cubicBezTo>
                  <a:pt x="1173737" y="1110598"/>
                  <a:pt x="1166922" y="1070706"/>
                  <a:pt x="1152250" y="1045029"/>
                </a:cubicBezTo>
                <a:cubicBezTo>
                  <a:pt x="1115418" y="980573"/>
                  <a:pt x="1138398" y="1039094"/>
                  <a:pt x="1116624" y="973777"/>
                </a:cubicBezTo>
                <a:cubicBezTo>
                  <a:pt x="1125287" y="783204"/>
                  <a:pt x="1067623" y="757313"/>
                  <a:pt x="1164126" y="676894"/>
                </a:cubicBezTo>
                <a:cubicBezTo>
                  <a:pt x="1175090" y="667757"/>
                  <a:pt x="1187877" y="661060"/>
                  <a:pt x="1199752" y="653143"/>
                </a:cubicBezTo>
                <a:cubicBezTo>
                  <a:pt x="1225661" y="575414"/>
                  <a:pt x="1189676" y="651703"/>
                  <a:pt x="1247253" y="605642"/>
                </a:cubicBezTo>
                <a:cubicBezTo>
                  <a:pt x="1258398" y="596726"/>
                  <a:pt x="1260040" y="579153"/>
                  <a:pt x="1271004" y="570016"/>
                </a:cubicBezTo>
                <a:cubicBezTo>
                  <a:pt x="1284604" y="558683"/>
                  <a:pt x="1304100" y="556555"/>
                  <a:pt x="1318505" y="546265"/>
                </a:cubicBezTo>
                <a:cubicBezTo>
                  <a:pt x="1332171" y="536503"/>
                  <a:pt x="1340465" y="520400"/>
                  <a:pt x="1354131" y="510639"/>
                </a:cubicBezTo>
                <a:cubicBezTo>
                  <a:pt x="1387567" y="486756"/>
                  <a:pt x="1410885" y="484576"/>
                  <a:pt x="1449134" y="475013"/>
                </a:cubicBezTo>
                <a:cubicBezTo>
                  <a:pt x="1502462" y="421683"/>
                  <a:pt x="1468826" y="444699"/>
                  <a:pt x="1556011" y="415637"/>
                </a:cubicBezTo>
                <a:lnTo>
                  <a:pt x="1591637" y="403761"/>
                </a:lnTo>
                <a:lnTo>
                  <a:pt x="1627263" y="391886"/>
                </a:lnTo>
                <a:cubicBezTo>
                  <a:pt x="1631222" y="380011"/>
                  <a:pt x="1646415" y="366446"/>
                  <a:pt x="1639139" y="356260"/>
                </a:cubicBezTo>
                <a:cubicBezTo>
                  <a:pt x="1622548" y="333032"/>
                  <a:pt x="1591638" y="324593"/>
                  <a:pt x="1567887" y="308759"/>
                </a:cubicBezTo>
                <a:cubicBezTo>
                  <a:pt x="1521844" y="278064"/>
                  <a:pt x="1545802" y="289522"/>
                  <a:pt x="1496635" y="273133"/>
                </a:cubicBezTo>
                <a:cubicBezTo>
                  <a:pt x="1348126" y="310260"/>
                  <a:pt x="1532774" y="262808"/>
                  <a:pt x="1413508" y="296884"/>
                </a:cubicBezTo>
                <a:cubicBezTo>
                  <a:pt x="1309102" y="326715"/>
                  <a:pt x="1415819" y="292155"/>
                  <a:pt x="1330380" y="320634"/>
                </a:cubicBezTo>
                <a:cubicBezTo>
                  <a:pt x="1314546" y="332509"/>
                  <a:pt x="1300582" y="347409"/>
                  <a:pt x="1282879" y="356260"/>
                </a:cubicBezTo>
                <a:cubicBezTo>
                  <a:pt x="1260487" y="367456"/>
                  <a:pt x="1235378" y="372094"/>
                  <a:pt x="1211627" y="380011"/>
                </a:cubicBezTo>
                <a:cubicBezTo>
                  <a:pt x="1199752" y="383969"/>
                  <a:pt x="1188276" y="389431"/>
                  <a:pt x="1176001" y="391886"/>
                </a:cubicBezTo>
                <a:cubicBezTo>
                  <a:pt x="1156209" y="395844"/>
                  <a:pt x="1136097" y="398450"/>
                  <a:pt x="1116624" y="403761"/>
                </a:cubicBezTo>
                <a:cubicBezTo>
                  <a:pt x="1092471" y="410348"/>
                  <a:pt x="1069123" y="419595"/>
                  <a:pt x="1045372" y="427512"/>
                </a:cubicBezTo>
                <a:cubicBezTo>
                  <a:pt x="1033497" y="431470"/>
                  <a:pt x="1021890" y="436351"/>
                  <a:pt x="1009746" y="439387"/>
                </a:cubicBezTo>
                <a:lnTo>
                  <a:pt x="962245" y="451263"/>
                </a:lnTo>
                <a:cubicBezTo>
                  <a:pt x="950370" y="459180"/>
                  <a:pt x="939384" y="468630"/>
                  <a:pt x="926619" y="475013"/>
                </a:cubicBezTo>
                <a:cubicBezTo>
                  <a:pt x="861618" y="507514"/>
                  <a:pt x="774750" y="479139"/>
                  <a:pt x="712863" y="475013"/>
                </a:cubicBezTo>
                <a:lnTo>
                  <a:pt x="641611" y="427512"/>
                </a:lnTo>
                <a:cubicBezTo>
                  <a:pt x="629736" y="419595"/>
                  <a:pt x="619525" y="408274"/>
                  <a:pt x="605985" y="403761"/>
                </a:cubicBezTo>
                <a:lnTo>
                  <a:pt x="570359" y="391886"/>
                </a:lnTo>
                <a:cubicBezTo>
                  <a:pt x="554525" y="395844"/>
                  <a:pt x="538491" y="399071"/>
                  <a:pt x="522858" y="403761"/>
                </a:cubicBezTo>
                <a:cubicBezTo>
                  <a:pt x="498878" y="410955"/>
                  <a:pt x="451606" y="427512"/>
                  <a:pt x="451606" y="427512"/>
                </a:cubicBezTo>
                <a:cubicBezTo>
                  <a:pt x="439731" y="435429"/>
                  <a:pt x="428746" y="444880"/>
                  <a:pt x="415980" y="451263"/>
                </a:cubicBezTo>
                <a:cubicBezTo>
                  <a:pt x="404784" y="456861"/>
                  <a:pt x="389205" y="454287"/>
                  <a:pt x="380354" y="463138"/>
                </a:cubicBezTo>
                <a:cubicBezTo>
                  <a:pt x="360170" y="483322"/>
                  <a:pt x="348687" y="510639"/>
                  <a:pt x="332853" y="534390"/>
                </a:cubicBezTo>
                <a:lnTo>
                  <a:pt x="309102" y="570016"/>
                </a:lnTo>
                <a:cubicBezTo>
                  <a:pt x="301185" y="581891"/>
                  <a:pt x="289865" y="592102"/>
                  <a:pt x="285352" y="605642"/>
                </a:cubicBezTo>
                <a:lnTo>
                  <a:pt x="261601" y="676894"/>
                </a:lnTo>
                <a:cubicBezTo>
                  <a:pt x="281740" y="757452"/>
                  <a:pt x="258198" y="729971"/>
                  <a:pt x="380354" y="712520"/>
                </a:cubicBezTo>
                <a:cubicBezTo>
                  <a:pt x="428027" y="705710"/>
                  <a:pt x="475357" y="696686"/>
                  <a:pt x="522858" y="688769"/>
                </a:cubicBezTo>
                <a:cubicBezTo>
                  <a:pt x="546609" y="684811"/>
                  <a:pt x="570751" y="682734"/>
                  <a:pt x="594110" y="676894"/>
                </a:cubicBezTo>
                <a:cubicBezTo>
                  <a:pt x="742619" y="639767"/>
                  <a:pt x="557971" y="687219"/>
                  <a:pt x="677237" y="653143"/>
                </a:cubicBezTo>
                <a:cubicBezTo>
                  <a:pt x="781643" y="623312"/>
                  <a:pt x="674926" y="657872"/>
                  <a:pt x="760365" y="629393"/>
                </a:cubicBezTo>
                <a:cubicBezTo>
                  <a:pt x="788074" y="633351"/>
                  <a:pt x="816579" y="633578"/>
                  <a:pt x="843492" y="641268"/>
                </a:cubicBezTo>
                <a:cubicBezTo>
                  <a:pt x="872479" y="649550"/>
                  <a:pt x="898482" y="666072"/>
                  <a:pt x="926619" y="676894"/>
                </a:cubicBezTo>
                <a:cubicBezTo>
                  <a:pt x="989902" y="701234"/>
                  <a:pt x="1024350" y="707264"/>
                  <a:pt x="1092874" y="724395"/>
                </a:cubicBezTo>
                <a:cubicBezTo>
                  <a:pt x="1130849" y="743382"/>
                  <a:pt x="1181491" y="771169"/>
                  <a:pt x="1223502" y="783772"/>
                </a:cubicBezTo>
                <a:cubicBezTo>
                  <a:pt x="1242835" y="789572"/>
                  <a:pt x="1263297" y="790752"/>
                  <a:pt x="1282879" y="795647"/>
                </a:cubicBezTo>
                <a:cubicBezTo>
                  <a:pt x="1295023" y="798683"/>
                  <a:pt x="1306630" y="803564"/>
                  <a:pt x="1318505" y="807523"/>
                </a:cubicBezTo>
                <a:cubicBezTo>
                  <a:pt x="1326422" y="819398"/>
                  <a:pt x="1345055" y="829154"/>
                  <a:pt x="1342256" y="843149"/>
                </a:cubicBezTo>
                <a:cubicBezTo>
                  <a:pt x="1339457" y="857144"/>
                  <a:pt x="1319994" y="861888"/>
                  <a:pt x="1306630" y="866899"/>
                </a:cubicBezTo>
                <a:cubicBezTo>
                  <a:pt x="1287731" y="873986"/>
                  <a:pt x="1266957" y="874395"/>
                  <a:pt x="1247253" y="878774"/>
                </a:cubicBezTo>
                <a:cubicBezTo>
                  <a:pt x="1231321" y="882315"/>
                  <a:pt x="1215445" y="886166"/>
                  <a:pt x="1199752" y="890650"/>
                </a:cubicBezTo>
                <a:cubicBezTo>
                  <a:pt x="1187716" y="894089"/>
                  <a:pt x="1176346" y="899810"/>
                  <a:pt x="1164126" y="902525"/>
                </a:cubicBezTo>
                <a:cubicBezTo>
                  <a:pt x="1049866" y="927915"/>
                  <a:pt x="916387" y="921754"/>
                  <a:pt x="807866" y="926276"/>
                </a:cubicBezTo>
                <a:cubicBezTo>
                  <a:pt x="792032" y="930234"/>
                  <a:pt x="775647" y="932420"/>
                  <a:pt x="760365" y="938151"/>
                </a:cubicBezTo>
                <a:cubicBezTo>
                  <a:pt x="743789" y="944367"/>
                  <a:pt x="729135" y="954929"/>
                  <a:pt x="712863" y="961902"/>
                </a:cubicBezTo>
                <a:cubicBezTo>
                  <a:pt x="701357" y="966833"/>
                  <a:pt x="689112" y="969819"/>
                  <a:pt x="677237" y="973777"/>
                </a:cubicBezTo>
                <a:cubicBezTo>
                  <a:pt x="591255" y="1031098"/>
                  <a:pt x="631516" y="1008512"/>
                  <a:pt x="558484" y="1045029"/>
                </a:cubicBezTo>
                <a:cubicBezTo>
                  <a:pt x="475357" y="1041071"/>
                  <a:pt x="391278" y="1046302"/>
                  <a:pt x="309102" y="1033154"/>
                </a:cubicBezTo>
                <a:cubicBezTo>
                  <a:pt x="294946" y="1030889"/>
                  <a:pt x="235902" y="974665"/>
                  <a:pt x="225975" y="961902"/>
                </a:cubicBezTo>
                <a:cubicBezTo>
                  <a:pt x="208450" y="939370"/>
                  <a:pt x="178474" y="890650"/>
                  <a:pt x="178474" y="890650"/>
                </a:cubicBezTo>
                <a:cubicBezTo>
                  <a:pt x="164782" y="835884"/>
                  <a:pt x="152979" y="822304"/>
                  <a:pt x="190349" y="760021"/>
                </a:cubicBezTo>
                <a:cubicBezTo>
                  <a:pt x="200532" y="743049"/>
                  <a:pt x="221744" y="735899"/>
                  <a:pt x="237850" y="724395"/>
                </a:cubicBezTo>
                <a:cubicBezTo>
                  <a:pt x="317253" y="667679"/>
                  <a:pt x="230676" y="727982"/>
                  <a:pt x="309102" y="688769"/>
                </a:cubicBezTo>
                <a:cubicBezTo>
                  <a:pt x="321867" y="682386"/>
                  <a:pt x="331963" y="671402"/>
                  <a:pt x="344728" y="665019"/>
                </a:cubicBezTo>
                <a:cubicBezTo>
                  <a:pt x="355924" y="659421"/>
                  <a:pt x="368079" y="655598"/>
                  <a:pt x="380354" y="653143"/>
                </a:cubicBezTo>
                <a:cubicBezTo>
                  <a:pt x="427575" y="643699"/>
                  <a:pt x="475186" y="636204"/>
                  <a:pt x="522858" y="629393"/>
                </a:cubicBezTo>
                <a:cubicBezTo>
                  <a:pt x="550567" y="625434"/>
                  <a:pt x="578121" y="620171"/>
                  <a:pt x="605985" y="617517"/>
                </a:cubicBezTo>
                <a:cubicBezTo>
                  <a:pt x="661294" y="612249"/>
                  <a:pt x="716822" y="609600"/>
                  <a:pt x="772240" y="605642"/>
                </a:cubicBezTo>
                <a:cubicBezTo>
                  <a:pt x="795991" y="597725"/>
                  <a:pt x="840387" y="606733"/>
                  <a:pt x="843492" y="581891"/>
                </a:cubicBezTo>
                <a:cubicBezTo>
                  <a:pt x="858473" y="462044"/>
                  <a:pt x="845275" y="517167"/>
                  <a:pt x="879118" y="415637"/>
                </a:cubicBezTo>
                <a:lnTo>
                  <a:pt x="902869" y="344385"/>
                </a:lnTo>
                <a:lnTo>
                  <a:pt x="914744" y="308759"/>
                </a:lnTo>
                <a:cubicBezTo>
                  <a:pt x="914641" y="308345"/>
                  <a:pt x="896673" y="231312"/>
                  <a:pt x="890993" y="225632"/>
                </a:cubicBezTo>
                <a:cubicBezTo>
                  <a:pt x="870809" y="205448"/>
                  <a:pt x="843492" y="193964"/>
                  <a:pt x="819741" y="178130"/>
                </a:cubicBezTo>
                <a:lnTo>
                  <a:pt x="784115" y="154380"/>
                </a:lnTo>
                <a:cubicBezTo>
                  <a:pt x="772240" y="146463"/>
                  <a:pt x="762029" y="135142"/>
                  <a:pt x="748489" y="130629"/>
                </a:cubicBezTo>
                <a:lnTo>
                  <a:pt x="712863" y="118754"/>
                </a:lnTo>
                <a:cubicBezTo>
                  <a:pt x="700988" y="110837"/>
                  <a:pt x="690003" y="101386"/>
                  <a:pt x="677237" y="95003"/>
                </a:cubicBezTo>
                <a:cubicBezTo>
                  <a:pt x="666041" y="89405"/>
                  <a:pt x="653755" y="86164"/>
                  <a:pt x="641611" y="83128"/>
                </a:cubicBezTo>
                <a:cubicBezTo>
                  <a:pt x="573835" y="66184"/>
                  <a:pt x="595668" y="77657"/>
                  <a:pt x="534734" y="59377"/>
                </a:cubicBezTo>
                <a:cubicBezTo>
                  <a:pt x="439760" y="30885"/>
                  <a:pt x="491719" y="39212"/>
                  <a:pt x="404105" y="23751"/>
                </a:cubicBezTo>
                <a:lnTo>
                  <a:pt x="261601" y="0"/>
                </a:lnTo>
                <a:cubicBezTo>
                  <a:pt x="225975" y="3959"/>
                  <a:pt x="188729" y="541"/>
                  <a:pt x="154723" y="11876"/>
                </a:cubicBezTo>
                <a:cubicBezTo>
                  <a:pt x="138791" y="17187"/>
                  <a:pt x="131999" y="36751"/>
                  <a:pt x="119097" y="47502"/>
                </a:cubicBezTo>
                <a:cubicBezTo>
                  <a:pt x="88404" y="73079"/>
                  <a:pt x="83549" y="71226"/>
                  <a:pt x="47845" y="83128"/>
                </a:cubicBezTo>
                <a:cubicBezTo>
                  <a:pt x="33628" y="125780"/>
                  <a:pt x="0" y="191260"/>
                  <a:pt x="35970" y="237507"/>
                </a:cubicBezTo>
                <a:cubicBezTo>
                  <a:pt x="56390" y="263762"/>
                  <a:pt x="99305" y="269175"/>
                  <a:pt x="119097" y="27313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3" y="2981589"/>
            <a:ext cx="3563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circular chromosome</a:t>
            </a:r>
          </a:p>
          <a:p>
            <a:r>
              <a:rPr lang="en-US" sz="2000" dirty="0"/>
              <a:t>with </a:t>
            </a:r>
            <a:r>
              <a:rPr lang="en-US" sz="2000" dirty="0">
                <a:solidFill>
                  <a:srgbClr val="FF0000"/>
                </a:solidFill>
              </a:rPr>
              <a:t>deletion of fragment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encoding amino acids 1-146 </a:t>
            </a:r>
          </a:p>
          <a:p>
            <a:r>
              <a:rPr lang="en-US" sz="2000" dirty="0"/>
              <a:t>in the Lac Z gene </a:t>
            </a:r>
          </a:p>
          <a:p>
            <a:r>
              <a:rPr lang="en-US" sz="2000" dirty="0"/>
              <a:t>(</a:t>
            </a:r>
            <a:r>
              <a:rPr lang="en-US" sz="2000" i="1" dirty="0" err="1"/>
              <a:t>lac</a:t>
            </a:r>
            <a:r>
              <a:rPr lang="en-US" sz="2000" dirty="0" err="1"/>
              <a:t>Z</a:t>
            </a:r>
            <a:r>
              <a:rPr lang="el-GR" sz="2000" dirty="0"/>
              <a:t>Δ</a:t>
            </a:r>
            <a:r>
              <a:rPr lang="en-US" sz="2000" dirty="0"/>
              <a:t>MI5 ). This generates a </a:t>
            </a:r>
          </a:p>
          <a:p>
            <a:r>
              <a:rPr lang="en-US" sz="2000" dirty="0">
                <a:latin typeface="Symbol" pitchFamily="18" charset="2"/>
              </a:rPr>
              <a:t>b</a:t>
            </a:r>
            <a:r>
              <a:rPr lang="en-US" sz="2000" dirty="0"/>
              <a:t>-gal peptide missing the</a:t>
            </a:r>
          </a:p>
          <a:p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dirty="0"/>
              <a:t>- fragment.</a:t>
            </a:r>
          </a:p>
          <a:p>
            <a:endParaRPr lang="en-CA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3264352"/>
            <a:ext cx="41764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Plasmids that have the gene for the 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dirty="0"/>
              <a:t> fragment of LacZ gene encoding</a:t>
            </a:r>
          </a:p>
          <a:p>
            <a:r>
              <a:rPr lang="en-US" sz="2000" dirty="0"/>
              <a:t>amino acids 1-146. </a:t>
            </a:r>
          </a:p>
          <a:p>
            <a:r>
              <a:rPr lang="en-US" sz="2000" dirty="0"/>
              <a:t>This generates the 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dirty="0"/>
              <a:t>- fragment</a:t>
            </a:r>
          </a:p>
          <a:p>
            <a:r>
              <a:rPr lang="en-US" sz="2000" dirty="0"/>
              <a:t>of the </a:t>
            </a:r>
            <a:r>
              <a:rPr lang="en-US" sz="2000" dirty="0">
                <a:latin typeface="Symbol" pitchFamily="18" charset="2"/>
              </a:rPr>
              <a:t>b</a:t>
            </a:r>
            <a:r>
              <a:rPr lang="en-US" sz="2000" dirty="0"/>
              <a:t>-gal peptide.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69140" y="11344"/>
            <a:ext cx="8229600" cy="12172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Blue-white screening based on </a:t>
            </a:r>
            <a:r>
              <a:rPr lang="en-US" sz="2400" b="1" dirty="0">
                <a:latin typeface="Symbol" pitchFamily="18" charset="2"/>
              </a:rPr>
              <a:t>a</a:t>
            </a:r>
            <a:r>
              <a:rPr lang="en-US" sz="2400" b="1" dirty="0"/>
              <a:t>-complementation</a:t>
            </a:r>
          </a:p>
          <a:p>
            <a:r>
              <a:rPr lang="en-US" sz="2400" b="1" dirty="0"/>
              <a:t>of a defective </a:t>
            </a:r>
            <a:r>
              <a:rPr lang="en-US" sz="2400" b="1" dirty="0">
                <a:latin typeface="Symbol" pitchFamily="18" charset="2"/>
              </a:rPr>
              <a:t>b</a:t>
            </a:r>
            <a:r>
              <a:rPr lang="en-US" sz="2400" b="1" dirty="0"/>
              <a:t>-</a:t>
            </a:r>
            <a:r>
              <a:rPr lang="en-US" sz="2400" b="1" dirty="0" err="1"/>
              <a:t>galactosidase</a:t>
            </a:r>
            <a:r>
              <a:rPr lang="en-US" sz="2400" b="1" dirty="0"/>
              <a:t> protein </a:t>
            </a:r>
          </a:p>
          <a:p>
            <a:r>
              <a:rPr lang="en-US" sz="2400" b="1" dirty="0"/>
              <a:t>(encoded by the </a:t>
            </a:r>
            <a:r>
              <a:rPr lang="en-US" sz="2400" b="1" dirty="0" err="1"/>
              <a:t>LacZ</a:t>
            </a:r>
            <a:r>
              <a:rPr lang="en-US" sz="2400" b="1" dirty="0"/>
              <a:t> gene)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1223" y="25556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4354093" y="2957655"/>
            <a:ext cx="476436" cy="4680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5562111"/>
            <a:ext cx="7657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two parts of the </a:t>
            </a:r>
            <a:r>
              <a:rPr lang="en-US" sz="2400" dirty="0">
                <a:latin typeface="Symbol" pitchFamily="2" charset="2"/>
              </a:rPr>
              <a:t>b-</a:t>
            </a:r>
            <a:r>
              <a:rPr lang="en-US" sz="2400" dirty="0"/>
              <a:t>gal</a:t>
            </a:r>
            <a:r>
              <a:rPr lang="en-US" sz="2400" dirty="0">
                <a:latin typeface="Symbol" pitchFamily="2" charset="2"/>
              </a:rPr>
              <a:t> </a:t>
            </a:r>
            <a:r>
              <a:rPr lang="en-US" sz="2400" dirty="0"/>
              <a:t>protein come together to make </a:t>
            </a:r>
          </a:p>
          <a:p>
            <a:r>
              <a:rPr lang="en-US" sz="2400" dirty="0"/>
              <a:t>a functional  enzyme complex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778" y="1764958"/>
            <a:ext cx="1456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E. coli </a:t>
            </a:r>
            <a:r>
              <a:rPr lang="en-US" dirty="0"/>
              <a:t>cell</a:t>
            </a:r>
          </a:p>
          <a:p>
            <a:r>
              <a:rPr lang="en-US" dirty="0"/>
              <a:t>of strain used</a:t>
            </a:r>
          </a:p>
          <a:p>
            <a:r>
              <a:rPr lang="en-US" dirty="0"/>
              <a:t>in lab</a:t>
            </a:r>
          </a:p>
        </p:txBody>
      </p:sp>
      <p:cxnSp>
        <p:nvCxnSpPr>
          <p:cNvPr id="8" name="Straight Arrow Connector 7"/>
          <p:cNvCxnSpPr>
            <a:endCxn id="3" idx="3"/>
          </p:cNvCxnSpPr>
          <p:nvPr/>
        </p:nvCxnSpPr>
        <p:spPr>
          <a:xfrm flipH="1" flipV="1">
            <a:off x="6672527" y="2740278"/>
            <a:ext cx="295601" cy="241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23728" y="2688288"/>
            <a:ext cx="648072" cy="52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7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94430"/>
          </a:xfrm>
        </p:spPr>
        <p:txBody>
          <a:bodyPr>
            <a:noAutofit/>
          </a:bodyPr>
          <a:lstStyle/>
          <a:p>
            <a:r>
              <a:rPr lang="en-US" sz="2800" dirty="0"/>
              <a:t>Blue White screening for plasmids with inserts in MCS based on </a:t>
            </a:r>
            <a:r>
              <a:rPr lang="en-US" sz="2800" dirty="0">
                <a:latin typeface="Symbol" pitchFamily="18" charset="2"/>
              </a:rPr>
              <a:t>a</a:t>
            </a:r>
            <a:r>
              <a:rPr lang="en-US" sz="2800" dirty="0"/>
              <a:t>-complementation</a:t>
            </a:r>
          </a:p>
        </p:txBody>
      </p:sp>
      <p:pic>
        <p:nvPicPr>
          <p:cNvPr id="4" name="Content Placeholder 3" descr="Blue_white_assay_Ecol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10966" y="1063762"/>
            <a:ext cx="5763695" cy="4896544"/>
          </a:xfrm>
        </p:spPr>
      </p:pic>
      <p:sp>
        <p:nvSpPr>
          <p:cNvPr id="5" name="TextBox 4"/>
          <p:cNvSpPr txBox="1"/>
          <p:nvPr/>
        </p:nvSpPr>
        <p:spPr>
          <a:xfrm>
            <a:off x="5094084" y="6257769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is available from </a:t>
            </a:r>
            <a:r>
              <a:rPr lang="en-US" sz="1200" dirty="0" err="1"/>
              <a:t>wikipedia</a:t>
            </a:r>
            <a:r>
              <a:rPr lang="en-US" sz="1200" dirty="0"/>
              <a:t> by Dylan2106 (2007)</a:t>
            </a:r>
          </a:p>
          <a:p>
            <a:r>
              <a:rPr lang="en-US" sz="1200" dirty="0"/>
              <a:t>http://en.wikipedia.org/wiki/File:Blue_white_assay_Ecoli.jpg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852936"/>
            <a:ext cx="1141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Symbol" pitchFamily="18" charset="2"/>
              </a:rPr>
              <a:t>a</a:t>
            </a:r>
            <a:r>
              <a:rPr lang="en-US" sz="1600" dirty="0"/>
              <a:t>-fragment</a:t>
            </a:r>
          </a:p>
          <a:p>
            <a:r>
              <a:rPr lang="en-US" sz="1600" dirty="0"/>
              <a:t>of the Lac Z</a:t>
            </a:r>
          </a:p>
          <a:p>
            <a:r>
              <a:rPr lang="en-US" sz="1600" dirty="0"/>
              <a:t>protein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835696" y="3212976"/>
            <a:ext cx="3327727" cy="1043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27784" y="4437112"/>
            <a:ext cx="36724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4005064"/>
            <a:ext cx="464710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Proteins from genomic</a:t>
            </a:r>
          </a:p>
          <a:p>
            <a:r>
              <a:rPr lang="en-US" sz="1600" dirty="0"/>
              <a:t>fragment and </a:t>
            </a:r>
            <a:r>
              <a:rPr lang="en-US" sz="1600" dirty="0">
                <a:latin typeface="Symbol" pitchFamily="18" charset="2"/>
              </a:rPr>
              <a:t>a</a:t>
            </a:r>
            <a:r>
              <a:rPr lang="en-US" sz="1600" dirty="0"/>
              <a:t>-fragment</a:t>
            </a:r>
          </a:p>
          <a:p>
            <a:r>
              <a:rPr lang="en-US" sz="1600" dirty="0"/>
              <a:t>complement each other,</a:t>
            </a:r>
          </a:p>
          <a:p>
            <a:r>
              <a:rPr lang="en-US" sz="1600" dirty="0"/>
              <a:t> forming a functional</a:t>
            </a:r>
          </a:p>
          <a:p>
            <a:r>
              <a:rPr lang="en-US" sz="1600" dirty="0"/>
              <a:t> enzyme.</a:t>
            </a:r>
          </a:p>
          <a:p>
            <a:endParaRPr lang="en-US" dirty="0"/>
          </a:p>
          <a:p>
            <a:r>
              <a:rPr lang="en-US" sz="1600" dirty="0"/>
              <a:t>If a gene is inserted in the</a:t>
            </a:r>
          </a:p>
          <a:p>
            <a:r>
              <a:rPr lang="en-US" sz="1600" dirty="0"/>
              <a:t>MCS, a defective </a:t>
            </a:r>
            <a:r>
              <a:rPr lang="en-US" sz="1600" dirty="0">
                <a:latin typeface="Symbol" pitchFamily="18" charset="2"/>
              </a:rPr>
              <a:t>a</a:t>
            </a:r>
            <a:r>
              <a:rPr lang="en-US" sz="1600" dirty="0"/>
              <a:t>-fragment will be </a:t>
            </a:r>
          </a:p>
          <a:p>
            <a:r>
              <a:rPr lang="en-US" sz="1600" dirty="0"/>
              <a:t>produced (</a:t>
            </a:r>
            <a:r>
              <a:rPr lang="en-US" sz="1600" b="1" dirty="0" err="1"/>
              <a:t>insertional</a:t>
            </a:r>
            <a:r>
              <a:rPr lang="en-US" sz="1600" b="1" dirty="0"/>
              <a:t> inactivation</a:t>
            </a:r>
            <a:r>
              <a:rPr lang="en-US" sz="1600" dirty="0"/>
              <a:t>) </a:t>
            </a:r>
          </a:p>
          <a:p>
            <a:pPr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unable to convert X-gal into blue product</a:t>
            </a:r>
          </a:p>
          <a:p>
            <a:pPr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 white colony, indicating plasmid with insert in MCS</a:t>
            </a:r>
            <a:endParaRPr lang="en-US" sz="1600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124744"/>
            <a:ext cx="3284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IPTG, a </a:t>
            </a:r>
            <a:r>
              <a:rPr lang="en-CA" b="1" dirty="0"/>
              <a:t>lactose</a:t>
            </a:r>
            <a:r>
              <a:rPr lang="en-US" dirty="0"/>
              <a:t> analog</a:t>
            </a:r>
          </a:p>
          <a:p>
            <a:r>
              <a:rPr lang="en-US" dirty="0"/>
              <a:t>is added to the media to </a:t>
            </a:r>
          </a:p>
          <a:p>
            <a:r>
              <a:rPr lang="en-US" dirty="0"/>
              <a:t>inactivate the </a:t>
            </a:r>
            <a:r>
              <a:rPr lang="en-US" dirty="0" err="1"/>
              <a:t>lac</a:t>
            </a:r>
            <a:r>
              <a:rPr lang="en-US" dirty="0"/>
              <a:t> repressor</a:t>
            </a:r>
          </a:p>
          <a:p>
            <a:r>
              <a:rPr lang="en-US" dirty="0">
                <a:sym typeface="Wingdings" pitchFamily="2" charset="2"/>
              </a:rPr>
              <a:t> Expression of the </a:t>
            </a:r>
            <a:r>
              <a:rPr lang="en-US" dirty="0" err="1">
                <a:sym typeface="Wingdings" pitchFamily="2" charset="2"/>
              </a:rPr>
              <a:t>lac</a:t>
            </a:r>
            <a:r>
              <a:rPr lang="en-US" dirty="0">
                <a:sym typeface="Wingdings" pitchFamily="2" charset="2"/>
              </a:rPr>
              <a:t> Z </a:t>
            </a:r>
            <a:r>
              <a:rPr lang="en-US" dirty="0" err="1">
                <a:sym typeface="Wingdings" pitchFamily="2" charset="2"/>
              </a:rPr>
              <a:t>operon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8" name="Picture 4" descr="Image result for alpha comple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3" y="332656"/>
            <a:ext cx="820891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pha complem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1719634" cy="17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203" y="6166938"/>
            <a:ext cx="357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</a:t>
            </a:r>
            <a:r>
              <a:rPr lang="en-US" dirty="0" err="1"/>
              <a:t>Thermo</a:t>
            </a:r>
            <a:r>
              <a:rPr lang="en-US" dirty="0"/>
              <a:t> Fisher Scientific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18EE-C2FA-E143-86D1-4F07AE69C750}"/>
              </a:ext>
            </a:extLst>
          </p:cNvPr>
          <p:cNvSpPr txBox="1"/>
          <p:nvPr/>
        </p:nvSpPr>
        <p:spPr>
          <a:xfrm>
            <a:off x="4139952" y="3332996"/>
            <a:ext cx="143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vector</a:t>
            </a:r>
          </a:p>
        </p:txBody>
      </p:sp>
    </p:spTree>
    <p:extLst>
      <p:ext uri="{BB962C8B-B14F-4D97-AF65-F5344CB8AC3E}">
        <p14:creationId xmlns:p14="http://schemas.microsoft.com/office/powerpoint/2010/main" val="100494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9C6F-829F-AA42-BE7C-2EB77188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5E59-2B0E-D849-91E3-D583FE2E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Count the colonies</a:t>
            </a:r>
          </a:p>
          <a:p>
            <a:r>
              <a:rPr lang="en-US" dirty="0"/>
              <a:t>Figure out how much vector that plate represents (see chapter 6 for details of how to do this)</a:t>
            </a:r>
          </a:p>
          <a:p>
            <a:r>
              <a:rPr lang="en-US" dirty="0"/>
              <a:t>Divide the colony # by the amount of vector and convert to colonies per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g of vector</a:t>
            </a:r>
          </a:p>
          <a:p>
            <a:r>
              <a:rPr lang="en-US" dirty="0"/>
              <a:t>Then pick some white colonies to grow in liquid culture and isolate the plasmids next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FAF2-2169-2A43-9C93-1B67A677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C12A-E7EB-4EA1-B8B4-F4B4F28703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920</Words>
  <Application>Microsoft Macintosh PowerPoint</Application>
  <PresentationFormat>On-screen Show (4:3)</PresentationFormat>
  <Paragraphs>117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Wingdings</vt:lpstr>
      <vt:lpstr>Office Theme</vt:lpstr>
      <vt:lpstr>Chapter 6:Plasmids</vt:lpstr>
      <vt:lpstr>The plasmid that you will use next week</vt:lpstr>
      <vt:lpstr>Terminology: Getting DNA into cells</vt:lpstr>
      <vt:lpstr>Selection</vt:lpstr>
      <vt:lpstr>PowerPoint Presentation</vt:lpstr>
      <vt:lpstr>PowerPoint Presentation</vt:lpstr>
      <vt:lpstr>Blue White screening for plasmids with inserts in MCS based on a-complementation</vt:lpstr>
      <vt:lpstr>PowerPoint Presentation</vt:lpstr>
      <vt:lpstr>Transformation efficiency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Cloning with plasmids in E. coli</dc:title>
  <dc:creator>Peter Hollmann</dc:creator>
  <cp:lastModifiedBy>Microsoft Office User</cp:lastModifiedBy>
  <cp:revision>251</cp:revision>
  <cp:lastPrinted>2019-09-17T20:07:25Z</cp:lastPrinted>
  <dcterms:created xsi:type="dcterms:W3CDTF">2009-06-23T15:41:39Z</dcterms:created>
  <dcterms:modified xsi:type="dcterms:W3CDTF">2020-09-18T00:37:52Z</dcterms:modified>
</cp:coreProperties>
</file>