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97" r:id="rId3"/>
    <p:sldId id="284" r:id="rId4"/>
    <p:sldId id="285" r:id="rId5"/>
    <p:sldId id="328" r:id="rId6"/>
    <p:sldId id="365" r:id="rId7"/>
    <p:sldId id="323" r:id="rId8"/>
    <p:sldId id="324" r:id="rId9"/>
    <p:sldId id="325" r:id="rId10"/>
    <p:sldId id="327" r:id="rId11"/>
    <p:sldId id="347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591"/>
  </p:normalViewPr>
  <p:slideViewPr>
    <p:cSldViewPr>
      <p:cViewPr varScale="1">
        <p:scale>
          <a:sx n="106" d="100"/>
          <a:sy n="106" d="100"/>
        </p:scale>
        <p:origin x="169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288804-6012-744F-8F0C-F7B9877760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130779-9B86-0A47-A140-8CC7AFD320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B5B21-A141-5E41-BDCC-8EAF4548A6A0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C726C-E195-6F4E-8398-AA46FB806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28D43-4366-664A-AD94-344B8A26D7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8998D-C844-8E43-9707-939180392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747A8B-AA5C-41A7-B491-6170AF6518AC}" type="datetimeFigureOut">
              <a:rPr lang="en-CA"/>
              <a:pPr>
                <a:defRPr/>
              </a:pPr>
              <a:t>2020-09-30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E0E76D-93BE-4724-9485-D83FB486CB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Cloning animation modified from </a:t>
            </a:r>
            <a:r>
              <a:rPr lang="en-US" dirty="0" err="1"/>
              <a:t>Juang</a:t>
            </a:r>
            <a:r>
              <a:rPr lang="en-US" baseline="0" dirty="0"/>
              <a:t> RH (2004) </a:t>
            </a:r>
            <a:r>
              <a:rPr lang="en-US" baseline="0" dirty="0" err="1"/>
              <a:t>Bcbasics</a:t>
            </a:r>
            <a:r>
              <a:rPr lang="en-US" baseline="0" dirty="0"/>
              <a:t> </a:t>
            </a:r>
            <a:r>
              <a:rPr lang="en-US" baseline="0" dirty="0" err="1"/>
              <a:t>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E3D18-670A-4803-A97E-6F712ABA66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560">
              <a:defRPr/>
            </a:pPr>
            <a:r>
              <a:rPr lang="en-US" dirty="0"/>
              <a:t>Cloning animation modified from </a:t>
            </a:r>
            <a:r>
              <a:rPr lang="en-US" dirty="0" err="1"/>
              <a:t>Juang</a:t>
            </a:r>
            <a:r>
              <a:rPr lang="en-US" baseline="0" dirty="0"/>
              <a:t> RH (2004) </a:t>
            </a:r>
            <a:r>
              <a:rPr lang="en-US" baseline="0" dirty="0" err="1"/>
              <a:t>Bcbasics</a:t>
            </a:r>
            <a:r>
              <a:rPr lang="en-US" baseline="0" dirty="0"/>
              <a:t> </a:t>
            </a:r>
            <a:r>
              <a:rPr lang="en-US" baseline="0" dirty="0" err="1"/>
              <a:t>ppt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E3D18-670A-4803-A97E-6F712ABA66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1A681B-D982-4307-82AF-4C547FF8E22C}" type="slidenum">
              <a:rPr lang="en-CA" altLang="en-US" smtClean="0">
                <a:latin typeface="Arial" pitchFamily="34" charset="0"/>
              </a:rPr>
              <a:pPr/>
              <a:t>9</a:t>
            </a:fld>
            <a:endParaRPr lang="en-CA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2259-33FE-4111-8139-2B4AB294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853BF-2C07-4B98-91F9-4FBC0145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1E9E-520B-49A0-8FFF-467EF2334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DB88-6695-476C-B976-A9C1C855D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2B1C4-AB51-4671-9E4C-9A18809F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88312-C327-4EE9-894F-DEC683D89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E6AC0-DFBE-46C9-B4CF-9CC46BC68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49D6-1012-4F85-B737-9EC22E979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EF673-238B-4F28-BCB6-E4BD98528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E9EF-F577-4B49-9A5E-3B6347CD5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19C48-4A21-4961-AD00-48EAD78BF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D008-CAD4-49C8-A487-07349BA2C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E2CAFDC-FF38-4780-9E16-B9FE679A4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899352" y="7164"/>
            <a:ext cx="38667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en-US" altLang="en-US" sz="4400" dirty="0"/>
              <a:t>Chapter 6 </a:t>
            </a:r>
          </a:p>
          <a:p>
            <a:pPr marL="342900" indent="-342900" algn="ctr"/>
            <a:r>
              <a:rPr lang="en-CA" altLang="en-US" sz="2400" dirty="0"/>
              <a:t>Restriction enzyme cloning</a:t>
            </a:r>
            <a:endParaRPr lang="en-US" altLang="en-US" sz="2400" dirty="0"/>
          </a:p>
          <a:p>
            <a:pPr marL="342900" indent="-342900" algn="ctr"/>
            <a:endParaRPr lang="en-US" alt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DC7A91-1C5B-A54D-BEE0-0D32C420ED97}"/>
              </a:ext>
            </a:extLst>
          </p:cNvPr>
          <p:cNvSpPr/>
          <p:nvPr/>
        </p:nvSpPr>
        <p:spPr>
          <a:xfrm>
            <a:off x="437848" y="4413008"/>
            <a:ext cx="2061471" cy="1862981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C2E987-997E-794F-B96E-7BCDE9FEE9DE}"/>
              </a:ext>
            </a:extLst>
          </p:cNvPr>
          <p:cNvGrpSpPr/>
          <p:nvPr/>
        </p:nvGrpSpPr>
        <p:grpSpPr>
          <a:xfrm>
            <a:off x="191557" y="1543796"/>
            <a:ext cx="2637113" cy="2447832"/>
            <a:chOff x="528984" y="1502030"/>
            <a:chExt cx="2637113" cy="244783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92717EA-4420-5144-9F66-37B830A0AADF}"/>
                </a:ext>
              </a:extLst>
            </p:cNvPr>
            <p:cNvGrpSpPr/>
            <p:nvPr/>
          </p:nvGrpSpPr>
          <p:grpSpPr>
            <a:xfrm>
              <a:off x="528984" y="1545518"/>
              <a:ext cx="2585533" cy="2404344"/>
              <a:chOff x="528984" y="1545518"/>
              <a:chExt cx="2585533" cy="2404344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347F27E-1F4B-6A4D-B3DB-F404060B88BF}"/>
                  </a:ext>
                </a:extLst>
              </p:cNvPr>
              <p:cNvSpPr/>
              <p:nvPr/>
            </p:nvSpPr>
            <p:spPr>
              <a:xfrm>
                <a:off x="559980" y="1717614"/>
                <a:ext cx="2376264" cy="2232248"/>
              </a:xfrm>
              <a:prstGeom prst="ellipse">
                <a:avLst/>
              </a:pr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264D59E-1079-7542-B47E-A753A56607F2}"/>
                  </a:ext>
                </a:extLst>
              </p:cNvPr>
              <p:cNvGrpSpPr/>
              <p:nvPr/>
            </p:nvGrpSpPr>
            <p:grpSpPr>
              <a:xfrm>
                <a:off x="528984" y="1545518"/>
                <a:ext cx="2585533" cy="2400584"/>
                <a:chOff x="942351" y="1172432"/>
                <a:chExt cx="2585533" cy="2400584"/>
              </a:xfrm>
            </p:grpSpPr>
            <p:sp>
              <p:nvSpPr>
                <p:cNvPr id="16" name="Arc 15">
                  <a:extLst>
                    <a:ext uri="{FF2B5EF4-FFF2-40B4-BE49-F238E27FC236}">
                      <a16:creationId xmlns:a16="http://schemas.microsoft.com/office/drawing/2014/main" id="{0D0E4816-5755-7748-8D17-F732B299FD3A}"/>
                    </a:ext>
                  </a:extLst>
                </p:cNvPr>
                <p:cNvSpPr/>
                <p:nvPr/>
              </p:nvSpPr>
              <p:spPr>
                <a:xfrm>
                  <a:off x="942351" y="1338334"/>
                  <a:ext cx="2405513" cy="2234682"/>
                </a:xfrm>
                <a:prstGeom prst="arc">
                  <a:avLst/>
                </a:prstGeom>
                <a:ln w="50800">
                  <a:solidFill>
                    <a:srgbClr val="00B050"/>
                  </a:solidFill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A0CDDB6-6E63-0549-9A22-0773E4489F47}"/>
                    </a:ext>
                  </a:extLst>
                </p:cNvPr>
                <p:cNvCxnSpPr/>
                <p:nvPr/>
              </p:nvCxnSpPr>
              <p:spPr>
                <a:xfrm>
                  <a:off x="2140211" y="1172432"/>
                  <a:ext cx="0" cy="36004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4E98ED8-068D-0A44-8504-83F1B02F202F}"/>
                    </a:ext>
                  </a:extLst>
                </p:cNvPr>
                <p:cNvCxnSpPr/>
                <p:nvPr/>
              </p:nvCxnSpPr>
              <p:spPr>
                <a:xfrm flipH="1">
                  <a:off x="3167844" y="2462589"/>
                  <a:ext cx="360040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B1E1601-D6CC-A34F-BA45-B1890892910E}"/>
                  </a:ext>
                </a:extLst>
              </p:cNvPr>
              <p:cNvSpPr txBox="1"/>
              <p:nvPr/>
            </p:nvSpPr>
            <p:spPr>
              <a:xfrm>
                <a:off x="1207630" y="2694368"/>
                <a:ext cx="11588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Plasmid 1</a:t>
                </a:r>
                <a:endParaRPr lang="en-CA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FE7AD1-64BB-8249-9DDB-8AF7E82EA274}"/>
                </a:ext>
              </a:extLst>
            </p:cNvPr>
            <p:cNvSpPr txBox="1"/>
            <p:nvPr/>
          </p:nvSpPr>
          <p:spPr>
            <a:xfrm rot="2931768">
              <a:off x="2401831" y="1894459"/>
              <a:ext cx="1156695" cy="371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Gene</a:t>
              </a:r>
              <a:endParaRPr lang="en-CA" dirty="0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318530B1-84DA-E040-930F-DB54E7593560}"/>
              </a:ext>
            </a:extLst>
          </p:cNvPr>
          <p:cNvSpPr/>
          <p:nvPr/>
        </p:nvSpPr>
        <p:spPr>
          <a:xfrm>
            <a:off x="4876764" y="1690330"/>
            <a:ext cx="2376264" cy="2232248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97DC9E-6D2E-E043-8D19-33B65DEA59C2}"/>
              </a:ext>
            </a:extLst>
          </p:cNvPr>
          <p:cNvSpPr txBox="1"/>
          <p:nvPr/>
        </p:nvSpPr>
        <p:spPr>
          <a:xfrm>
            <a:off x="5670492" y="2901970"/>
            <a:ext cx="115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Plasmid 1</a:t>
            </a:r>
            <a:endParaRPr lang="en-CA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00E5554-1FFB-394C-9EF2-5F4E69410358}"/>
              </a:ext>
            </a:extLst>
          </p:cNvPr>
          <p:cNvGrpSpPr/>
          <p:nvPr/>
        </p:nvGrpSpPr>
        <p:grpSpPr>
          <a:xfrm>
            <a:off x="3209076" y="3753564"/>
            <a:ext cx="2585533" cy="2491661"/>
            <a:chOff x="6198735" y="1458201"/>
            <a:chExt cx="2585533" cy="2491661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6AD302-AF72-2047-9BE3-7919C7319261}"/>
                </a:ext>
              </a:extLst>
            </p:cNvPr>
            <p:cNvGrpSpPr/>
            <p:nvPr/>
          </p:nvGrpSpPr>
          <p:grpSpPr>
            <a:xfrm>
              <a:off x="6198735" y="1549278"/>
              <a:ext cx="2585533" cy="2400584"/>
              <a:chOff x="942351" y="1172432"/>
              <a:chExt cx="2585533" cy="2400584"/>
            </a:xfrm>
          </p:grpSpPr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8C01B023-36A8-EE4A-BE26-43DC5F4FF5EB}"/>
                  </a:ext>
                </a:extLst>
              </p:cNvPr>
              <p:cNvSpPr/>
              <p:nvPr/>
            </p:nvSpPr>
            <p:spPr>
              <a:xfrm>
                <a:off x="942351" y="1338334"/>
                <a:ext cx="2405513" cy="2234682"/>
              </a:xfrm>
              <a:prstGeom prst="arc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958E422D-5833-C74E-A89C-462A41BAD9D1}"/>
                  </a:ext>
                </a:extLst>
              </p:cNvPr>
              <p:cNvCxnSpPr/>
              <p:nvPr/>
            </p:nvCxnSpPr>
            <p:spPr>
              <a:xfrm>
                <a:off x="2140211" y="1172432"/>
                <a:ext cx="0" cy="3600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55E3F2F-6EE8-EB42-8091-625A40AC4515}"/>
                  </a:ext>
                </a:extLst>
              </p:cNvPr>
              <p:cNvCxnSpPr/>
              <p:nvPr/>
            </p:nvCxnSpPr>
            <p:spPr>
              <a:xfrm flipH="1">
                <a:off x="3167844" y="2462589"/>
                <a:ext cx="36004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6F6FB88-9C7A-4C41-8223-12F4A454E42A}"/>
                </a:ext>
              </a:extLst>
            </p:cNvPr>
            <p:cNvSpPr txBox="1"/>
            <p:nvPr/>
          </p:nvSpPr>
          <p:spPr>
            <a:xfrm rot="2931768">
              <a:off x="8016849" y="1850630"/>
              <a:ext cx="1156695" cy="371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Gene</a:t>
              </a:r>
              <a:endParaRPr lang="en-CA" dirty="0"/>
            </a:p>
          </p:txBody>
        </p:sp>
      </p:grpSp>
      <p:sp>
        <p:nvSpPr>
          <p:cNvPr id="27" name="Arc 26">
            <a:extLst>
              <a:ext uri="{FF2B5EF4-FFF2-40B4-BE49-F238E27FC236}">
                <a16:creationId xmlns:a16="http://schemas.microsoft.com/office/drawing/2014/main" id="{1E88D349-E547-9640-9483-23671293820D}"/>
              </a:ext>
            </a:extLst>
          </p:cNvPr>
          <p:cNvSpPr/>
          <p:nvPr/>
        </p:nvSpPr>
        <p:spPr>
          <a:xfrm>
            <a:off x="4869886" y="1709568"/>
            <a:ext cx="2405513" cy="2234682"/>
          </a:xfrm>
          <a:prstGeom prst="arc">
            <a:avLst/>
          </a:prstGeom>
          <a:ln w="88900">
            <a:solidFill>
              <a:schemeClr val="bg1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8AB97E-5024-6748-B838-CE1955ECED1F}"/>
              </a:ext>
            </a:extLst>
          </p:cNvPr>
          <p:cNvCxnSpPr/>
          <p:nvPr/>
        </p:nvCxnSpPr>
        <p:spPr>
          <a:xfrm>
            <a:off x="6225395" y="1745593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9721B42-3230-7840-A266-6F7B16E630F1}"/>
              </a:ext>
            </a:extLst>
          </p:cNvPr>
          <p:cNvCxnSpPr/>
          <p:nvPr/>
        </p:nvCxnSpPr>
        <p:spPr>
          <a:xfrm flipH="1">
            <a:off x="7253028" y="3035750"/>
            <a:ext cx="3600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41CD14-4B2E-5B4C-8CF3-1B4953E73033}"/>
              </a:ext>
            </a:extLst>
          </p:cNvPr>
          <p:cNvCxnSpPr/>
          <p:nvPr/>
        </p:nvCxnSpPr>
        <p:spPr>
          <a:xfrm>
            <a:off x="2922855" y="3069998"/>
            <a:ext cx="154150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9DC831B-F47C-384F-B1C9-04FEEB9789C0}"/>
              </a:ext>
            </a:extLst>
          </p:cNvPr>
          <p:cNvSpPr txBox="1"/>
          <p:nvPr/>
        </p:nvSpPr>
        <p:spPr>
          <a:xfrm>
            <a:off x="3044218" y="2213135"/>
            <a:ext cx="189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Restriction Endonuclease</a:t>
            </a:r>
            <a:endParaRPr lang="en-CA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A75764-80A1-224F-A64A-B7FA371DBE00}"/>
              </a:ext>
            </a:extLst>
          </p:cNvPr>
          <p:cNvSpPr/>
          <p:nvPr/>
        </p:nvSpPr>
        <p:spPr>
          <a:xfrm>
            <a:off x="957245" y="5148889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Plasmid 2</a:t>
            </a:r>
            <a:endParaRPr lang="en-CA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B2B992F-1EBC-1746-ADA1-1632ABAB9773}"/>
              </a:ext>
            </a:extLst>
          </p:cNvPr>
          <p:cNvCxnSpPr/>
          <p:nvPr/>
        </p:nvCxnSpPr>
        <p:spPr>
          <a:xfrm>
            <a:off x="4778811" y="5506773"/>
            <a:ext cx="154150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E49B26E-5CD3-E141-9D6A-FFECFC920691}"/>
              </a:ext>
            </a:extLst>
          </p:cNvPr>
          <p:cNvSpPr/>
          <p:nvPr/>
        </p:nvSpPr>
        <p:spPr>
          <a:xfrm>
            <a:off x="6439846" y="4251678"/>
            <a:ext cx="2376264" cy="223224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CDBFE3F-1926-0A4D-9A20-90A694F75D02}"/>
              </a:ext>
            </a:extLst>
          </p:cNvPr>
          <p:cNvGrpSpPr/>
          <p:nvPr/>
        </p:nvGrpSpPr>
        <p:grpSpPr>
          <a:xfrm>
            <a:off x="6439333" y="3995321"/>
            <a:ext cx="2585533" cy="2491661"/>
            <a:chOff x="6198735" y="1458201"/>
            <a:chExt cx="2585533" cy="2491661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85FCC5D-7C7F-144B-82E1-67345CFEC5E8}"/>
                </a:ext>
              </a:extLst>
            </p:cNvPr>
            <p:cNvGrpSpPr/>
            <p:nvPr/>
          </p:nvGrpSpPr>
          <p:grpSpPr>
            <a:xfrm>
              <a:off x="6198735" y="1549278"/>
              <a:ext cx="2585533" cy="2400584"/>
              <a:chOff x="942351" y="1172432"/>
              <a:chExt cx="2585533" cy="2400584"/>
            </a:xfrm>
          </p:grpSpPr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A191DBC3-3DC0-DC46-BB2C-B2F8F42B841A}"/>
                  </a:ext>
                </a:extLst>
              </p:cNvPr>
              <p:cNvSpPr/>
              <p:nvPr/>
            </p:nvSpPr>
            <p:spPr>
              <a:xfrm>
                <a:off x="942351" y="1338334"/>
                <a:ext cx="2405513" cy="2234682"/>
              </a:xfrm>
              <a:prstGeom prst="arc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A886666D-262C-844E-9329-CF652DB26A59}"/>
                  </a:ext>
                </a:extLst>
              </p:cNvPr>
              <p:cNvCxnSpPr/>
              <p:nvPr/>
            </p:nvCxnSpPr>
            <p:spPr>
              <a:xfrm>
                <a:off x="2140211" y="1172432"/>
                <a:ext cx="0" cy="3600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CE6216D-EDFD-9744-BD4E-086011A8965A}"/>
                  </a:ext>
                </a:extLst>
              </p:cNvPr>
              <p:cNvCxnSpPr/>
              <p:nvPr/>
            </p:nvCxnSpPr>
            <p:spPr>
              <a:xfrm flipH="1">
                <a:off x="3167844" y="2462589"/>
                <a:ext cx="36004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05EB19-0ABA-654E-8BDE-F914076D4062}"/>
                </a:ext>
              </a:extLst>
            </p:cNvPr>
            <p:cNvSpPr txBox="1"/>
            <p:nvPr/>
          </p:nvSpPr>
          <p:spPr>
            <a:xfrm rot="2931768">
              <a:off x="8016849" y="1850630"/>
              <a:ext cx="1156695" cy="371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Gene</a:t>
              </a:r>
              <a:endParaRPr lang="en-CA" dirty="0"/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FEED2FA-A916-8E42-8CEF-B4BF73538603}"/>
              </a:ext>
            </a:extLst>
          </p:cNvPr>
          <p:cNvCxnSpPr/>
          <p:nvPr/>
        </p:nvCxnSpPr>
        <p:spPr>
          <a:xfrm>
            <a:off x="1434282" y="4195146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FF481AA-9DEB-FE41-8F79-57971AFCA685}"/>
              </a:ext>
            </a:extLst>
          </p:cNvPr>
          <p:cNvSpPr txBox="1"/>
          <p:nvPr/>
        </p:nvSpPr>
        <p:spPr>
          <a:xfrm>
            <a:off x="2720903" y="4672296"/>
            <a:ext cx="1786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Restriction Endonuclease</a:t>
            </a:r>
            <a:endParaRPr lang="en-CA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0EC4FD-DEC2-E74D-B5CC-6E917F17C504}"/>
              </a:ext>
            </a:extLst>
          </p:cNvPr>
          <p:cNvSpPr txBox="1"/>
          <p:nvPr/>
        </p:nvSpPr>
        <p:spPr>
          <a:xfrm>
            <a:off x="4869886" y="5553517"/>
            <a:ext cx="1816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Ligation 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848F6F-680D-5B42-80F6-10AB5E3B0982}"/>
              </a:ext>
            </a:extLst>
          </p:cNvPr>
          <p:cNvCxnSpPr/>
          <p:nvPr/>
        </p:nvCxnSpPr>
        <p:spPr>
          <a:xfrm>
            <a:off x="2720903" y="5506773"/>
            <a:ext cx="154150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4D8A414-ACFC-5245-9AB9-69C6472E24EE}"/>
              </a:ext>
            </a:extLst>
          </p:cNvPr>
          <p:cNvGrpSpPr/>
          <p:nvPr/>
        </p:nvGrpSpPr>
        <p:grpSpPr>
          <a:xfrm>
            <a:off x="6472713" y="1726731"/>
            <a:ext cx="2585533" cy="2491661"/>
            <a:chOff x="6198735" y="1458201"/>
            <a:chExt cx="2585533" cy="249166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D430D9C-495C-9040-B6EE-D2C9C51E5C3B}"/>
                </a:ext>
              </a:extLst>
            </p:cNvPr>
            <p:cNvGrpSpPr/>
            <p:nvPr/>
          </p:nvGrpSpPr>
          <p:grpSpPr>
            <a:xfrm>
              <a:off x="6198735" y="1549278"/>
              <a:ext cx="2585533" cy="2400584"/>
              <a:chOff x="942351" y="1172432"/>
              <a:chExt cx="2585533" cy="2400584"/>
            </a:xfrm>
          </p:grpSpPr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DBB36663-7F7B-FE47-8D95-E12BBE3E310A}"/>
                  </a:ext>
                </a:extLst>
              </p:cNvPr>
              <p:cNvSpPr/>
              <p:nvPr/>
            </p:nvSpPr>
            <p:spPr>
              <a:xfrm>
                <a:off x="942351" y="1338334"/>
                <a:ext cx="2405513" cy="2234682"/>
              </a:xfrm>
              <a:prstGeom prst="arc">
                <a:avLst/>
              </a:prstGeom>
              <a:ln w="50800">
                <a:solidFill>
                  <a:srgbClr val="00B050"/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A2A2DFB2-D850-A04E-828E-4961251F0DCC}"/>
                  </a:ext>
                </a:extLst>
              </p:cNvPr>
              <p:cNvCxnSpPr/>
              <p:nvPr/>
            </p:nvCxnSpPr>
            <p:spPr>
              <a:xfrm>
                <a:off x="2140211" y="1172432"/>
                <a:ext cx="0" cy="3600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AAB6F68-08F8-1B46-A56E-8A9AE9D7665C}"/>
                  </a:ext>
                </a:extLst>
              </p:cNvPr>
              <p:cNvCxnSpPr/>
              <p:nvPr/>
            </p:nvCxnSpPr>
            <p:spPr>
              <a:xfrm flipH="1">
                <a:off x="3167844" y="2462589"/>
                <a:ext cx="36004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6616678-FFB6-6B47-B17A-D4AC8E76DE06}"/>
                </a:ext>
              </a:extLst>
            </p:cNvPr>
            <p:cNvSpPr txBox="1"/>
            <p:nvPr/>
          </p:nvSpPr>
          <p:spPr>
            <a:xfrm rot="2931768">
              <a:off x="8016849" y="1850630"/>
              <a:ext cx="1156695" cy="371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Gene</a:t>
              </a:r>
              <a:endParaRPr lang="en-CA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8BA95B-ED6E-EF45-BFA0-E2F1A823D922}"/>
              </a:ext>
            </a:extLst>
          </p:cNvPr>
          <p:cNvSpPr txBox="1"/>
          <p:nvPr/>
        </p:nvSpPr>
        <p:spPr>
          <a:xfrm>
            <a:off x="4592042" y="449613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6" descr="http://www.addgene.org/static/cms/images/lig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20306"/>
            <a:ext cx="748665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sz="2800"/>
              <a:t>Sticky or Cohesive end ligation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/>
              <a:t>	- connect two cohesive ends together 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	- The hydrogen bonds between the complementary bases hold the  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        two ends together, increasing the chances of ligation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     - base-pairing lasts longer at lower temp/ longer overlap/ high GC   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       content of  overlaps </a:t>
            </a:r>
            <a:r>
              <a:rPr lang="en-US" altLang="en-US" sz="1800">
                <a:sym typeface="Wingdings" pitchFamily="2" charset="2"/>
              </a:rPr>
              <a:t> higher rate of ligation in a population of ends</a:t>
            </a:r>
            <a:endParaRPr lang="en-US" altLang="en-US" sz="1800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4065131" y="314096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3457575" y="436721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/>
              <a:t>hydrogen</a:t>
            </a:r>
          </a:p>
          <a:p>
            <a:r>
              <a:rPr lang="en-US" altLang="en-US" sz="1200"/>
              <a:t>bonds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2149923" y="5934197"/>
            <a:ext cx="22060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dirty="0"/>
              <a:t>AMP activated phosphate</a:t>
            </a:r>
          </a:p>
          <a:p>
            <a:r>
              <a:rPr lang="en-US" altLang="en-US" sz="1200" dirty="0"/>
              <a:t>(by </a:t>
            </a:r>
            <a:r>
              <a:rPr lang="en-US" altLang="en-US" sz="1200" dirty="0" err="1"/>
              <a:t>ligase</a:t>
            </a:r>
            <a:r>
              <a:rPr lang="en-US" altLang="en-US" sz="1200" dirty="0"/>
              <a:t>) results in covalent </a:t>
            </a:r>
          </a:p>
          <a:p>
            <a:r>
              <a:rPr lang="en-US" altLang="en-US" sz="1200" dirty="0" err="1"/>
              <a:t>phosphodiester</a:t>
            </a:r>
            <a:r>
              <a:rPr lang="en-US" altLang="en-US" sz="1200" dirty="0"/>
              <a:t> bonds </a:t>
            </a:r>
          </a:p>
          <a:p>
            <a:r>
              <a:rPr lang="en-US" altLang="en-US" sz="1200" dirty="0"/>
              <a:t>in backbone</a:t>
            </a:r>
          </a:p>
        </p:txBody>
      </p:sp>
      <p:sp>
        <p:nvSpPr>
          <p:cNvPr id="10248" name="Rectangle 15"/>
          <p:cNvSpPr>
            <a:spLocks noChangeArrowheads="1"/>
          </p:cNvSpPr>
          <p:nvPr/>
        </p:nvSpPr>
        <p:spPr bwMode="auto">
          <a:xfrm>
            <a:off x="4759325" y="6221412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altLang="en-US" sz="1400" dirty="0"/>
              <a:t>Figure from http://</a:t>
            </a:r>
            <a:r>
              <a:rPr lang="en-CA" altLang="en-US" sz="1400" dirty="0" err="1"/>
              <a:t>www.addgene.org</a:t>
            </a:r>
            <a:r>
              <a:rPr lang="en-CA" altLang="en-US" sz="1400" dirty="0"/>
              <a:t>/plasmid-protocols/</a:t>
            </a:r>
            <a:r>
              <a:rPr lang="en-CA" altLang="en-US" sz="1400" dirty="0" err="1"/>
              <a:t>dna</a:t>
            </a:r>
            <a:r>
              <a:rPr lang="en-CA" altLang="en-US" sz="1400" dirty="0"/>
              <a:t>-ligation/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3998440" y="4726415"/>
            <a:ext cx="431187" cy="52440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82416" y="5161394"/>
            <a:ext cx="432048" cy="79208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4355976" y="5661248"/>
            <a:ext cx="1008112" cy="6480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http://www.idtdna.com/pages/images/decoded/cohesive-ends.png?sfvrsn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954213"/>
            <a:ext cx="4424363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09575" y="2144713"/>
            <a:ext cx="3025775" cy="286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Advantages: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dirty="0">
                <a:latin typeface="Arial" charset="0"/>
                <a:sym typeface="Wingdings" panose="05000000000000000000" pitchFamily="2" charset="2"/>
              </a:rPr>
              <a:t>allows fragment to be ligated in one</a:t>
            </a:r>
          </a:p>
          <a:p>
            <a:pPr>
              <a:defRPr/>
            </a:pPr>
            <a:r>
              <a:rPr lang="en-US" dirty="0">
                <a:latin typeface="Arial" charset="0"/>
                <a:sym typeface="Wingdings" panose="05000000000000000000" pitchFamily="2" charset="2"/>
              </a:rPr>
              <a:t>     direction only</a:t>
            </a:r>
          </a:p>
          <a:p>
            <a:pPr>
              <a:defRPr/>
            </a:pPr>
            <a:endParaRPr lang="en-US" dirty="0">
              <a:latin typeface="Arial" charset="0"/>
              <a:sym typeface="Wingdings" panose="05000000000000000000" pitchFamily="2" charset="2"/>
            </a:endParaRPr>
          </a:p>
          <a:p>
            <a:pPr marL="285750" indent="-285750">
              <a:buFont typeface="Wingdings" pitchFamily="2" charset="2"/>
              <a:buChar char="à"/>
              <a:defRPr/>
            </a:pPr>
            <a:r>
              <a:rPr lang="en-US" dirty="0">
                <a:latin typeface="Arial" charset="0"/>
                <a:sym typeface="Wingdings" panose="05000000000000000000" pitchFamily="2" charset="2"/>
              </a:rPr>
              <a:t>prevents self-ligation of vector</a:t>
            </a:r>
          </a:p>
          <a:p>
            <a:pPr>
              <a:defRPr/>
            </a:pPr>
            <a:r>
              <a:rPr lang="en-US" dirty="0">
                <a:latin typeface="Arial" charset="0"/>
                <a:sym typeface="Wingdings" panose="05000000000000000000" pitchFamily="2" charset="2"/>
              </a:rPr>
              <a:t>    (since sticky ends of   </a:t>
            </a:r>
          </a:p>
          <a:p>
            <a:pPr>
              <a:defRPr/>
            </a:pPr>
            <a:r>
              <a:rPr lang="en-US" dirty="0">
                <a:latin typeface="Arial" charset="0"/>
                <a:sym typeface="Wingdings" panose="05000000000000000000" pitchFamily="2" charset="2"/>
              </a:rPr>
              <a:t>    vector are incompatible)</a:t>
            </a:r>
            <a:endParaRPr lang="en-US" dirty="0">
              <a:latin typeface="Arial" charset="0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611188" y="476250"/>
            <a:ext cx="83788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Fragments generated by cutting with two enzymes can be ligated into a plasmid </a:t>
            </a:r>
          </a:p>
          <a:p>
            <a:r>
              <a:rPr lang="en-US" altLang="en-US"/>
              <a:t>that also has been cut with the same enzymes</a:t>
            </a:r>
          </a:p>
          <a:p>
            <a:endParaRPr lang="en-US" altLang="en-US"/>
          </a:p>
          <a:p>
            <a:r>
              <a:rPr lang="en-US" altLang="en-US"/>
              <a:t>Many plasmids have multi-cloning sites (MCS) with recognition sequences for </a:t>
            </a:r>
          </a:p>
          <a:p>
            <a:r>
              <a:rPr lang="en-US" altLang="en-US"/>
              <a:t>commonly used restriction endonucleases, to be used for this purpose. </a:t>
            </a:r>
          </a:p>
        </p:txBody>
      </p:sp>
      <p:pic>
        <p:nvPicPr>
          <p:cNvPr id="11269" name="Picture 8" descr="Image result for pBluescript"/>
          <p:cNvPicPr>
            <a:picLocks noChangeAspect="1" noChangeArrowheads="1"/>
          </p:cNvPicPr>
          <p:nvPr/>
        </p:nvPicPr>
        <p:blipFill>
          <a:blip r:embed="rId3" cstate="print"/>
          <a:srcRect t="57944"/>
          <a:stretch>
            <a:fillRect/>
          </a:stretch>
        </p:blipFill>
        <p:spPr bwMode="auto">
          <a:xfrm>
            <a:off x="3135313" y="4986338"/>
            <a:ext cx="58547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4DB88-6695-476C-B976-A9C1C855D7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Autofit/>
          </a:bodyPr>
          <a:lstStyle/>
          <a:p>
            <a:r>
              <a:rPr lang="en-US" sz="3200" dirty="0"/>
              <a:t>A plasmid used for blue-white selection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AutoShape 4" descr="Image result for pBluescript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Bluescript"/>
          <p:cNvSpPr>
            <a:spLocks noChangeAspect="1" noChangeArrowheads="1"/>
          </p:cNvSpPr>
          <p:nvPr/>
        </p:nvSpPr>
        <p:spPr bwMode="auto">
          <a:xfrm>
            <a:off x="307975" y="-715963"/>
            <a:ext cx="25336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Image result for pBluescri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36" y="886213"/>
            <a:ext cx="7344816" cy="558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CF2C53-CCEE-5841-A144-ECCD943F36E7}"/>
              </a:ext>
            </a:extLst>
          </p:cNvPr>
          <p:cNvSpPr txBox="1"/>
          <p:nvPr/>
        </p:nvSpPr>
        <p:spPr>
          <a:xfrm>
            <a:off x="1574800" y="2636912"/>
            <a:ext cx="1732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size 2961 </a:t>
            </a:r>
            <a:r>
              <a:rPr lang="en-US" dirty="0" err="1"/>
              <a:t>bp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512D89-0A6F-1443-92D0-F15E67B3B855}"/>
              </a:ext>
            </a:extLst>
          </p:cNvPr>
          <p:cNvCxnSpPr/>
          <p:nvPr/>
        </p:nvCxnSpPr>
        <p:spPr>
          <a:xfrm>
            <a:off x="4932040" y="4149080"/>
            <a:ext cx="0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52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6463" y="765175"/>
            <a:ext cx="1201737" cy="2384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295400"/>
            <a:ext cx="5397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733800"/>
            <a:ext cx="1155700" cy="66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38463" y="1220788"/>
            <a:ext cx="1008062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638" y="2852738"/>
            <a:ext cx="10064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4638" y="3081338"/>
            <a:ext cx="70008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92838" y="3157538"/>
            <a:ext cx="571500" cy="569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572264" y="4357694"/>
            <a:ext cx="2406428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2000" dirty="0">
                <a:solidFill>
                  <a:srgbClr val="FF6600"/>
                </a:solidFill>
                <a:latin typeface="Swis721 Blk BT" pitchFamily="34" charset="0"/>
              </a:rPr>
              <a:t>Each cell</a:t>
            </a:r>
          </a:p>
          <a:p>
            <a:pPr algn="ctr" defTabSz="762000"/>
            <a:r>
              <a:rPr lang="en-US" altLang="zh-TW" sz="2000" dirty="0">
                <a:solidFill>
                  <a:srgbClr val="FF6600"/>
                </a:solidFill>
                <a:latin typeface="Swis721 Blk BT" pitchFamily="34" charset="0"/>
              </a:rPr>
              <a:t>contains only </a:t>
            </a:r>
          </a:p>
          <a:p>
            <a:pPr algn="ctr" defTabSz="762000"/>
            <a:r>
              <a:rPr lang="en-US" altLang="zh-TW" sz="2000" dirty="0">
                <a:solidFill>
                  <a:srgbClr val="FF6600"/>
                </a:solidFill>
                <a:latin typeface="Swis721 Blk BT" pitchFamily="34" charset="0"/>
              </a:rPr>
              <a:t>one type of plasmid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57158" y="4500570"/>
            <a:ext cx="1608582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 sz="2400" dirty="0">
                <a:solidFill>
                  <a:srgbClr val="008000"/>
                </a:solidFill>
                <a:latin typeface="Arial Narrow" pitchFamily="34" charset="0"/>
                <a:ea typeface="華康中黑體(P)" pitchFamily="34" charset="-120"/>
              </a:rPr>
              <a:t>Transformed</a:t>
            </a:r>
          </a:p>
          <a:p>
            <a:pPr defTabSz="762000"/>
            <a:r>
              <a:rPr lang="en-US" altLang="zh-TW" sz="2400" dirty="0">
                <a:solidFill>
                  <a:srgbClr val="008000"/>
                </a:solidFill>
                <a:latin typeface="Arial Narrow" pitchFamily="34" charset="0"/>
                <a:ea typeface="華康中黑體(P)" pitchFamily="34" charset="-120"/>
              </a:rPr>
              <a:t>bacteria with</a:t>
            </a:r>
          </a:p>
          <a:p>
            <a:pPr defTabSz="762000"/>
            <a:r>
              <a:rPr lang="en-US" altLang="zh-TW" sz="2400" dirty="0">
                <a:solidFill>
                  <a:srgbClr val="008000"/>
                </a:solidFill>
                <a:latin typeface="Arial Narrow" pitchFamily="34" charset="0"/>
                <a:ea typeface="華康中黑體(P)" pitchFamily="34" charset="-120"/>
              </a:rPr>
              <a:t>recombinant</a:t>
            </a:r>
          </a:p>
          <a:p>
            <a:pPr defTabSz="762000"/>
            <a:r>
              <a:rPr lang="en-US" altLang="zh-TW" sz="2400" dirty="0">
                <a:solidFill>
                  <a:srgbClr val="008000"/>
                </a:solidFill>
                <a:latin typeface="Arial Narrow" pitchFamily="34" charset="0"/>
                <a:ea typeface="華康中黑體(P)" pitchFamily="34" charset="-120"/>
              </a:rPr>
              <a:t>plasmids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81535" y="2662426"/>
            <a:ext cx="2690302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/>
            <a:r>
              <a:rPr lang="en-US" altLang="zh-TW" dirty="0">
                <a:solidFill>
                  <a:srgbClr val="0066CC"/>
                </a:solidFill>
                <a:latin typeface="Arial Narrow" pitchFamily="34" charset="0"/>
                <a:ea typeface="華康中黑體(P)" pitchFamily="34" charset="-120"/>
              </a:rPr>
              <a:t>Ligase joins single fragments with compatible overhangs </a:t>
            </a:r>
          </a:p>
          <a:p>
            <a:pPr defTabSz="762000"/>
            <a:r>
              <a:rPr lang="en-US" altLang="zh-TW" dirty="0">
                <a:solidFill>
                  <a:srgbClr val="0066CC"/>
                </a:solidFill>
                <a:latin typeface="Arial Narrow" pitchFamily="34" charset="0"/>
                <a:ea typeface="華康中黑體(P)" pitchFamily="34" charset="-120"/>
              </a:rPr>
              <a:t>Into individual plasmids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 rot="16200000">
            <a:off x="2210265" y="718637"/>
            <a:ext cx="378565" cy="1227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en-US" altLang="zh-TW" sz="1400" dirty="0" err="1">
                <a:solidFill>
                  <a:schemeClr val="hlink"/>
                </a:solidFill>
                <a:latin typeface="Arial" charset="0"/>
                <a:ea typeface="華康中黑體(P)" pitchFamily="34" charset="-120"/>
              </a:rPr>
              <a:t>Endonuclease</a:t>
            </a:r>
            <a:endParaRPr lang="en-US" altLang="zh-TW" sz="1400" dirty="0">
              <a:solidFill>
                <a:schemeClr val="hlink"/>
              </a:solidFill>
              <a:latin typeface="Arial" charset="0"/>
              <a:ea typeface="華康中黑體(P)" pitchFamily="34" charset="-12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 rot="16200000">
            <a:off x="6853735" y="718637"/>
            <a:ext cx="378565" cy="1227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en-US" altLang="zh-TW" sz="1400" dirty="0" err="1">
                <a:solidFill>
                  <a:schemeClr val="hlink"/>
                </a:solidFill>
                <a:latin typeface="Arial" charset="0"/>
                <a:ea typeface="華康中黑體(P)" pitchFamily="34" charset="-120"/>
              </a:rPr>
              <a:t>Endonuclease</a:t>
            </a:r>
            <a:endParaRPr lang="en-US" altLang="zh-TW" sz="1400" dirty="0">
              <a:solidFill>
                <a:schemeClr val="hlink"/>
              </a:solidFill>
              <a:latin typeface="Arial" charset="0"/>
              <a:ea typeface="華康中黑體(P)" pitchFamily="34" charset="-12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407400" y="1125538"/>
            <a:ext cx="488950" cy="2281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defTabSz="762000"/>
            <a:r>
              <a:rPr lang="en-US" altLang="zh-TW" sz="2000">
                <a:latin typeface="Arial" charset="0"/>
                <a:ea typeface="華康中黑體(P)" pitchFamily="34" charset="-120"/>
              </a:rPr>
              <a:t>Chromosomal DNA</a:t>
            </a:r>
            <a:endParaRPr lang="en-US" altLang="zh-TW" sz="2000">
              <a:latin typeface="Arial" charset="0"/>
              <a:ea typeface="華康中黑體外字集" pitchFamily="49" charset="-12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714876" y="500042"/>
            <a:ext cx="215956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 dirty="0">
                <a:latin typeface="Arial" charset="0"/>
                <a:ea typeface="華康中黑體(P)" pitchFamily="34" charset="-120"/>
              </a:rPr>
              <a:t>DNA fragments</a:t>
            </a:r>
          </a:p>
          <a:p>
            <a:pPr defTabSz="762000"/>
            <a:r>
              <a:rPr lang="en-US" altLang="zh-TW" dirty="0">
                <a:latin typeface="Arial" charset="0"/>
                <a:ea typeface="華康中黑體(P)" pitchFamily="34" charset="-120"/>
              </a:rPr>
              <a:t>or genes of interest</a:t>
            </a:r>
            <a:endParaRPr lang="en-US" altLang="zh-TW" sz="1800" dirty="0">
              <a:latin typeface="Arial" charset="0"/>
              <a:ea typeface="華康中黑體(P)" pitchFamily="34" charset="-12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994944" y="2235031"/>
            <a:ext cx="26273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 sz="2000" dirty="0">
                <a:latin typeface="Arial" charset="0"/>
                <a:ea typeface="華康中黑體(P)" pitchFamily="34" charset="-120"/>
              </a:rPr>
              <a:t>DNA   Recombination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787900" y="4076700"/>
            <a:ext cx="1890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 sz="2000">
                <a:latin typeface="Arial" charset="0"/>
                <a:ea typeface="華康中黑體(P)" pitchFamily="34" charset="-120"/>
              </a:rPr>
              <a:t>Transformation</a:t>
            </a:r>
          </a:p>
        </p:txBody>
      </p:sp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67000" y="4876800"/>
            <a:ext cx="4646613" cy="163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132138" y="4437063"/>
            <a:ext cx="165942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altLang="zh-TW" dirty="0">
                <a:latin typeface="Arial" charset="0"/>
                <a:ea typeface="華康中黑體(P)" pitchFamily="34" charset="-120"/>
              </a:rPr>
              <a:t>Bacterial</a:t>
            </a:r>
            <a:r>
              <a:rPr lang="en-US" altLang="zh-TW" sz="1800" dirty="0">
                <a:latin typeface="Arial" charset="0"/>
                <a:ea typeface="華康中黑體(P)" pitchFamily="34" charset="-120"/>
              </a:rPr>
              <a:t> Cells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2024063" y="1754188"/>
            <a:ext cx="6858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553200" y="1728788"/>
            <a:ext cx="8509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419600" y="4038600"/>
            <a:ext cx="309563" cy="663575"/>
            <a:chOff x="2784" y="2544"/>
            <a:chExt cx="195" cy="418"/>
          </a:xfrm>
        </p:grpSpPr>
        <p:sp>
          <p:nvSpPr>
            <p:cNvPr id="25" name="Line 25"/>
            <p:cNvSpPr>
              <a:spLocks noChangeShapeType="1"/>
            </p:cNvSpPr>
            <p:nvPr/>
          </p:nvSpPr>
          <p:spPr bwMode="auto">
            <a:xfrm rot="-5400000">
              <a:off x="2768" y="2753"/>
              <a:ext cx="41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stealth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784" y="2675"/>
              <a:ext cx="195" cy="138"/>
            </a:xfrm>
            <a:custGeom>
              <a:avLst/>
              <a:gdLst>
                <a:gd name="T0" fmla="*/ 0 w 195"/>
                <a:gd name="T1" fmla="*/ 4 h 138"/>
                <a:gd name="T2" fmla="*/ 125 w 195"/>
                <a:gd name="T3" fmla="*/ 32 h 138"/>
                <a:gd name="T4" fmla="*/ 195 w 195"/>
                <a:gd name="T5" fmla="*/ 138 h 138"/>
                <a:gd name="T6" fmla="*/ 0 60000 65536"/>
                <a:gd name="T7" fmla="*/ 0 60000 65536"/>
                <a:gd name="T8" fmla="*/ 0 60000 65536"/>
                <a:gd name="T9" fmla="*/ 0 w 195"/>
                <a:gd name="T10" fmla="*/ 0 h 138"/>
                <a:gd name="T11" fmla="*/ 195 w 195"/>
                <a:gd name="T12" fmla="*/ 138 h 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" h="138">
                  <a:moveTo>
                    <a:pt x="0" y="4"/>
                  </a:moveTo>
                  <a:cubicBezTo>
                    <a:pt x="35" y="3"/>
                    <a:pt x="74" y="0"/>
                    <a:pt x="125" y="32"/>
                  </a:cubicBezTo>
                  <a:cubicBezTo>
                    <a:pt x="176" y="64"/>
                    <a:pt x="182" y="109"/>
                    <a:pt x="195" y="138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4156075" y="1663700"/>
            <a:ext cx="1152525" cy="1019175"/>
            <a:chOff x="2618" y="1048"/>
            <a:chExt cx="726" cy="642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2618" y="1051"/>
              <a:ext cx="364" cy="639"/>
            </a:xfrm>
            <a:custGeom>
              <a:avLst/>
              <a:gdLst>
                <a:gd name="T0" fmla="*/ 0 w 364"/>
                <a:gd name="T1" fmla="*/ 8 h 639"/>
                <a:gd name="T2" fmla="*/ 224 w 364"/>
                <a:gd name="T3" fmla="*/ 17 h 639"/>
                <a:gd name="T4" fmla="*/ 336 w 364"/>
                <a:gd name="T5" fmla="*/ 113 h 639"/>
                <a:gd name="T6" fmla="*/ 360 w 364"/>
                <a:gd name="T7" fmla="*/ 295 h 639"/>
                <a:gd name="T8" fmla="*/ 358 w 364"/>
                <a:gd name="T9" fmla="*/ 639 h 6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4"/>
                <a:gd name="T16" fmla="*/ 0 h 639"/>
                <a:gd name="T17" fmla="*/ 364 w 364"/>
                <a:gd name="T18" fmla="*/ 639 h 6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4" h="639">
                  <a:moveTo>
                    <a:pt x="0" y="8"/>
                  </a:moveTo>
                  <a:cubicBezTo>
                    <a:pt x="38" y="9"/>
                    <a:pt x="168" y="0"/>
                    <a:pt x="224" y="17"/>
                  </a:cubicBezTo>
                  <a:cubicBezTo>
                    <a:pt x="280" y="34"/>
                    <a:pt x="314" y="67"/>
                    <a:pt x="336" y="113"/>
                  </a:cubicBezTo>
                  <a:cubicBezTo>
                    <a:pt x="358" y="159"/>
                    <a:pt x="356" y="207"/>
                    <a:pt x="360" y="295"/>
                  </a:cubicBezTo>
                  <a:cubicBezTo>
                    <a:pt x="364" y="383"/>
                    <a:pt x="358" y="567"/>
                    <a:pt x="358" y="63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974" y="1048"/>
              <a:ext cx="370" cy="279"/>
            </a:xfrm>
            <a:custGeom>
              <a:avLst/>
              <a:gdLst>
                <a:gd name="T0" fmla="*/ 370 w 370"/>
                <a:gd name="T1" fmla="*/ 8 h 279"/>
                <a:gd name="T2" fmla="*/ 135 w 370"/>
                <a:gd name="T3" fmla="*/ 16 h 279"/>
                <a:gd name="T4" fmla="*/ 21 w 370"/>
                <a:gd name="T5" fmla="*/ 102 h 279"/>
                <a:gd name="T6" fmla="*/ 5 w 370"/>
                <a:gd name="T7" fmla="*/ 279 h 2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0"/>
                <a:gd name="T13" fmla="*/ 0 h 279"/>
                <a:gd name="T14" fmla="*/ 370 w 370"/>
                <a:gd name="T15" fmla="*/ 279 h 2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0" h="279">
                  <a:moveTo>
                    <a:pt x="370" y="8"/>
                  </a:moveTo>
                  <a:cubicBezTo>
                    <a:pt x="331" y="9"/>
                    <a:pt x="193" y="0"/>
                    <a:pt x="135" y="16"/>
                  </a:cubicBezTo>
                  <a:cubicBezTo>
                    <a:pt x="77" y="32"/>
                    <a:pt x="42" y="58"/>
                    <a:pt x="21" y="102"/>
                  </a:cubicBezTo>
                  <a:cubicBezTo>
                    <a:pt x="0" y="146"/>
                    <a:pt x="7" y="249"/>
                    <a:pt x="5" y="279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7400" y="1981200"/>
            <a:ext cx="519113" cy="322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1295400"/>
            <a:ext cx="315913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0" y="0"/>
            <a:ext cx="500693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Cloning in plasmid vector</a:t>
            </a:r>
          </a:p>
        </p:txBody>
      </p:sp>
      <p:grpSp>
        <p:nvGrpSpPr>
          <p:cNvPr id="27" name="Group 33"/>
          <p:cNvGrpSpPr/>
          <p:nvPr/>
        </p:nvGrpSpPr>
        <p:grpSpPr>
          <a:xfrm>
            <a:off x="500034" y="928670"/>
            <a:ext cx="1311304" cy="1295418"/>
            <a:chOff x="500034" y="928670"/>
            <a:chExt cx="1311304" cy="1295418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04863" y="1220788"/>
              <a:ext cx="1006475" cy="1003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33" name="TextBox 32"/>
            <p:cNvSpPr txBox="1"/>
            <p:nvPr/>
          </p:nvSpPr>
          <p:spPr>
            <a:xfrm>
              <a:off x="500034" y="928670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Plasmid 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6488668"/>
            <a:ext cx="8572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Animation modified from </a:t>
            </a:r>
            <a:r>
              <a:rPr lang="en-US" sz="1400" dirty="0" err="1"/>
              <a:t>Juang</a:t>
            </a:r>
            <a:r>
              <a:rPr lang="en-US" sz="1400" dirty="0"/>
              <a:t> RH (2004) http://juang.bst.ntu.edu.tw/BCbasics/Animation.htm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A33A749-C66A-EB47-881B-68904E9E3942}"/>
              </a:ext>
            </a:extLst>
          </p:cNvPr>
          <p:cNvCxnSpPr/>
          <p:nvPr/>
        </p:nvCxnSpPr>
        <p:spPr>
          <a:xfrm flipV="1">
            <a:off x="3456623" y="2624836"/>
            <a:ext cx="723900" cy="242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0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1" grpId="0" autoUpdateAnimBg="0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3429000" cy="171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648200"/>
            <a:ext cx="3200400" cy="1366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888" y="3746500"/>
            <a:ext cx="3200400" cy="246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6088" y="730250"/>
            <a:ext cx="3211512" cy="247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936750" y="5003800"/>
            <a:ext cx="823913" cy="825500"/>
          </a:xfrm>
          <a:prstGeom prst="ellips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310063" y="1897063"/>
            <a:ext cx="9842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140200" y="5229225"/>
            <a:ext cx="1439863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rot="16200000">
            <a:off x="6743700" y="3924300"/>
            <a:ext cx="1143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stealth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62400" y="762000"/>
            <a:ext cx="4841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3600" dirty="0">
                <a:solidFill>
                  <a:srgbClr val="FF6600"/>
                </a:solidFill>
                <a:latin typeface="Swis721 Blk BT" pitchFamily="34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943600" y="3581400"/>
            <a:ext cx="13525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3400" dirty="0">
                <a:solidFill>
                  <a:srgbClr val="FF6600"/>
                </a:solidFill>
                <a:latin typeface="Swis721 Blk BT" pitchFamily="34" charset="0"/>
              </a:rPr>
              <a:t>X100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32490" y="4508500"/>
            <a:ext cx="2048959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3400" dirty="0">
                <a:solidFill>
                  <a:srgbClr val="FF6600"/>
                </a:solidFill>
                <a:latin typeface="Swis721 Blk BT" pitchFamily="34" charset="0"/>
              </a:rPr>
              <a:t>X100,000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08850" y="3500438"/>
            <a:ext cx="1745991" cy="9787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n-US" altLang="zh-TW" sz="1600" dirty="0">
                <a:latin typeface="Arial" charset="0"/>
                <a:ea typeface="華康中黑體(P)" pitchFamily="34" charset="-120"/>
              </a:rPr>
              <a:t>Plasmid</a:t>
            </a:r>
          </a:p>
          <a:p>
            <a:pPr defTabSz="762000">
              <a:lnSpc>
                <a:spcPct val="90000"/>
              </a:lnSpc>
            </a:pPr>
            <a:r>
              <a:rPr lang="en-US" altLang="zh-TW" sz="1600" dirty="0">
                <a:latin typeface="Arial" charset="0"/>
                <a:ea typeface="華康中黑體(P)" pitchFamily="34" charset="-120"/>
              </a:rPr>
              <a:t>Replicates</a:t>
            </a:r>
          </a:p>
          <a:p>
            <a:pPr defTabSz="762000">
              <a:lnSpc>
                <a:spcPct val="90000"/>
              </a:lnSpc>
            </a:pPr>
            <a:r>
              <a:rPr lang="en-US" altLang="zh-TW" sz="1600" dirty="0">
                <a:latin typeface="Arial" charset="0"/>
                <a:ea typeface="華康中黑體(P)" pitchFamily="34" charset="-120"/>
              </a:rPr>
              <a:t>Independently in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1600" dirty="0">
                <a:latin typeface="Arial" charset="0"/>
                <a:ea typeface="華康中黑體(P)" pitchFamily="34" charset="-120"/>
              </a:rPr>
              <a:t>bacteria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286248" y="1142984"/>
            <a:ext cx="84510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1600" dirty="0">
                <a:latin typeface="Arial" charset="0"/>
                <a:ea typeface="華康中黑體(P)" pitchFamily="34" charset="-120"/>
              </a:rPr>
              <a:t>Spread</a:t>
            </a:r>
          </a:p>
          <a:p>
            <a:pPr algn="ctr" defTabSz="762000"/>
            <a:r>
              <a:rPr lang="en-US" altLang="zh-TW" sz="1600" dirty="0">
                <a:latin typeface="Arial" charset="0"/>
                <a:ea typeface="華康中黑體(P)" pitchFamily="34" charset="-120"/>
              </a:rPr>
              <a:t>Plating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714744" y="5715016"/>
            <a:ext cx="180517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altLang="zh-TW" sz="1600" dirty="0">
                <a:latin typeface="Arial" charset="0"/>
                <a:ea typeface="華康中黑體(P)" pitchFamily="34" charset="-120"/>
              </a:rPr>
              <a:t>Pick the colony</a:t>
            </a:r>
          </a:p>
          <a:p>
            <a:pPr algn="ctr" defTabSz="762000"/>
            <a:r>
              <a:rPr lang="en-US" altLang="zh-TW" sz="1600" dirty="0">
                <a:latin typeface="Arial" charset="0"/>
                <a:ea typeface="華康中黑體(P)" pitchFamily="34" charset="-120"/>
              </a:rPr>
              <a:t>containing genes</a:t>
            </a:r>
          </a:p>
          <a:p>
            <a:pPr algn="ctr" defTabSz="762000"/>
            <a:r>
              <a:rPr lang="en-US" altLang="zh-TW" sz="1600" dirty="0">
                <a:latin typeface="Arial" charset="0"/>
                <a:ea typeface="華康中黑體(P)" pitchFamily="34" charset="-120"/>
              </a:rPr>
              <a:t>or DNA of interest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732088" y="5537200"/>
            <a:ext cx="1141412" cy="263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 rot="4046547">
            <a:off x="3619500" y="11049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CC66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22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51750" y="4764088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91475" y="4946650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4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55000" y="4830763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66125" y="5119688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" name="Picture 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40763" y="5145088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7" name="Picture 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7200" y="5216525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8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5445125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9" name="Picture 3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2925" y="5562600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0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2963" y="5414963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1447800"/>
            <a:ext cx="2540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36"/>
          <p:cNvGrpSpPr/>
          <p:nvPr/>
        </p:nvGrpSpPr>
        <p:grpSpPr>
          <a:xfrm>
            <a:off x="4643438" y="214290"/>
            <a:ext cx="3656770" cy="1071570"/>
            <a:chOff x="4643438" y="214290"/>
            <a:chExt cx="3656770" cy="1071570"/>
          </a:xfrm>
        </p:grpSpPr>
        <p:cxnSp>
          <p:nvCxnSpPr>
            <p:cNvPr id="34" name="Straight Arrow Connector 33"/>
            <p:cNvCxnSpPr/>
            <p:nvPr/>
          </p:nvCxnSpPr>
          <p:spPr>
            <a:xfrm rot="16200000" flipH="1">
              <a:off x="6250793" y="1035827"/>
              <a:ext cx="357190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643438" y="214290"/>
              <a:ext cx="36567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Cells are diluted so individual cells are</a:t>
              </a:r>
            </a:p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isolated on solid media</a:t>
              </a: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000232" y="1785926"/>
            <a:ext cx="5286412" cy="3500462"/>
            <a:chOff x="2000232" y="1785926"/>
            <a:chExt cx="5286412" cy="3500462"/>
          </a:xfrm>
        </p:grpSpPr>
        <p:grpSp>
          <p:nvGrpSpPr>
            <p:cNvPr id="13" name="Group 40"/>
            <p:cNvGrpSpPr/>
            <p:nvPr/>
          </p:nvGrpSpPr>
          <p:grpSpPr>
            <a:xfrm>
              <a:off x="2000232" y="2000240"/>
              <a:ext cx="4143404" cy="2500330"/>
              <a:chOff x="2000232" y="2000240"/>
              <a:chExt cx="4143404" cy="2500330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rot="10800000" flipV="1">
                <a:off x="2000232" y="2000240"/>
                <a:ext cx="4143404" cy="25003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 rot="19772567">
                <a:off x="2956352" y="2799559"/>
                <a:ext cx="280557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Individual cells divide to form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Colonies 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1 colony =  clone = cell line</a:t>
                </a:r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 rot="10800000" flipV="1">
              <a:off x="2857488" y="2500306"/>
              <a:ext cx="3929090" cy="27860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143240" y="1785926"/>
              <a:ext cx="4143404" cy="27146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0" y="6488668"/>
            <a:ext cx="8572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Animation modified from </a:t>
            </a:r>
            <a:r>
              <a:rPr lang="en-US" sz="1400" dirty="0" err="1"/>
              <a:t>Juang</a:t>
            </a:r>
            <a:r>
              <a:rPr lang="en-US" sz="1400" dirty="0"/>
              <a:t> RH (2004) http://juang.bst.ntu.edu.tw/BCbasics/Animation.htm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7584" y="188640"/>
            <a:ext cx="19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Cloning!</a:t>
            </a:r>
            <a:endParaRPr lang="en-CA" sz="40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8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6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3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8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300"/>
                            </p:stCondLst>
                            <p:childTnLst>
                              <p:par>
                                <p:cTn id="8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3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utoUpdateAnimBg="0"/>
      <p:bldP spid="14" grpId="0" autoUpdateAnimBg="0"/>
      <p:bldP spid="15" grpId="0" autoUpdateAnimBg="0"/>
      <p:bldP spid="16" grpId="0" autoUpdateAnimBg="0"/>
      <p:bldP spid="18" grpId="0" autoUpdateAnimBg="0"/>
      <p:bldP spid="19" grpId="0" autoUpdateAnimBg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048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800" b="1" dirty="0"/>
              <a:t>Ligases,</a:t>
            </a:r>
          </a:p>
          <a:p>
            <a:pPr marL="800100" indent="-457200" eaLnBrk="1" hangingPunct="1">
              <a:lnSpc>
                <a:spcPct val="80000"/>
              </a:lnSpc>
              <a:defRPr/>
            </a:pPr>
            <a:r>
              <a:rPr lang="en-US" altLang="en-US" sz="2400" dirty="0"/>
              <a:t>catalyze the joining of a 3’ hydroxyl of one nucleotide with the 5’ phosphate of another nucleotide resulting in covalent </a:t>
            </a:r>
            <a:r>
              <a:rPr lang="en-US" altLang="en-US" sz="2400" dirty="0" err="1"/>
              <a:t>phosphodiester</a:t>
            </a:r>
            <a:r>
              <a:rPr lang="en-US" altLang="en-US" sz="2400" dirty="0"/>
              <a:t> bond</a:t>
            </a:r>
          </a:p>
          <a:p>
            <a:pPr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/>
          </a:p>
          <a:p>
            <a:pPr marL="857250" indent="-514350" eaLnBrk="1" hangingPunct="1">
              <a:lnSpc>
                <a:spcPct val="80000"/>
              </a:lnSpc>
              <a:defRPr/>
            </a:pPr>
            <a:r>
              <a:rPr lang="en-US" altLang="en-US" sz="2400" dirty="0"/>
              <a:t>join discontinuities (nicks) in single strands</a:t>
            </a:r>
          </a:p>
          <a:p>
            <a:pPr marL="857250" indent="-514350" eaLnBrk="1" hangingPunct="1">
              <a:lnSpc>
                <a:spcPct val="80000"/>
              </a:lnSpc>
              <a:defRPr/>
            </a:pPr>
            <a:endParaRPr lang="en-US" altLang="en-US" sz="2400" dirty="0"/>
          </a:p>
          <a:p>
            <a:pPr marL="857250" indent="-514350" eaLnBrk="1" hangingPunct="1">
              <a:lnSpc>
                <a:spcPct val="80000"/>
              </a:lnSpc>
              <a:defRPr/>
            </a:pPr>
            <a:r>
              <a:rPr lang="en-US" altLang="en-US" sz="2400" dirty="0"/>
              <a:t>join ends of two molecules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3600" dirty="0"/>
          </a:p>
        </p:txBody>
      </p:sp>
      <p:pic>
        <p:nvPicPr>
          <p:cNvPr id="4099" name="Picture 4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2699416" cy="387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http://www.bio.davidson.edu/Courses/Molbio/MolStudents/spring2003/Weber/figure%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284538"/>
            <a:ext cx="50895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u="sng" dirty="0"/>
              <a:t>Common misconception: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Many people believe that ligase physically joins the two strands together.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This is wrong!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Ligase adds AMP to the 5’ phosphate, thereby activating it. 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Upon contact, the ends join </a:t>
            </a:r>
            <a:r>
              <a:rPr lang="en-US" b="1" u="sng" dirty="0"/>
              <a:t>spontaneously</a:t>
            </a:r>
            <a:r>
              <a:rPr lang="en-US" b="1" dirty="0"/>
              <a:t> and </a:t>
            </a:r>
            <a:r>
              <a:rPr lang="en-US" b="1" u="sng" dirty="0"/>
              <a:t>in the absence </a:t>
            </a:r>
            <a:r>
              <a:rPr lang="en-US" b="1" dirty="0"/>
              <a:t>of ligase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12750" y="260350"/>
            <a:ext cx="8748713" cy="647700"/>
          </a:xfrm>
        </p:spPr>
        <p:txBody>
          <a:bodyPr/>
          <a:lstStyle/>
          <a:p>
            <a:pPr eaLnBrk="1" hangingPunct="1"/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2400" b="1">
                <a:solidFill>
                  <a:schemeClr val="tx1"/>
                </a:solidFill>
              </a:rPr>
              <a:t>1. Adenylation of DNA ligase</a:t>
            </a:r>
          </a:p>
        </p:txBody>
      </p:sp>
      <p:pic>
        <p:nvPicPr>
          <p:cNvPr id="7171" name="Picture 4" descr="fig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781300"/>
            <a:ext cx="8229600" cy="2484438"/>
          </a:xfrm>
          <a:noFill/>
        </p:spPr>
      </p:pic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790575" y="1454150"/>
            <a:ext cx="7489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 dirty="0"/>
              <a:t>A lysine in the ligase forms a bond with Adenosine triphosphate (ATP), </a:t>
            </a:r>
          </a:p>
          <a:p>
            <a:pPr algn="ctr"/>
            <a:r>
              <a:rPr lang="en-US" altLang="en-US" dirty="0"/>
              <a:t>and then ATP releases two phosphate groups to become</a:t>
            </a:r>
          </a:p>
          <a:p>
            <a:pPr algn="ctr"/>
            <a:r>
              <a:rPr lang="en-US" altLang="en-US" dirty="0"/>
              <a:t> an AMP-ligase complex (Kahn, 2003).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2. Activation of 5’ phosphate</a:t>
            </a:r>
          </a:p>
        </p:txBody>
      </p:sp>
      <p:pic>
        <p:nvPicPr>
          <p:cNvPr id="8195" name="Picture 4" descr="figur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3357563"/>
            <a:ext cx="8229600" cy="2716212"/>
          </a:xfrm>
          <a:noFill/>
        </p:spPr>
      </p:pic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031875" y="1138238"/>
            <a:ext cx="69469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	</a:t>
            </a:r>
          </a:p>
          <a:p>
            <a:pPr algn="ctr"/>
            <a:r>
              <a:rPr lang="en-US" altLang="en-US"/>
              <a:t>The monophosphate of the AMP-ligase complex forms a bond </a:t>
            </a:r>
          </a:p>
          <a:p>
            <a:pPr algn="ctr"/>
            <a:r>
              <a:rPr lang="en-US" altLang="en-US"/>
              <a:t>with the 5’ phosphate of the broken strand. 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This bonding activates the 5’ phosphate group and releases ligase</a:t>
            </a:r>
            <a:endParaRPr lang="en-US" altLang="en-US" sz="16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solidFill>
                  <a:schemeClr val="tx1"/>
                </a:solidFill>
              </a:rPr>
              <a:t>3. Attack of 3’ OH on 5’ P connects </a:t>
            </a:r>
            <a:br>
              <a:rPr lang="en-US" altLang="en-US" sz="2800" b="1">
                <a:solidFill>
                  <a:schemeClr val="tx1"/>
                </a:solidFill>
              </a:rPr>
            </a:br>
            <a:r>
              <a:rPr lang="en-US" altLang="en-US" sz="2800" b="1">
                <a:solidFill>
                  <a:schemeClr val="tx1"/>
                </a:solidFill>
              </a:rPr>
              <a:t>the broken strand and releases AMP</a:t>
            </a:r>
          </a:p>
        </p:txBody>
      </p:sp>
      <p:pic>
        <p:nvPicPr>
          <p:cNvPr id="9219" name="Picture 4" descr="figure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667000"/>
            <a:ext cx="8077200" cy="2392363"/>
          </a:xfrm>
          <a:noFill/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642938" y="1433513"/>
            <a:ext cx="790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 altLang="en-US" sz="1600"/>
          </a:p>
          <a:p>
            <a:pPr algn="ctr"/>
            <a:r>
              <a:rPr lang="en-US" altLang="en-US"/>
              <a:t>Now that the 5’ phosphate has been activated by the AMP-ligase complex, </a:t>
            </a:r>
          </a:p>
          <a:p>
            <a:pPr algn="ctr"/>
            <a:r>
              <a:rPr lang="en-US" altLang="en-US"/>
              <a:t>the 3’ hydroxyl group attacks the 5’ phosphate and forms a new bond,</a:t>
            </a:r>
          </a:p>
          <a:p>
            <a:pPr algn="ctr"/>
            <a:r>
              <a:rPr lang="en-US" altLang="en-US"/>
              <a:t> releasing the AMP.</a:t>
            </a:r>
          </a:p>
          <a:p>
            <a:pPr algn="ctr"/>
            <a:r>
              <a:rPr lang="en-US" alt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B1C4-AB51-4671-9E4C-9A18809F564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7306</TotalTime>
  <Words>549</Words>
  <Application>Microsoft Office PowerPoint</Application>
  <PresentationFormat>On-screen Show (4:3)</PresentationFormat>
  <Paragraphs>129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Swis721 Blk BT</vt:lpstr>
      <vt:lpstr>華康中黑體(P)</vt:lpstr>
      <vt:lpstr>華康中黑體外字集</vt:lpstr>
      <vt:lpstr>Arial</vt:lpstr>
      <vt:lpstr>Arial Narrow</vt:lpstr>
      <vt:lpstr>Calibri</vt:lpstr>
      <vt:lpstr>Wingdings</vt:lpstr>
      <vt:lpstr>Default Design</vt:lpstr>
      <vt:lpstr>PowerPoint Presentation</vt:lpstr>
      <vt:lpstr>A plasmid used for blue-white selection</vt:lpstr>
      <vt:lpstr>Cloning in plasmid vector</vt:lpstr>
      <vt:lpstr>PowerPoint Presentation</vt:lpstr>
      <vt:lpstr>PowerPoint Presentation</vt:lpstr>
      <vt:lpstr>PowerPoint Presentation</vt:lpstr>
      <vt:lpstr> 1. Adenylation of DNA ligase</vt:lpstr>
      <vt:lpstr>2. Activation of 5’ phosphate</vt:lpstr>
      <vt:lpstr>3. Attack of 3’ OH on 5’ P connects  the broken strand and releases AMP</vt:lpstr>
      <vt:lpstr>Sticky or Cohesive end ligation</vt:lpstr>
      <vt:lpstr>PowerPoint Presentation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access to the sequence and annotation of a gene:  how do I assess its function?</dc:title>
  <dc:creator>Jim Mattsson</dc:creator>
  <cp:lastModifiedBy>M Yip</cp:lastModifiedBy>
  <cp:revision>116</cp:revision>
  <cp:lastPrinted>2018-10-02T20:27:03Z</cp:lastPrinted>
  <dcterms:created xsi:type="dcterms:W3CDTF">2004-11-19T04:20:14Z</dcterms:created>
  <dcterms:modified xsi:type="dcterms:W3CDTF">2020-09-30T21:50:03Z</dcterms:modified>
</cp:coreProperties>
</file>