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32" r:id="rId2"/>
    <p:sldId id="333" r:id="rId3"/>
    <p:sldId id="367" r:id="rId4"/>
    <p:sldId id="369" r:id="rId5"/>
    <p:sldId id="370" r:id="rId6"/>
    <p:sldId id="274" r:id="rId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9"/>
    <p:restoredTop sz="94591"/>
  </p:normalViewPr>
  <p:slideViewPr>
    <p:cSldViewPr>
      <p:cViewPr varScale="1">
        <p:scale>
          <a:sx n="106" d="100"/>
          <a:sy n="106" d="100"/>
        </p:scale>
        <p:origin x="1695" y="5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9288804-6012-744F-8F0C-F7B9877760D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130779-9B86-0A47-A140-8CC7AFD3209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B5B21-A141-5E41-BDCC-8EAF4548A6A0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8C726C-E195-6F4E-8398-AA46FB806D1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128D43-4366-664A-AD94-344B8A26D7B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78998D-C844-8E43-9707-939180392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6446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E747A8B-AA5C-41A7-B491-6170AF6518AC}" type="datetimeFigureOut">
              <a:rPr lang="en-CA"/>
              <a:pPr>
                <a:defRPr/>
              </a:pPr>
              <a:t>2020-09-30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CE0E76D-93BE-4724-9485-D83FB486CBA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B2259-33FE-4111-8139-2B4AB2947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853BF-2C07-4B98-91F9-4FBC014557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41E9E-520B-49A0-8FFF-467EF23349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4DB88-6695-476C-B976-A9C1C855D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2B1C4-AB51-4671-9E4C-9A18809F56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88312-C327-4EE9-894F-DEC683D894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E6AC0-DFBE-46C9-B4CF-9CC46BC683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049D6-1012-4F85-B737-9EC22E979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EF673-238B-4F28-BCB6-E4BD985281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6E9EF-F577-4B49-9A5E-3B6347CD51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19C48-4A21-4961-AD00-48EAD78BF5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0D008-CAD4-49C8-A487-07349BA2CC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EE2CAFDC-FF38-4780-9E16-B9FE679A4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Blunt-end ligation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981075"/>
            <a:ext cx="8675687" cy="504031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dirty="0"/>
              <a:t>Ends do not form base-pairing hydrogen bonds</a:t>
            </a:r>
          </a:p>
          <a:p>
            <a:pPr eaLnBrk="1" hangingPunct="1">
              <a:lnSpc>
                <a:spcPct val="80000"/>
              </a:lnSpc>
              <a:buFont typeface="Wingdings"/>
              <a:buChar char="à"/>
              <a:defRPr/>
            </a:pPr>
            <a:r>
              <a:rPr lang="en-US" altLang="en-US" sz="2000" dirty="0">
                <a:sym typeface="Wingdings" panose="05000000000000000000" pitchFamily="2" charset="2"/>
              </a:rPr>
              <a:t>ends are not close for long</a:t>
            </a:r>
          </a:p>
          <a:p>
            <a:pPr eaLnBrk="1" hangingPunct="1">
              <a:lnSpc>
                <a:spcPct val="80000"/>
              </a:lnSpc>
              <a:buFont typeface="Wingdings"/>
              <a:buChar char="à"/>
              <a:defRPr/>
            </a:pPr>
            <a:r>
              <a:rPr lang="en-US" altLang="en-US" sz="2000" dirty="0"/>
              <a:t>inefficient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dirty="0"/>
              <a:t>	</a:t>
            </a:r>
            <a:r>
              <a:rPr lang="en-US" altLang="en-US" sz="1800" dirty="0"/>
              <a:t>- the rate of ligation is much lower than sticky end ligation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dirty="0"/>
              <a:t>     </a:t>
            </a:r>
            <a:r>
              <a:rPr lang="en-US" altLang="en-US" sz="2000" dirty="0"/>
              <a:t>		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6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/>
              <a:t>                               </a:t>
            </a:r>
            <a:r>
              <a:rPr lang="en-US" altLang="en-US" sz="1600" dirty="0" err="1"/>
              <a:t>nnnnnnnnnnnnGAT</a:t>
            </a:r>
            <a:r>
              <a:rPr lang="en-US" altLang="en-US" sz="1600" dirty="0"/>
              <a:t>           </a:t>
            </a:r>
            <a:r>
              <a:rPr lang="en-US" altLang="en-US" sz="1600" dirty="0" err="1"/>
              <a:t>TGAnnnnnnnnnnnnn</a:t>
            </a:r>
            <a:endParaRPr lang="en-US" altLang="en-US" sz="16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/>
              <a:t>                               </a:t>
            </a:r>
            <a:r>
              <a:rPr lang="en-US" altLang="en-US" sz="1600" dirty="0" err="1"/>
              <a:t>nnnnnnnnnnnnCTA</a:t>
            </a:r>
            <a:r>
              <a:rPr lang="en-US" altLang="en-US" sz="1600" dirty="0"/>
              <a:t>           </a:t>
            </a:r>
            <a:r>
              <a:rPr lang="en-US" altLang="en-US" sz="1600" dirty="0" err="1"/>
              <a:t>AGTnnnnnnnnnnnnn</a:t>
            </a:r>
            <a:endParaRPr lang="en-US" altLang="en-US" sz="16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6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6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/>
              <a:t>                                  </a:t>
            </a:r>
            <a:r>
              <a:rPr lang="en-US" altLang="en-US" sz="1600" dirty="0" err="1"/>
              <a:t>nnnnnnnnnnnnGATTGAnnnnnnnnnnnnn</a:t>
            </a:r>
            <a:endParaRPr lang="en-US" altLang="en-US" sz="16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/>
              <a:t>                                  </a:t>
            </a:r>
            <a:r>
              <a:rPr lang="en-US" altLang="en-US" sz="1600" dirty="0" err="1"/>
              <a:t>nnnnnnnnnnnnCTAAGTnnnnnnnnnnnnn</a:t>
            </a:r>
            <a:endParaRPr lang="en-US" altLang="en-US" sz="16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600" dirty="0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4355976" y="3300413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132138" y="3300413"/>
            <a:ext cx="781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/>
              <a:t>ligase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2B1C4-AB51-4671-9E4C-9A18809F564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242888"/>
            <a:ext cx="8229600" cy="1143001"/>
          </a:xfrm>
        </p:spPr>
        <p:txBody>
          <a:bodyPr/>
          <a:lstStyle/>
          <a:p>
            <a:pPr eaLnBrk="1" hangingPunct="1"/>
            <a:r>
              <a:rPr lang="en-US" altLang="en-US" sz="2800" b="1"/>
              <a:t>Why do blunt-end ligations 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692150"/>
            <a:ext cx="8589963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400" dirty="0"/>
              <a:t>Disadvantage: </a:t>
            </a:r>
            <a:r>
              <a:rPr lang="en-US" altLang="en-US" sz="2400" dirty="0">
                <a:solidFill>
                  <a:srgbClr val="FF0000"/>
                </a:solidFill>
              </a:rPr>
              <a:t>inefficient</a:t>
            </a:r>
          </a:p>
          <a:p>
            <a:pPr eaLnBrk="1" hangingPunct="1">
              <a:defRPr/>
            </a:pPr>
            <a:endParaRPr lang="en-US" altLang="en-US" sz="2400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en-US" altLang="en-US" sz="2400" dirty="0"/>
              <a:t>Advantage: </a:t>
            </a:r>
            <a:r>
              <a:rPr lang="en-US" altLang="en-US" sz="2400" dirty="0">
                <a:solidFill>
                  <a:srgbClr val="00B050"/>
                </a:solidFill>
              </a:rPr>
              <a:t>Universal - many ligations can be carried out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en-US" sz="2400" dirty="0">
                <a:solidFill>
                  <a:srgbClr val="00B050"/>
                </a:solidFill>
              </a:rPr>
              <a:t>     with the same set-up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sz="2400" dirty="0"/>
          </a:p>
          <a:p>
            <a:pPr eaLnBrk="1" hangingPunct="1">
              <a:buFontTx/>
              <a:buNone/>
              <a:defRPr/>
            </a:pPr>
            <a:r>
              <a:rPr lang="en-US" altLang="en-US" sz="2400" dirty="0"/>
              <a:t>Blunt-end ligation are commonly used, </a:t>
            </a:r>
          </a:p>
          <a:p>
            <a:pPr eaLnBrk="1" hangingPunct="1">
              <a:buFontTx/>
              <a:buNone/>
              <a:defRPr/>
            </a:pPr>
            <a:endParaRPr lang="en-US" altLang="en-US" sz="2000" dirty="0">
              <a:sym typeface="Wingdings" panose="05000000000000000000" pitchFamily="2" charset="2"/>
            </a:endParaRPr>
          </a:p>
          <a:p>
            <a:pPr eaLnBrk="1" hangingPunct="1">
              <a:defRPr/>
            </a:pPr>
            <a:r>
              <a:rPr lang="en-US" altLang="en-US" sz="2000" dirty="0"/>
              <a:t> </a:t>
            </a:r>
            <a:r>
              <a:rPr lang="en-US" altLang="en-US" sz="2000" u="sng" dirty="0"/>
              <a:t>When sticky ends of insert and vector can not be matched 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000" dirty="0"/>
              <a:t>     The fragment are then “polished” enzymatically to generate blunt ends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000" dirty="0"/>
              <a:t>     (ex. by using </a:t>
            </a:r>
            <a:r>
              <a:rPr lang="en-US" altLang="en-US" sz="2000" dirty="0" err="1"/>
              <a:t>Klenow</a:t>
            </a:r>
            <a:r>
              <a:rPr lang="en-US" altLang="en-US" sz="2000" dirty="0"/>
              <a:t> fragment with  DNA polymerase and exonuclease activities), followed by blunt-end ligation</a:t>
            </a:r>
          </a:p>
          <a:p>
            <a:pPr eaLnBrk="1" hangingPunct="1">
              <a:buFontTx/>
              <a:buNone/>
              <a:defRPr/>
            </a:pPr>
            <a:endParaRPr lang="en-US" altLang="en-US" sz="2000" dirty="0"/>
          </a:p>
          <a:p>
            <a:pPr eaLnBrk="1" hangingPunct="1">
              <a:defRPr/>
            </a:pPr>
            <a:r>
              <a:rPr lang="en-US" altLang="en-US" sz="2000" u="sng" dirty="0"/>
              <a:t>To clone PCR products </a:t>
            </a:r>
            <a:r>
              <a:rPr lang="en-US" altLang="en-US" sz="2000" dirty="0"/>
              <a:t>from amplification with polymerases that generate blunt ends (as we have done in the lab before)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2B1C4-AB51-4671-9E4C-9A18809F564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46088" y="115888"/>
            <a:ext cx="8229600" cy="1143000"/>
          </a:xfrm>
        </p:spPr>
        <p:txBody>
          <a:bodyPr/>
          <a:lstStyle/>
          <a:p>
            <a:r>
              <a:rPr lang="en-US" altLang="en-US" sz="2000" b="1"/>
              <a:t>Simple blunt-end ligation of PCR product (amplicon) into plasmid</a:t>
            </a:r>
          </a:p>
        </p:txBody>
      </p:sp>
      <p:pic>
        <p:nvPicPr>
          <p:cNvPr id="1433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325" y="2490788"/>
            <a:ext cx="539750" cy="549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4340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2463800"/>
            <a:ext cx="1008063" cy="1003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4341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91075" y="4167188"/>
            <a:ext cx="1006475" cy="1003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4342" name="Text Box 13"/>
          <p:cNvSpPr txBox="1">
            <a:spLocks noChangeArrowheads="1"/>
          </p:cNvSpPr>
          <p:nvPr/>
        </p:nvSpPr>
        <p:spPr bwMode="auto">
          <a:xfrm>
            <a:off x="5643563" y="3306763"/>
            <a:ext cx="1871662" cy="646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762000"/>
            <a:r>
              <a:rPr lang="en-US" altLang="zh-TW">
                <a:solidFill>
                  <a:srgbClr val="0066CC"/>
                </a:solidFill>
                <a:latin typeface="Arial Narrow" pitchFamily="34" charset="0"/>
                <a:ea typeface="華康中黑體(P)"/>
                <a:cs typeface="華康中黑體(P)"/>
              </a:rPr>
              <a:t>Ligation of amplicon</a:t>
            </a:r>
          </a:p>
          <a:p>
            <a:pPr defTabSz="762000"/>
            <a:r>
              <a:rPr lang="en-US" altLang="zh-TW">
                <a:solidFill>
                  <a:srgbClr val="0066CC"/>
                </a:solidFill>
                <a:latin typeface="Arial Narrow" pitchFamily="34" charset="0"/>
                <a:ea typeface="華康中黑體(P)"/>
                <a:cs typeface="華康中黑體(P)"/>
              </a:rPr>
              <a:t>into plasmid</a:t>
            </a:r>
          </a:p>
        </p:txBody>
      </p:sp>
      <p:sp>
        <p:nvSpPr>
          <p:cNvPr id="14343" name="Text Box 14"/>
          <p:cNvSpPr txBox="1">
            <a:spLocks noChangeArrowheads="1"/>
          </p:cNvSpPr>
          <p:nvPr/>
        </p:nvSpPr>
        <p:spPr bwMode="auto">
          <a:xfrm rot="-5400000">
            <a:off x="2112169" y="1743869"/>
            <a:ext cx="766762" cy="1206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algn="ctr" defTabSz="762000">
              <a:lnSpc>
                <a:spcPct val="90000"/>
              </a:lnSpc>
            </a:pPr>
            <a:endParaRPr lang="en-US" altLang="zh-TW" sz="1400">
              <a:solidFill>
                <a:schemeClr val="hlink"/>
              </a:solidFill>
              <a:ea typeface="華康中黑體(P)"/>
              <a:cs typeface="華康中黑體(P)"/>
            </a:endParaRPr>
          </a:p>
          <a:p>
            <a:pPr algn="ctr" defTabSz="762000">
              <a:lnSpc>
                <a:spcPct val="90000"/>
              </a:lnSpc>
            </a:pPr>
            <a:r>
              <a:rPr lang="en-US" altLang="zh-TW" sz="1400">
                <a:solidFill>
                  <a:schemeClr val="hlink"/>
                </a:solidFill>
                <a:ea typeface="華康中黑體(P)"/>
                <a:cs typeface="華康中黑體(P)"/>
              </a:rPr>
              <a:t>EcoRV</a:t>
            </a:r>
          </a:p>
          <a:p>
            <a:pPr algn="ctr" defTabSz="762000">
              <a:lnSpc>
                <a:spcPct val="90000"/>
              </a:lnSpc>
            </a:pPr>
            <a:r>
              <a:rPr lang="en-US" altLang="zh-TW" sz="1400">
                <a:solidFill>
                  <a:schemeClr val="hlink"/>
                </a:solidFill>
                <a:ea typeface="華康中黑體(P)"/>
                <a:cs typeface="華康中黑體(P)"/>
              </a:rPr>
              <a:t>endonuclease</a:t>
            </a:r>
          </a:p>
        </p:txBody>
      </p:sp>
      <p:sp>
        <p:nvSpPr>
          <p:cNvPr id="14344" name="Line 22"/>
          <p:cNvSpPr>
            <a:spLocks noChangeShapeType="1"/>
          </p:cNvSpPr>
          <p:nvPr/>
        </p:nvSpPr>
        <p:spPr bwMode="auto">
          <a:xfrm flipV="1">
            <a:off x="2051050" y="2860675"/>
            <a:ext cx="6858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CA"/>
          </a:p>
        </p:txBody>
      </p:sp>
      <p:grpSp>
        <p:nvGrpSpPr>
          <p:cNvPr id="14345" name="Group 37"/>
          <p:cNvGrpSpPr>
            <a:grpSpLocks/>
          </p:cNvGrpSpPr>
          <p:nvPr/>
        </p:nvGrpSpPr>
        <p:grpSpPr bwMode="auto">
          <a:xfrm>
            <a:off x="4729163" y="2855913"/>
            <a:ext cx="1152525" cy="1019175"/>
            <a:chOff x="2618" y="1048"/>
            <a:chExt cx="726" cy="642"/>
          </a:xfrm>
        </p:grpSpPr>
        <p:sp>
          <p:nvSpPr>
            <p:cNvPr id="14352" name="Freeform 28"/>
            <p:cNvSpPr>
              <a:spLocks/>
            </p:cNvSpPr>
            <p:nvPr/>
          </p:nvSpPr>
          <p:spPr bwMode="auto">
            <a:xfrm>
              <a:off x="2618" y="1051"/>
              <a:ext cx="364" cy="639"/>
            </a:xfrm>
            <a:custGeom>
              <a:avLst/>
              <a:gdLst>
                <a:gd name="T0" fmla="*/ 0 w 364"/>
                <a:gd name="T1" fmla="*/ 8 h 639"/>
                <a:gd name="T2" fmla="*/ 224 w 364"/>
                <a:gd name="T3" fmla="*/ 17 h 639"/>
                <a:gd name="T4" fmla="*/ 336 w 364"/>
                <a:gd name="T5" fmla="*/ 113 h 639"/>
                <a:gd name="T6" fmla="*/ 360 w 364"/>
                <a:gd name="T7" fmla="*/ 295 h 639"/>
                <a:gd name="T8" fmla="*/ 358 w 364"/>
                <a:gd name="T9" fmla="*/ 639 h 6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4"/>
                <a:gd name="T16" fmla="*/ 0 h 639"/>
                <a:gd name="T17" fmla="*/ 364 w 364"/>
                <a:gd name="T18" fmla="*/ 639 h 6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4" h="639">
                  <a:moveTo>
                    <a:pt x="0" y="8"/>
                  </a:moveTo>
                  <a:cubicBezTo>
                    <a:pt x="38" y="9"/>
                    <a:pt x="168" y="0"/>
                    <a:pt x="224" y="17"/>
                  </a:cubicBezTo>
                  <a:cubicBezTo>
                    <a:pt x="280" y="34"/>
                    <a:pt x="314" y="67"/>
                    <a:pt x="336" y="113"/>
                  </a:cubicBezTo>
                  <a:cubicBezTo>
                    <a:pt x="358" y="159"/>
                    <a:pt x="356" y="207"/>
                    <a:pt x="360" y="295"/>
                  </a:cubicBezTo>
                  <a:cubicBezTo>
                    <a:pt x="364" y="383"/>
                    <a:pt x="358" y="567"/>
                    <a:pt x="358" y="639"/>
                  </a:cubicBezTo>
                </a:path>
              </a:pathLst>
            </a:custGeom>
            <a:noFill/>
            <a:ln w="28575">
              <a:solidFill>
                <a:schemeClr val="bg2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4353" name="Freeform 29"/>
            <p:cNvSpPr>
              <a:spLocks/>
            </p:cNvSpPr>
            <p:nvPr/>
          </p:nvSpPr>
          <p:spPr bwMode="auto">
            <a:xfrm>
              <a:off x="2974" y="1048"/>
              <a:ext cx="370" cy="279"/>
            </a:xfrm>
            <a:custGeom>
              <a:avLst/>
              <a:gdLst>
                <a:gd name="T0" fmla="*/ 370 w 370"/>
                <a:gd name="T1" fmla="*/ 8 h 279"/>
                <a:gd name="T2" fmla="*/ 135 w 370"/>
                <a:gd name="T3" fmla="*/ 16 h 279"/>
                <a:gd name="T4" fmla="*/ 21 w 370"/>
                <a:gd name="T5" fmla="*/ 102 h 279"/>
                <a:gd name="T6" fmla="*/ 5 w 370"/>
                <a:gd name="T7" fmla="*/ 279 h 27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70"/>
                <a:gd name="T13" fmla="*/ 0 h 279"/>
                <a:gd name="T14" fmla="*/ 370 w 370"/>
                <a:gd name="T15" fmla="*/ 279 h 27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70" h="279">
                  <a:moveTo>
                    <a:pt x="370" y="8"/>
                  </a:moveTo>
                  <a:cubicBezTo>
                    <a:pt x="331" y="9"/>
                    <a:pt x="193" y="0"/>
                    <a:pt x="135" y="16"/>
                  </a:cubicBezTo>
                  <a:cubicBezTo>
                    <a:pt x="77" y="32"/>
                    <a:pt x="42" y="58"/>
                    <a:pt x="21" y="102"/>
                  </a:cubicBezTo>
                  <a:cubicBezTo>
                    <a:pt x="0" y="146"/>
                    <a:pt x="7" y="249"/>
                    <a:pt x="5" y="279"/>
                  </a:cubicBezTo>
                </a:path>
              </a:pathLst>
            </a:cu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14346" name="Group 33"/>
          <p:cNvGrpSpPr>
            <a:grpSpLocks/>
          </p:cNvGrpSpPr>
          <p:nvPr/>
        </p:nvGrpSpPr>
        <p:grpSpPr bwMode="auto">
          <a:xfrm>
            <a:off x="446088" y="2171700"/>
            <a:ext cx="1311275" cy="1295400"/>
            <a:chOff x="500034" y="928670"/>
            <a:chExt cx="1311304" cy="1295418"/>
          </a:xfrm>
        </p:grpSpPr>
        <p:pic>
          <p:nvPicPr>
            <p:cNvPr id="14350" name="Picture 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04863" y="1220788"/>
              <a:ext cx="1006475" cy="1003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14351" name="TextBox 18"/>
            <p:cNvSpPr txBox="1">
              <a:spLocks noChangeArrowheads="1"/>
            </p:cNvSpPr>
            <p:nvPr/>
          </p:nvSpPr>
          <p:spPr bwMode="auto">
            <a:xfrm>
              <a:off x="500034" y="928670"/>
              <a:ext cx="104387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/>
                <a:t>plasmid </a:t>
              </a:r>
            </a:p>
          </p:txBody>
        </p:sp>
      </p:grpSp>
      <p:sp>
        <p:nvSpPr>
          <p:cNvPr id="14347" name="TextBox 20"/>
          <p:cNvSpPr txBox="1">
            <a:spLocks noChangeArrowheads="1"/>
          </p:cNvSpPr>
          <p:nvPr/>
        </p:nvSpPr>
        <p:spPr bwMode="auto">
          <a:xfrm>
            <a:off x="928688" y="1530350"/>
            <a:ext cx="29416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/>
              <a:t>vector MCS is cut (linearized) with </a:t>
            </a:r>
          </a:p>
          <a:p>
            <a:r>
              <a:rPr lang="en-US" altLang="en-US" sz="1400"/>
              <a:t>enzyme generating blunt ends</a:t>
            </a:r>
          </a:p>
        </p:txBody>
      </p:sp>
      <p:sp>
        <p:nvSpPr>
          <p:cNvPr id="14348" name="TextBox 21"/>
          <p:cNvSpPr txBox="1">
            <a:spLocks noChangeArrowheads="1"/>
          </p:cNvSpPr>
          <p:nvPr/>
        </p:nvSpPr>
        <p:spPr bwMode="auto">
          <a:xfrm>
            <a:off x="6311900" y="1663700"/>
            <a:ext cx="246538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/>
              <a:t>PCR amplify gene of interest</a:t>
            </a:r>
          </a:p>
          <a:p>
            <a:r>
              <a:rPr lang="en-US" altLang="en-US" sz="1400"/>
              <a:t>using Taq polymerase and</a:t>
            </a:r>
          </a:p>
          <a:p>
            <a:r>
              <a:rPr lang="en-US" altLang="en-US" sz="1400"/>
              <a:t>standard primers</a:t>
            </a:r>
          </a:p>
        </p:txBody>
      </p:sp>
      <p:sp>
        <p:nvSpPr>
          <p:cNvPr id="14349" name="TextBox 22"/>
          <p:cNvSpPr txBox="1">
            <a:spLocks noChangeArrowheads="1"/>
          </p:cNvSpPr>
          <p:nvPr/>
        </p:nvSpPr>
        <p:spPr bwMode="auto">
          <a:xfrm>
            <a:off x="4397375" y="3143250"/>
            <a:ext cx="787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/>
              <a:t>ligase</a:t>
            </a:r>
          </a:p>
          <a:p>
            <a:r>
              <a:rPr lang="en-US" altLang="en-US"/>
              <a:t>ATP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2B1C4-AB51-4671-9E4C-9A18809F564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31800" y="115888"/>
            <a:ext cx="8229600" cy="1143000"/>
          </a:xfrm>
        </p:spPr>
        <p:txBody>
          <a:bodyPr/>
          <a:lstStyle/>
          <a:p>
            <a:r>
              <a:rPr lang="en-US" altLang="en-US" sz="2000" b="1"/>
              <a:t>For several reasons, this approach results in low frequency ligation of amplicon into plasmid</a:t>
            </a:r>
          </a:p>
        </p:txBody>
      </p:sp>
      <p:pic>
        <p:nvPicPr>
          <p:cNvPr id="1536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988" y="2560638"/>
            <a:ext cx="539750" cy="549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5364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2463800"/>
            <a:ext cx="1008063" cy="1003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5365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91075" y="4167188"/>
            <a:ext cx="1006475" cy="1003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5366" name="Text Box 13"/>
          <p:cNvSpPr txBox="1">
            <a:spLocks noChangeArrowheads="1"/>
          </p:cNvSpPr>
          <p:nvPr/>
        </p:nvSpPr>
        <p:spPr bwMode="auto">
          <a:xfrm>
            <a:off x="5311775" y="3143250"/>
            <a:ext cx="1873250" cy="64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762000"/>
            <a:r>
              <a:rPr lang="en-US" altLang="zh-TW">
                <a:solidFill>
                  <a:srgbClr val="0066CC"/>
                </a:solidFill>
                <a:latin typeface="Arial Narrow" pitchFamily="34" charset="0"/>
                <a:ea typeface="華康中黑體(P)"/>
                <a:cs typeface="華康中黑體(P)"/>
              </a:rPr>
              <a:t>Ligation of amplicon</a:t>
            </a:r>
          </a:p>
          <a:p>
            <a:pPr defTabSz="762000"/>
            <a:r>
              <a:rPr lang="en-US" altLang="zh-TW">
                <a:solidFill>
                  <a:srgbClr val="0066CC"/>
                </a:solidFill>
                <a:latin typeface="Arial Narrow" pitchFamily="34" charset="0"/>
                <a:ea typeface="華康中黑體(P)"/>
                <a:cs typeface="華康中黑體(P)"/>
              </a:rPr>
              <a:t>into plasmid</a:t>
            </a:r>
          </a:p>
        </p:txBody>
      </p:sp>
      <p:sp>
        <p:nvSpPr>
          <p:cNvPr id="15367" name="Text Box 14"/>
          <p:cNvSpPr txBox="1">
            <a:spLocks noChangeArrowheads="1"/>
          </p:cNvSpPr>
          <p:nvPr/>
        </p:nvSpPr>
        <p:spPr bwMode="auto">
          <a:xfrm rot="-5400000">
            <a:off x="2209006" y="1743869"/>
            <a:ext cx="573088" cy="1206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algn="ctr" defTabSz="762000">
              <a:lnSpc>
                <a:spcPct val="90000"/>
              </a:lnSpc>
            </a:pPr>
            <a:r>
              <a:rPr lang="en-US" altLang="zh-TW" sz="1400">
                <a:solidFill>
                  <a:schemeClr val="hlink"/>
                </a:solidFill>
                <a:ea typeface="華康中黑體(P)"/>
                <a:cs typeface="華康中黑體(P)"/>
              </a:rPr>
              <a:t>EcoRV</a:t>
            </a:r>
          </a:p>
          <a:p>
            <a:pPr algn="ctr" defTabSz="762000">
              <a:lnSpc>
                <a:spcPct val="90000"/>
              </a:lnSpc>
            </a:pPr>
            <a:r>
              <a:rPr lang="en-US" altLang="zh-TW" sz="1400">
                <a:solidFill>
                  <a:schemeClr val="hlink"/>
                </a:solidFill>
                <a:ea typeface="華康中黑體(P)"/>
                <a:cs typeface="華康中黑體(P)"/>
              </a:rPr>
              <a:t>endonuclease</a:t>
            </a:r>
          </a:p>
        </p:txBody>
      </p:sp>
      <p:sp>
        <p:nvSpPr>
          <p:cNvPr id="15368" name="Line 22"/>
          <p:cNvSpPr>
            <a:spLocks noChangeShapeType="1"/>
          </p:cNvSpPr>
          <p:nvPr/>
        </p:nvSpPr>
        <p:spPr bwMode="auto">
          <a:xfrm flipV="1">
            <a:off x="2051050" y="2860675"/>
            <a:ext cx="6858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CA"/>
          </a:p>
        </p:txBody>
      </p:sp>
      <p:grpSp>
        <p:nvGrpSpPr>
          <p:cNvPr id="15369" name="Group 37"/>
          <p:cNvGrpSpPr>
            <a:grpSpLocks/>
          </p:cNvGrpSpPr>
          <p:nvPr/>
        </p:nvGrpSpPr>
        <p:grpSpPr bwMode="auto">
          <a:xfrm>
            <a:off x="4729163" y="2855913"/>
            <a:ext cx="1152525" cy="1019175"/>
            <a:chOff x="2618" y="1048"/>
            <a:chExt cx="726" cy="642"/>
          </a:xfrm>
        </p:grpSpPr>
        <p:sp>
          <p:nvSpPr>
            <p:cNvPr id="15380" name="Freeform 28"/>
            <p:cNvSpPr>
              <a:spLocks/>
            </p:cNvSpPr>
            <p:nvPr/>
          </p:nvSpPr>
          <p:spPr bwMode="auto">
            <a:xfrm>
              <a:off x="2618" y="1051"/>
              <a:ext cx="364" cy="639"/>
            </a:xfrm>
            <a:custGeom>
              <a:avLst/>
              <a:gdLst>
                <a:gd name="T0" fmla="*/ 0 w 364"/>
                <a:gd name="T1" fmla="*/ 8 h 639"/>
                <a:gd name="T2" fmla="*/ 224 w 364"/>
                <a:gd name="T3" fmla="*/ 17 h 639"/>
                <a:gd name="T4" fmla="*/ 336 w 364"/>
                <a:gd name="T5" fmla="*/ 113 h 639"/>
                <a:gd name="T6" fmla="*/ 360 w 364"/>
                <a:gd name="T7" fmla="*/ 295 h 639"/>
                <a:gd name="T8" fmla="*/ 358 w 364"/>
                <a:gd name="T9" fmla="*/ 639 h 6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4"/>
                <a:gd name="T16" fmla="*/ 0 h 639"/>
                <a:gd name="T17" fmla="*/ 364 w 364"/>
                <a:gd name="T18" fmla="*/ 639 h 6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4" h="639">
                  <a:moveTo>
                    <a:pt x="0" y="8"/>
                  </a:moveTo>
                  <a:cubicBezTo>
                    <a:pt x="38" y="9"/>
                    <a:pt x="168" y="0"/>
                    <a:pt x="224" y="17"/>
                  </a:cubicBezTo>
                  <a:cubicBezTo>
                    <a:pt x="280" y="34"/>
                    <a:pt x="314" y="67"/>
                    <a:pt x="336" y="113"/>
                  </a:cubicBezTo>
                  <a:cubicBezTo>
                    <a:pt x="358" y="159"/>
                    <a:pt x="356" y="207"/>
                    <a:pt x="360" y="295"/>
                  </a:cubicBezTo>
                  <a:cubicBezTo>
                    <a:pt x="364" y="383"/>
                    <a:pt x="358" y="567"/>
                    <a:pt x="358" y="639"/>
                  </a:cubicBezTo>
                </a:path>
              </a:pathLst>
            </a:custGeom>
            <a:noFill/>
            <a:ln w="28575">
              <a:solidFill>
                <a:schemeClr val="bg2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5381" name="Freeform 29"/>
            <p:cNvSpPr>
              <a:spLocks/>
            </p:cNvSpPr>
            <p:nvPr/>
          </p:nvSpPr>
          <p:spPr bwMode="auto">
            <a:xfrm>
              <a:off x="2974" y="1048"/>
              <a:ext cx="370" cy="279"/>
            </a:xfrm>
            <a:custGeom>
              <a:avLst/>
              <a:gdLst>
                <a:gd name="T0" fmla="*/ 370 w 370"/>
                <a:gd name="T1" fmla="*/ 8 h 279"/>
                <a:gd name="T2" fmla="*/ 135 w 370"/>
                <a:gd name="T3" fmla="*/ 16 h 279"/>
                <a:gd name="T4" fmla="*/ 21 w 370"/>
                <a:gd name="T5" fmla="*/ 102 h 279"/>
                <a:gd name="T6" fmla="*/ 5 w 370"/>
                <a:gd name="T7" fmla="*/ 279 h 27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70"/>
                <a:gd name="T13" fmla="*/ 0 h 279"/>
                <a:gd name="T14" fmla="*/ 370 w 370"/>
                <a:gd name="T15" fmla="*/ 279 h 27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70" h="279">
                  <a:moveTo>
                    <a:pt x="370" y="8"/>
                  </a:moveTo>
                  <a:cubicBezTo>
                    <a:pt x="331" y="9"/>
                    <a:pt x="193" y="0"/>
                    <a:pt x="135" y="16"/>
                  </a:cubicBezTo>
                  <a:cubicBezTo>
                    <a:pt x="77" y="32"/>
                    <a:pt x="42" y="58"/>
                    <a:pt x="21" y="102"/>
                  </a:cubicBezTo>
                  <a:cubicBezTo>
                    <a:pt x="0" y="146"/>
                    <a:pt x="7" y="249"/>
                    <a:pt x="5" y="279"/>
                  </a:cubicBezTo>
                </a:path>
              </a:pathLst>
            </a:cu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15370" name="Group 33"/>
          <p:cNvGrpSpPr>
            <a:grpSpLocks/>
          </p:cNvGrpSpPr>
          <p:nvPr/>
        </p:nvGrpSpPr>
        <p:grpSpPr bwMode="auto">
          <a:xfrm>
            <a:off x="446088" y="2171700"/>
            <a:ext cx="1311275" cy="1295400"/>
            <a:chOff x="500034" y="928670"/>
            <a:chExt cx="1311304" cy="1295418"/>
          </a:xfrm>
        </p:grpSpPr>
        <p:pic>
          <p:nvPicPr>
            <p:cNvPr id="15378" name="Picture 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04863" y="1220788"/>
              <a:ext cx="1006475" cy="1003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15379" name="TextBox 18"/>
            <p:cNvSpPr txBox="1">
              <a:spLocks noChangeArrowheads="1"/>
            </p:cNvSpPr>
            <p:nvPr/>
          </p:nvSpPr>
          <p:spPr bwMode="auto">
            <a:xfrm>
              <a:off x="500034" y="928670"/>
              <a:ext cx="104387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/>
                <a:t>plasmid </a:t>
              </a:r>
            </a:p>
          </p:txBody>
        </p:sp>
      </p:grpSp>
      <p:sp>
        <p:nvSpPr>
          <p:cNvPr id="15371" name="TextBox 2"/>
          <p:cNvSpPr txBox="1">
            <a:spLocks noChangeArrowheads="1"/>
          </p:cNvSpPr>
          <p:nvPr/>
        </p:nvSpPr>
        <p:spPr bwMode="auto">
          <a:xfrm>
            <a:off x="3735388" y="5332413"/>
            <a:ext cx="4124325" cy="738187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/>
              <a:t>concentration of plasmid and especially amplicon </a:t>
            </a:r>
          </a:p>
          <a:p>
            <a:r>
              <a:rPr lang="en-US" altLang="en-US" sz="1400"/>
              <a:t>is too low for sufficient rate of ligation to occur</a:t>
            </a:r>
          </a:p>
          <a:p>
            <a:r>
              <a:rPr lang="en-US" altLang="en-US" sz="1400">
                <a:sym typeface="Wingdings" pitchFamily="2" charset="2"/>
              </a:rPr>
              <a:t> few/no white colonies</a:t>
            </a:r>
            <a:endParaRPr lang="en-US" altLang="en-US" sz="1400"/>
          </a:p>
        </p:txBody>
      </p:sp>
      <p:sp>
        <p:nvSpPr>
          <p:cNvPr id="15372" name="Line 22"/>
          <p:cNvSpPr>
            <a:spLocks noChangeShapeType="1"/>
          </p:cNvSpPr>
          <p:nvPr/>
        </p:nvSpPr>
        <p:spPr bwMode="auto">
          <a:xfrm flipH="1" flipV="1">
            <a:off x="1892300" y="3076575"/>
            <a:ext cx="94932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6191250" y="1195388"/>
            <a:ext cx="2878138" cy="13843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 err="1">
                <a:latin typeface="Arial" charset="0"/>
              </a:rPr>
              <a:t>Taq</a:t>
            </a:r>
            <a:r>
              <a:rPr lang="en-US" sz="1400" dirty="0">
                <a:latin typeface="Arial" charset="0"/>
              </a:rPr>
              <a:t> polymerase</a:t>
            </a:r>
          </a:p>
          <a:p>
            <a:pPr>
              <a:defRPr/>
            </a:pPr>
            <a:r>
              <a:rPr lang="en-US" sz="1400" dirty="0">
                <a:latin typeface="Arial" charset="0"/>
              </a:rPr>
              <a:t>lacks proof-reading</a:t>
            </a:r>
          </a:p>
          <a:p>
            <a:pPr>
              <a:defRPr/>
            </a:pPr>
            <a:r>
              <a:rPr lang="en-US" sz="1400" dirty="0">
                <a:latin typeface="Arial" charset="0"/>
              </a:rPr>
              <a:t>activity and frequently puts</a:t>
            </a:r>
          </a:p>
          <a:p>
            <a:pPr>
              <a:defRPr/>
            </a:pPr>
            <a:r>
              <a:rPr lang="en-US" sz="1400" dirty="0">
                <a:latin typeface="Arial" charset="0"/>
              </a:rPr>
              <a:t>an extra A at the 3’ end</a:t>
            </a:r>
          </a:p>
          <a:p>
            <a:pPr marL="285750" indent="-285750">
              <a:buFont typeface="Wingdings" pitchFamily="2" charset="2"/>
              <a:buChar char="à"/>
              <a:defRPr/>
            </a:pPr>
            <a:r>
              <a:rPr lang="en-US" sz="1400" dirty="0">
                <a:latin typeface="Arial" charset="0"/>
                <a:sym typeface="Wingdings" panose="05000000000000000000" pitchFamily="2" charset="2"/>
              </a:rPr>
              <a:t>amplicons are not blunt-ended</a:t>
            </a:r>
          </a:p>
          <a:p>
            <a:pPr marL="285750" indent="-285750">
              <a:buFont typeface="Wingdings" pitchFamily="2" charset="2"/>
              <a:buChar char="à"/>
              <a:defRPr/>
            </a:pPr>
            <a:r>
              <a:rPr lang="en-US" sz="1400" dirty="0">
                <a:latin typeface="Arial" charset="0"/>
                <a:sym typeface="Wingdings" panose="05000000000000000000" pitchFamily="2" charset="2"/>
              </a:rPr>
              <a:t>few/no white colonies</a:t>
            </a:r>
            <a:endParaRPr lang="en-US" sz="1400" dirty="0"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64375" y="2633663"/>
            <a:ext cx="1993900" cy="224631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>
                <a:latin typeface="Arial" charset="0"/>
              </a:rPr>
              <a:t>Standard primers</a:t>
            </a:r>
          </a:p>
          <a:p>
            <a:pPr>
              <a:defRPr/>
            </a:pPr>
            <a:r>
              <a:rPr lang="en-US" sz="1400" dirty="0">
                <a:latin typeface="Arial" charset="0"/>
              </a:rPr>
              <a:t>have 5’ OH group</a:t>
            </a:r>
          </a:p>
          <a:p>
            <a:pPr marL="285750" indent="-285750">
              <a:buFont typeface="Wingdings" pitchFamily="2" charset="2"/>
              <a:buChar char="à"/>
              <a:defRPr/>
            </a:pPr>
            <a:r>
              <a:rPr lang="en-US" sz="1400" dirty="0">
                <a:latin typeface="Arial" charset="0"/>
                <a:sym typeface="Wingdings" panose="05000000000000000000" pitchFamily="2" charset="2"/>
              </a:rPr>
              <a:t>only one strand </a:t>
            </a:r>
          </a:p>
          <a:p>
            <a:pPr>
              <a:defRPr/>
            </a:pPr>
            <a:r>
              <a:rPr lang="en-US" sz="1400" dirty="0">
                <a:latin typeface="Arial" charset="0"/>
                <a:sym typeface="Wingdings" panose="05000000000000000000" pitchFamily="2" charset="2"/>
              </a:rPr>
              <a:t>can be ligated</a:t>
            </a:r>
          </a:p>
          <a:p>
            <a:pPr>
              <a:defRPr/>
            </a:pPr>
            <a:endParaRPr lang="en-US" sz="1400" dirty="0">
              <a:latin typeface="Arial" charset="0"/>
              <a:sym typeface="Wingdings" panose="05000000000000000000" pitchFamily="2" charset="2"/>
            </a:endParaRPr>
          </a:p>
          <a:p>
            <a:pPr>
              <a:defRPr/>
            </a:pPr>
            <a:r>
              <a:rPr lang="en-US" sz="1400" dirty="0">
                <a:latin typeface="Arial" charset="0"/>
                <a:sym typeface="Wingdings" panose="05000000000000000000" pitchFamily="2" charset="2"/>
              </a:rPr>
              <a:t>-- 3’ OH x </a:t>
            </a:r>
            <a:r>
              <a:rPr lang="en-US" sz="1400" dirty="0">
                <a:solidFill>
                  <a:srgbClr val="FF0000"/>
                </a:solidFill>
                <a:latin typeface="Arial" charset="0"/>
                <a:sym typeface="Wingdings" panose="05000000000000000000" pitchFamily="2" charset="2"/>
              </a:rPr>
              <a:t>HO 5’</a:t>
            </a:r>
            <a:r>
              <a:rPr lang="en-US" sz="1400" dirty="0">
                <a:latin typeface="Arial" charset="0"/>
                <a:sym typeface="Wingdings" panose="05000000000000000000" pitchFamily="2" charset="2"/>
              </a:rPr>
              <a:t> –</a:t>
            </a:r>
          </a:p>
          <a:p>
            <a:pPr>
              <a:defRPr/>
            </a:pPr>
            <a:r>
              <a:rPr lang="en-US" sz="1400" dirty="0">
                <a:latin typeface="Arial" charset="0"/>
                <a:sym typeface="Wingdings" panose="05000000000000000000" pitchFamily="2" charset="2"/>
              </a:rPr>
              <a:t>   ----5’ P- HO 3’ –</a:t>
            </a:r>
          </a:p>
          <a:p>
            <a:pPr>
              <a:defRPr/>
            </a:pPr>
            <a:endParaRPr lang="en-US" sz="1400" dirty="0">
              <a:latin typeface="Arial" charset="0"/>
              <a:sym typeface="Wingdings" panose="05000000000000000000" pitchFamily="2" charset="2"/>
            </a:endParaRPr>
          </a:p>
          <a:p>
            <a:pPr>
              <a:defRPr/>
            </a:pPr>
            <a:r>
              <a:rPr lang="en-US" sz="1400" dirty="0">
                <a:latin typeface="Arial" charset="0"/>
                <a:sym typeface="Wingdings" panose="05000000000000000000" pitchFamily="2" charset="2"/>
              </a:rPr>
              <a:t> few/no white colonies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7875" y="4005263"/>
            <a:ext cx="2940050" cy="73818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atin typeface="Arial" charset="0"/>
              </a:rPr>
              <a:t>plasmid ends are physically linked</a:t>
            </a:r>
          </a:p>
          <a:p>
            <a:pPr marL="285750" indent="-285750">
              <a:buFont typeface="Wingdings" pitchFamily="2" charset="2"/>
              <a:buChar char="à"/>
              <a:defRPr/>
            </a:pPr>
            <a:r>
              <a:rPr lang="en-US" sz="1400" dirty="0">
                <a:latin typeface="Arial" charset="0"/>
                <a:sym typeface="Wingdings" panose="05000000000000000000" pitchFamily="2" charset="2"/>
              </a:rPr>
              <a:t>plasmids frequently “self” ligate</a:t>
            </a:r>
          </a:p>
          <a:p>
            <a:pPr marL="285750" indent="-285750">
              <a:buFont typeface="Wingdings" pitchFamily="2" charset="2"/>
              <a:buChar char="à"/>
              <a:defRPr/>
            </a:pPr>
            <a:r>
              <a:rPr lang="en-US" sz="1400" dirty="0">
                <a:latin typeface="Arial" charset="0"/>
                <a:sym typeface="Wingdings" panose="05000000000000000000" pitchFamily="2" charset="2"/>
              </a:rPr>
              <a:t>many blue colonies</a:t>
            </a:r>
            <a:endParaRPr lang="en-US" sz="1400" dirty="0">
              <a:latin typeface="Arial" charset="0"/>
            </a:endParaRPr>
          </a:p>
        </p:txBody>
      </p:sp>
      <p:sp>
        <p:nvSpPr>
          <p:cNvPr id="15376" name="TextBox 23"/>
          <p:cNvSpPr txBox="1">
            <a:spLocks noChangeArrowheads="1"/>
          </p:cNvSpPr>
          <p:nvPr/>
        </p:nvSpPr>
        <p:spPr bwMode="auto">
          <a:xfrm>
            <a:off x="4397375" y="3143250"/>
            <a:ext cx="787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/>
              <a:t>ligase</a:t>
            </a:r>
          </a:p>
          <a:p>
            <a:r>
              <a:rPr lang="en-US" altLang="en-US"/>
              <a:t>ATP</a:t>
            </a:r>
          </a:p>
        </p:txBody>
      </p:sp>
      <p:sp>
        <p:nvSpPr>
          <p:cNvPr id="15377" name="TextBox 24"/>
          <p:cNvSpPr txBox="1">
            <a:spLocks noChangeArrowheads="1"/>
          </p:cNvSpPr>
          <p:nvPr/>
        </p:nvSpPr>
        <p:spPr bwMode="auto">
          <a:xfrm>
            <a:off x="2054225" y="3298825"/>
            <a:ext cx="787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/>
              <a:t>ligase</a:t>
            </a:r>
          </a:p>
          <a:p>
            <a:r>
              <a:rPr lang="en-US" altLang="en-US"/>
              <a:t>ATP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2B1C4-AB51-4671-9E4C-9A18809F564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31800" y="115888"/>
            <a:ext cx="8229600" cy="1143000"/>
          </a:xfrm>
        </p:spPr>
        <p:txBody>
          <a:bodyPr/>
          <a:lstStyle/>
          <a:p>
            <a:r>
              <a:rPr lang="en-US" altLang="en-US" sz="2000" b="1" dirty="0"/>
              <a:t>Modifications used to increase frequency of amplicon ligation</a:t>
            </a:r>
            <a:br>
              <a:rPr lang="en-US" altLang="en-US" sz="2000" b="1" dirty="0"/>
            </a:br>
            <a:r>
              <a:rPr lang="en-US" altLang="en-US" sz="2000" b="1" dirty="0"/>
              <a:t>into plasmid</a:t>
            </a:r>
          </a:p>
        </p:txBody>
      </p:sp>
      <p:pic>
        <p:nvPicPr>
          <p:cNvPr id="1638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988" y="2560638"/>
            <a:ext cx="539750" cy="549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638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2463800"/>
            <a:ext cx="1008063" cy="1003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6389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91075" y="4167188"/>
            <a:ext cx="1006475" cy="1003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6390" name="Text Box 13"/>
          <p:cNvSpPr txBox="1">
            <a:spLocks noChangeArrowheads="1"/>
          </p:cNvSpPr>
          <p:nvPr/>
        </p:nvSpPr>
        <p:spPr bwMode="auto">
          <a:xfrm>
            <a:off x="5311775" y="3143250"/>
            <a:ext cx="1873250" cy="64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762000"/>
            <a:r>
              <a:rPr lang="en-US" altLang="zh-TW">
                <a:solidFill>
                  <a:srgbClr val="0066CC"/>
                </a:solidFill>
                <a:latin typeface="Arial Narrow" pitchFamily="34" charset="0"/>
                <a:ea typeface="華康中黑體(P)"/>
                <a:cs typeface="華康中黑體(P)"/>
              </a:rPr>
              <a:t>Ligation of amplicon</a:t>
            </a:r>
          </a:p>
          <a:p>
            <a:pPr defTabSz="762000"/>
            <a:r>
              <a:rPr lang="en-US" altLang="zh-TW">
                <a:solidFill>
                  <a:srgbClr val="0066CC"/>
                </a:solidFill>
                <a:latin typeface="Arial Narrow" pitchFamily="34" charset="0"/>
                <a:ea typeface="華康中黑體(P)"/>
                <a:cs typeface="華康中黑體(P)"/>
              </a:rPr>
              <a:t>into plasmid</a:t>
            </a:r>
          </a:p>
        </p:txBody>
      </p:sp>
      <p:sp>
        <p:nvSpPr>
          <p:cNvPr id="16391" name="Text Box 14"/>
          <p:cNvSpPr txBox="1">
            <a:spLocks noChangeArrowheads="1"/>
          </p:cNvSpPr>
          <p:nvPr/>
        </p:nvSpPr>
        <p:spPr bwMode="auto">
          <a:xfrm rot="-5400000">
            <a:off x="2209006" y="1743869"/>
            <a:ext cx="573088" cy="1206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algn="ctr" defTabSz="762000">
              <a:lnSpc>
                <a:spcPct val="90000"/>
              </a:lnSpc>
            </a:pPr>
            <a:r>
              <a:rPr lang="en-US" altLang="zh-TW" sz="1400">
                <a:solidFill>
                  <a:schemeClr val="hlink"/>
                </a:solidFill>
                <a:ea typeface="華康中黑體(P)"/>
                <a:cs typeface="華康中黑體(P)"/>
              </a:rPr>
              <a:t>EcoRV</a:t>
            </a:r>
          </a:p>
          <a:p>
            <a:pPr algn="ctr" defTabSz="762000">
              <a:lnSpc>
                <a:spcPct val="90000"/>
              </a:lnSpc>
            </a:pPr>
            <a:r>
              <a:rPr lang="en-US" altLang="zh-TW" sz="1400">
                <a:solidFill>
                  <a:schemeClr val="hlink"/>
                </a:solidFill>
                <a:ea typeface="華康中黑體(P)"/>
                <a:cs typeface="華康中黑體(P)"/>
              </a:rPr>
              <a:t>endonuclease</a:t>
            </a:r>
          </a:p>
        </p:txBody>
      </p:sp>
      <p:sp>
        <p:nvSpPr>
          <p:cNvPr id="16392" name="Line 22"/>
          <p:cNvSpPr>
            <a:spLocks noChangeShapeType="1"/>
          </p:cNvSpPr>
          <p:nvPr/>
        </p:nvSpPr>
        <p:spPr bwMode="auto">
          <a:xfrm flipV="1">
            <a:off x="2051050" y="2860675"/>
            <a:ext cx="6858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CA"/>
          </a:p>
        </p:txBody>
      </p:sp>
      <p:grpSp>
        <p:nvGrpSpPr>
          <p:cNvPr id="16393" name="Group 37"/>
          <p:cNvGrpSpPr>
            <a:grpSpLocks/>
          </p:cNvGrpSpPr>
          <p:nvPr/>
        </p:nvGrpSpPr>
        <p:grpSpPr bwMode="auto">
          <a:xfrm>
            <a:off x="4729163" y="2855913"/>
            <a:ext cx="1152525" cy="1019175"/>
            <a:chOff x="2618" y="1048"/>
            <a:chExt cx="726" cy="642"/>
          </a:xfrm>
        </p:grpSpPr>
        <p:sp>
          <p:nvSpPr>
            <p:cNvPr id="16407" name="Freeform 28"/>
            <p:cNvSpPr>
              <a:spLocks/>
            </p:cNvSpPr>
            <p:nvPr/>
          </p:nvSpPr>
          <p:spPr bwMode="auto">
            <a:xfrm>
              <a:off x="2618" y="1051"/>
              <a:ext cx="364" cy="639"/>
            </a:xfrm>
            <a:custGeom>
              <a:avLst/>
              <a:gdLst>
                <a:gd name="T0" fmla="*/ 0 w 364"/>
                <a:gd name="T1" fmla="*/ 8 h 639"/>
                <a:gd name="T2" fmla="*/ 224 w 364"/>
                <a:gd name="T3" fmla="*/ 17 h 639"/>
                <a:gd name="T4" fmla="*/ 336 w 364"/>
                <a:gd name="T5" fmla="*/ 113 h 639"/>
                <a:gd name="T6" fmla="*/ 360 w 364"/>
                <a:gd name="T7" fmla="*/ 295 h 639"/>
                <a:gd name="T8" fmla="*/ 358 w 364"/>
                <a:gd name="T9" fmla="*/ 639 h 6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4"/>
                <a:gd name="T16" fmla="*/ 0 h 639"/>
                <a:gd name="T17" fmla="*/ 364 w 364"/>
                <a:gd name="T18" fmla="*/ 639 h 6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4" h="639">
                  <a:moveTo>
                    <a:pt x="0" y="8"/>
                  </a:moveTo>
                  <a:cubicBezTo>
                    <a:pt x="38" y="9"/>
                    <a:pt x="168" y="0"/>
                    <a:pt x="224" y="17"/>
                  </a:cubicBezTo>
                  <a:cubicBezTo>
                    <a:pt x="280" y="34"/>
                    <a:pt x="314" y="67"/>
                    <a:pt x="336" y="113"/>
                  </a:cubicBezTo>
                  <a:cubicBezTo>
                    <a:pt x="358" y="159"/>
                    <a:pt x="356" y="207"/>
                    <a:pt x="360" y="295"/>
                  </a:cubicBezTo>
                  <a:cubicBezTo>
                    <a:pt x="364" y="383"/>
                    <a:pt x="358" y="567"/>
                    <a:pt x="358" y="639"/>
                  </a:cubicBezTo>
                </a:path>
              </a:pathLst>
            </a:custGeom>
            <a:noFill/>
            <a:ln w="28575">
              <a:solidFill>
                <a:schemeClr val="bg2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6408" name="Freeform 29"/>
            <p:cNvSpPr>
              <a:spLocks/>
            </p:cNvSpPr>
            <p:nvPr/>
          </p:nvSpPr>
          <p:spPr bwMode="auto">
            <a:xfrm>
              <a:off x="2974" y="1048"/>
              <a:ext cx="370" cy="279"/>
            </a:xfrm>
            <a:custGeom>
              <a:avLst/>
              <a:gdLst>
                <a:gd name="T0" fmla="*/ 370 w 370"/>
                <a:gd name="T1" fmla="*/ 8 h 279"/>
                <a:gd name="T2" fmla="*/ 135 w 370"/>
                <a:gd name="T3" fmla="*/ 16 h 279"/>
                <a:gd name="T4" fmla="*/ 21 w 370"/>
                <a:gd name="T5" fmla="*/ 102 h 279"/>
                <a:gd name="T6" fmla="*/ 5 w 370"/>
                <a:gd name="T7" fmla="*/ 279 h 27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70"/>
                <a:gd name="T13" fmla="*/ 0 h 279"/>
                <a:gd name="T14" fmla="*/ 370 w 370"/>
                <a:gd name="T15" fmla="*/ 279 h 27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70" h="279">
                  <a:moveTo>
                    <a:pt x="370" y="8"/>
                  </a:moveTo>
                  <a:cubicBezTo>
                    <a:pt x="331" y="9"/>
                    <a:pt x="193" y="0"/>
                    <a:pt x="135" y="16"/>
                  </a:cubicBezTo>
                  <a:cubicBezTo>
                    <a:pt x="77" y="32"/>
                    <a:pt x="42" y="58"/>
                    <a:pt x="21" y="102"/>
                  </a:cubicBezTo>
                  <a:cubicBezTo>
                    <a:pt x="0" y="146"/>
                    <a:pt x="7" y="249"/>
                    <a:pt x="5" y="279"/>
                  </a:cubicBezTo>
                </a:path>
              </a:pathLst>
            </a:cu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16394" name="Group 33"/>
          <p:cNvGrpSpPr>
            <a:grpSpLocks/>
          </p:cNvGrpSpPr>
          <p:nvPr/>
        </p:nvGrpSpPr>
        <p:grpSpPr bwMode="auto">
          <a:xfrm>
            <a:off x="446088" y="2171700"/>
            <a:ext cx="1311275" cy="1295400"/>
            <a:chOff x="500034" y="928670"/>
            <a:chExt cx="1311304" cy="1295418"/>
          </a:xfrm>
        </p:grpSpPr>
        <p:pic>
          <p:nvPicPr>
            <p:cNvPr id="16405" name="Picture 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04863" y="1220788"/>
              <a:ext cx="1006475" cy="1003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16406" name="TextBox 18"/>
            <p:cNvSpPr txBox="1">
              <a:spLocks noChangeArrowheads="1"/>
            </p:cNvSpPr>
            <p:nvPr/>
          </p:nvSpPr>
          <p:spPr bwMode="auto">
            <a:xfrm>
              <a:off x="500034" y="928670"/>
              <a:ext cx="104387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/>
                <a:t>plasmid 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735388" y="5332413"/>
            <a:ext cx="3214687" cy="954087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atin typeface="Arial" charset="0"/>
              </a:rPr>
              <a:t>We use high concentration of plasmid </a:t>
            </a:r>
          </a:p>
          <a:p>
            <a:pPr>
              <a:defRPr/>
            </a:pPr>
            <a:r>
              <a:rPr lang="en-US" sz="1400" dirty="0">
                <a:latin typeface="Arial" charset="0"/>
              </a:rPr>
              <a:t>and especially amplicon  (5:1 to 10:1) </a:t>
            </a:r>
          </a:p>
          <a:p>
            <a:pPr marL="285750" indent="-285750">
              <a:buFont typeface="Wingdings" pitchFamily="2" charset="2"/>
              <a:buChar char="à"/>
              <a:defRPr/>
            </a:pPr>
            <a:r>
              <a:rPr lang="en-US" sz="1400" dirty="0">
                <a:latin typeface="Arial" charset="0"/>
                <a:sym typeface="Wingdings" panose="05000000000000000000" pitchFamily="2" charset="2"/>
              </a:rPr>
              <a:t>higher rate of ligation</a:t>
            </a:r>
          </a:p>
          <a:p>
            <a:pPr marL="285750" indent="-285750">
              <a:buFont typeface="Wingdings" pitchFamily="2" charset="2"/>
              <a:buChar char="à"/>
              <a:defRPr/>
            </a:pPr>
            <a:r>
              <a:rPr lang="en-US" sz="1400" dirty="0">
                <a:latin typeface="Arial" charset="0"/>
                <a:sym typeface="Wingdings" panose="05000000000000000000" pitchFamily="2" charset="2"/>
              </a:rPr>
              <a:t>white colonies</a:t>
            </a:r>
            <a:endParaRPr lang="en-US" sz="1400" dirty="0"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84168" y="1217613"/>
            <a:ext cx="2517775" cy="954087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atin typeface="Arial" charset="0"/>
              </a:rPr>
              <a:t>We use DNA polymerase</a:t>
            </a:r>
          </a:p>
          <a:p>
            <a:pPr>
              <a:defRPr/>
            </a:pPr>
            <a:r>
              <a:rPr lang="en-US" sz="1400" dirty="0">
                <a:latin typeface="Arial" charset="0"/>
              </a:rPr>
              <a:t>with proof-reading activity </a:t>
            </a:r>
          </a:p>
          <a:p>
            <a:pPr>
              <a:defRPr/>
            </a:pPr>
            <a:r>
              <a:rPr lang="en-US" sz="1400" dirty="0">
                <a:latin typeface="Arial" charset="0"/>
                <a:sym typeface="Wingdings" panose="05000000000000000000" pitchFamily="2" charset="2"/>
              </a:rPr>
              <a:t> amplicons are blunt-ended</a:t>
            </a:r>
          </a:p>
          <a:p>
            <a:pPr marL="285750" indent="-285750">
              <a:buFont typeface="Wingdings" pitchFamily="2" charset="2"/>
              <a:buChar char="à"/>
              <a:defRPr/>
            </a:pPr>
            <a:r>
              <a:rPr lang="en-US" sz="1400" dirty="0">
                <a:latin typeface="Arial" charset="0"/>
                <a:sym typeface="Wingdings" panose="05000000000000000000" pitchFamily="2" charset="2"/>
              </a:rPr>
              <a:t>white colonies</a:t>
            </a:r>
            <a:endParaRPr lang="en-US" sz="1400" dirty="0"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64375" y="2633663"/>
            <a:ext cx="1993900" cy="2032000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>
                <a:latin typeface="Arial" charset="0"/>
              </a:rPr>
              <a:t>We use primers that</a:t>
            </a:r>
          </a:p>
          <a:p>
            <a:pPr>
              <a:defRPr/>
            </a:pPr>
            <a:r>
              <a:rPr lang="en-US" sz="1400" dirty="0">
                <a:latin typeface="Arial" charset="0"/>
              </a:rPr>
              <a:t>have 5’ P group</a:t>
            </a:r>
          </a:p>
          <a:p>
            <a:pPr marL="285750" indent="-285750">
              <a:buFont typeface="Wingdings" pitchFamily="2" charset="2"/>
              <a:buChar char="à"/>
              <a:defRPr/>
            </a:pPr>
            <a:r>
              <a:rPr lang="en-US" sz="1400" dirty="0">
                <a:latin typeface="Arial" charset="0"/>
                <a:sym typeface="Wingdings" panose="05000000000000000000" pitchFamily="2" charset="2"/>
              </a:rPr>
              <a:t>both strands </a:t>
            </a:r>
          </a:p>
          <a:p>
            <a:pPr>
              <a:defRPr/>
            </a:pPr>
            <a:r>
              <a:rPr lang="en-US" sz="1400" dirty="0">
                <a:latin typeface="Arial" charset="0"/>
                <a:sym typeface="Wingdings" panose="05000000000000000000" pitchFamily="2" charset="2"/>
              </a:rPr>
              <a:t>can be ligated</a:t>
            </a:r>
          </a:p>
          <a:p>
            <a:pPr>
              <a:defRPr/>
            </a:pPr>
            <a:endParaRPr lang="en-US" sz="1400" dirty="0">
              <a:latin typeface="Arial" charset="0"/>
              <a:sym typeface="Wingdings" panose="05000000000000000000" pitchFamily="2" charset="2"/>
            </a:endParaRPr>
          </a:p>
          <a:p>
            <a:pPr>
              <a:defRPr/>
            </a:pPr>
            <a:r>
              <a:rPr lang="en-US" sz="1400" dirty="0">
                <a:latin typeface="Arial" charset="0"/>
                <a:sym typeface="Wingdings" panose="05000000000000000000" pitchFamily="2" charset="2"/>
              </a:rPr>
              <a:t>-- 3’ OH - </a:t>
            </a:r>
            <a:r>
              <a:rPr lang="en-US" sz="1400" dirty="0">
                <a:solidFill>
                  <a:srgbClr val="00B050"/>
                </a:solidFill>
                <a:latin typeface="Arial" charset="0"/>
                <a:sym typeface="Wingdings" panose="05000000000000000000" pitchFamily="2" charset="2"/>
              </a:rPr>
              <a:t>P 5’ </a:t>
            </a:r>
            <a:r>
              <a:rPr lang="en-US" sz="1400" dirty="0">
                <a:latin typeface="Arial" charset="0"/>
                <a:sym typeface="Wingdings" panose="05000000000000000000" pitchFamily="2" charset="2"/>
              </a:rPr>
              <a:t>–</a:t>
            </a:r>
          </a:p>
          <a:p>
            <a:pPr>
              <a:defRPr/>
            </a:pPr>
            <a:r>
              <a:rPr lang="en-US" sz="1400" dirty="0">
                <a:latin typeface="Arial" charset="0"/>
                <a:sym typeface="Wingdings" panose="05000000000000000000" pitchFamily="2" charset="2"/>
              </a:rPr>
              <a:t>   ---5’ P- HO 3’ –</a:t>
            </a:r>
          </a:p>
          <a:p>
            <a:pPr>
              <a:defRPr/>
            </a:pPr>
            <a:endParaRPr lang="en-US" sz="1400" dirty="0">
              <a:latin typeface="Arial" charset="0"/>
              <a:sym typeface="Wingdings" panose="05000000000000000000" pitchFamily="2" charset="2"/>
            </a:endParaRPr>
          </a:p>
          <a:p>
            <a:pPr>
              <a:defRPr/>
            </a:pPr>
            <a:r>
              <a:rPr lang="en-US" sz="1400" dirty="0">
                <a:latin typeface="Arial" charset="0"/>
                <a:sym typeface="Wingdings" panose="05000000000000000000" pitchFamily="2" charset="2"/>
              </a:rPr>
              <a:t> white colonies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00138" y="4233863"/>
            <a:ext cx="2055812" cy="1169987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atin typeface="Arial" charset="0"/>
              </a:rPr>
              <a:t>ligation is done in the </a:t>
            </a:r>
          </a:p>
          <a:p>
            <a:pPr>
              <a:defRPr/>
            </a:pPr>
            <a:r>
              <a:rPr lang="en-US" sz="1400" dirty="0">
                <a:latin typeface="Arial" charset="0"/>
              </a:rPr>
              <a:t>presence of </a:t>
            </a:r>
            <a:r>
              <a:rPr lang="en-US" sz="1400" dirty="0" err="1">
                <a:latin typeface="Arial" charset="0"/>
              </a:rPr>
              <a:t>EcoRV</a:t>
            </a:r>
            <a:endParaRPr lang="en-US" sz="1400" dirty="0">
              <a:latin typeface="Arial" charset="0"/>
            </a:endParaRPr>
          </a:p>
          <a:p>
            <a:pPr marL="285750" indent="-285750">
              <a:buFont typeface="Wingdings" pitchFamily="2" charset="2"/>
              <a:buChar char="à"/>
              <a:defRPr/>
            </a:pPr>
            <a:r>
              <a:rPr lang="en-US" sz="1400" dirty="0">
                <a:latin typeface="Arial" charset="0"/>
                <a:sym typeface="Wingdings" panose="05000000000000000000" pitchFamily="2" charset="2"/>
              </a:rPr>
              <a:t>self-ligated plasmid </a:t>
            </a:r>
          </a:p>
          <a:p>
            <a:pPr>
              <a:defRPr/>
            </a:pPr>
            <a:r>
              <a:rPr lang="en-US" sz="1400" dirty="0">
                <a:latin typeface="Arial" charset="0"/>
                <a:sym typeface="Wingdings" panose="05000000000000000000" pitchFamily="2" charset="2"/>
              </a:rPr>
              <a:t>will be re-cut</a:t>
            </a:r>
          </a:p>
          <a:p>
            <a:pPr>
              <a:defRPr/>
            </a:pPr>
            <a:r>
              <a:rPr lang="en-US" sz="1400" dirty="0">
                <a:latin typeface="Arial" charset="0"/>
                <a:sym typeface="Wingdings" panose="05000000000000000000" pitchFamily="2" charset="2"/>
              </a:rPr>
              <a:t> few blue colonies</a:t>
            </a:r>
            <a:endParaRPr lang="en-US" sz="1400" dirty="0">
              <a:latin typeface="Arial" charset="0"/>
            </a:endParaRPr>
          </a:p>
        </p:txBody>
      </p:sp>
      <p:sp>
        <p:nvSpPr>
          <p:cNvPr id="16399" name="TextBox 23"/>
          <p:cNvSpPr txBox="1">
            <a:spLocks noChangeArrowheads="1"/>
          </p:cNvSpPr>
          <p:nvPr/>
        </p:nvSpPr>
        <p:spPr bwMode="auto">
          <a:xfrm>
            <a:off x="4397375" y="3143250"/>
            <a:ext cx="787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/>
              <a:t>ligase</a:t>
            </a:r>
          </a:p>
          <a:p>
            <a:r>
              <a:rPr lang="en-US" altLang="en-US"/>
              <a:t>ATP</a:t>
            </a:r>
          </a:p>
        </p:txBody>
      </p:sp>
      <p:sp>
        <p:nvSpPr>
          <p:cNvPr id="16400" name="TextBox 24"/>
          <p:cNvSpPr txBox="1">
            <a:spLocks noChangeArrowheads="1"/>
          </p:cNvSpPr>
          <p:nvPr/>
        </p:nvSpPr>
        <p:spPr bwMode="auto">
          <a:xfrm>
            <a:off x="1935163" y="3179763"/>
            <a:ext cx="91598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200"/>
              <a:t>ligase/ATP</a:t>
            </a:r>
          </a:p>
        </p:txBody>
      </p:sp>
      <p:sp>
        <p:nvSpPr>
          <p:cNvPr id="16401" name="Line 22"/>
          <p:cNvSpPr>
            <a:spLocks noChangeShapeType="1"/>
          </p:cNvSpPr>
          <p:nvPr/>
        </p:nvSpPr>
        <p:spPr bwMode="auto">
          <a:xfrm flipH="1" flipV="1">
            <a:off x="2022475" y="3079750"/>
            <a:ext cx="714375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CA"/>
          </a:p>
        </p:txBody>
      </p:sp>
      <p:sp>
        <p:nvSpPr>
          <p:cNvPr id="16402" name="Line 22"/>
          <p:cNvSpPr>
            <a:spLocks noChangeShapeType="1"/>
          </p:cNvSpPr>
          <p:nvPr/>
        </p:nvSpPr>
        <p:spPr bwMode="auto">
          <a:xfrm flipV="1">
            <a:off x="2022475" y="3573463"/>
            <a:ext cx="685800" cy="0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CA"/>
          </a:p>
        </p:txBody>
      </p:sp>
      <p:sp>
        <p:nvSpPr>
          <p:cNvPr id="16403" name="TextBox 9"/>
          <p:cNvSpPr txBox="1">
            <a:spLocks noChangeArrowheads="1"/>
          </p:cNvSpPr>
          <p:nvPr/>
        </p:nvSpPr>
        <p:spPr bwMode="auto">
          <a:xfrm>
            <a:off x="1919288" y="3748088"/>
            <a:ext cx="898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/>
              <a:t>EcoRV</a:t>
            </a:r>
          </a:p>
        </p:txBody>
      </p:sp>
      <p:sp>
        <p:nvSpPr>
          <p:cNvPr id="16404" name="TextBox 19"/>
          <p:cNvSpPr txBox="1">
            <a:spLocks noChangeArrowheads="1"/>
          </p:cNvSpPr>
          <p:nvPr/>
        </p:nvSpPr>
        <p:spPr bwMode="auto">
          <a:xfrm>
            <a:off x="1254125" y="6372225"/>
            <a:ext cx="6143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dirty="0"/>
              <a:t>We also use highly transformation-competent </a:t>
            </a:r>
            <a:r>
              <a:rPr lang="en-US" altLang="en-US" i="1" dirty="0"/>
              <a:t>E. coli </a:t>
            </a:r>
            <a:r>
              <a:rPr lang="en-US" altLang="en-US" dirty="0"/>
              <a:t>cells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2B1C4-AB51-4671-9E4C-9A18809F564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403648" y="202987"/>
            <a:ext cx="6048375" cy="8638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when we have colonies we want to check if they have the insert- we make a plasmid prep and cut with REs:</a:t>
            </a:r>
          </a:p>
          <a:p>
            <a:r>
              <a:rPr lang="en-US" sz="3200" dirty="0"/>
              <a:t>Confirm insertion of gene in a plasmid</a:t>
            </a:r>
          </a:p>
        </p:txBody>
      </p:sp>
      <p:grpSp>
        <p:nvGrpSpPr>
          <p:cNvPr id="20" name="Group 19"/>
          <p:cNvGrpSpPr/>
          <p:nvPr/>
        </p:nvGrpSpPr>
        <p:grpSpPr>
          <a:xfrm rot="18742273">
            <a:off x="1620127" y="2166568"/>
            <a:ext cx="2637113" cy="2532489"/>
            <a:chOff x="528984" y="1502030"/>
            <a:chExt cx="2637113" cy="2447832"/>
          </a:xfrm>
        </p:grpSpPr>
        <p:grpSp>
          <p:nvGrpSpPr>
            <p:cNvPr id="21" name="Group 20"/>
            <p:cNvGrpSpPr/>
            <p:nvPr/>
          </p:nvGrpSpPr>
          <p:grpSpPr>
            <a:xfrm>
              <a:off x="528984" y="1545518"/>
              <a:ext cx="2585533" cy="2404344"/>
              <a:chOff x="528984" y="1545518"/>
              <a:chExt cx="2585533" cy="2404344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559980" y="1717614"/>
                <a:ext cx="2376264" cy="2232248"/>
              </a:xfrm>
              <a:prstGeom prst="ellipse">
                <a:avLst/>
              </a:prstGeom>
              <a:noFill/>
              <a:ln w="508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>
                <a:off x="528984" y="1545518"/>
                <a:ext cx="2585533" cy="2400584"/>
                <a:chOff x="942351" y="1172432"/>
                <a:chExt cx="2585533" cy="2400584"/>
              </a:xfrm>
            </p:grpSpPr>
            <p:sp>
              <p:nvSpPr>
                <p:cNvPr id="26" name="Arc 25"/>
                <p:cNvSpPr/>
                <p:nvPr/>
              </p:nvSpPr>
              <p:spPr>
                <a:xfrm>
                  <a:off x="942351" y="1338334"/>
                  <a:ext cx="2405513" cy="2234682"/>
                </a:xfrm>
                <a:prstGeom prst="arc">
                  <a:avLst/>
                </a:prstGeom>
                <a:ln w="50800">
                  <a:solidFill>
                    <a:srgbClr val="00B050"/>
                  </a:solidFill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cxnSp>
              <p:nvCxnSpPr>
                <p:cNvPr id="27" name="Straight Connector 26"/>
                <p:cNvCxnSpPr/>
                <p:nvPr/>
              </p:nvCxnSpPr>
              <p:spPr>
                <a:xfrm>
                  <a:off x="2140211" y="1172432"/>
                  <a:ext cx="0" cy="36004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flipH="1">
                  <a:off x="3167844" y="2462589"/>
                  <a:ext cx="36004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2" name="TextBox 21"/>
            <p:cNvSpPr txBox="1"/>
            <p:nvPr/>
          </p:nvSpPr>
          <p:spPr>
            <a:xfrm rot="2931768">
              <a:off x="2401831" y="1894459"/>
              <a:ext cx="1156695" cy="3718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Gene</a:t>
              </a:r>
              <a:endParaRPr lang="en-CA" dirty="0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946" y="1922407"/>
            <a:ext cx="1781175" cy="469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2467612" y="3396760"/>
            <a:ext cx="1158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Plasmid</a:t>
            </a:r>
            <a:endParaRPr lang="en-CA" dirty="0"/>
          </a:p>
        </p:txBody>
      </p:sp>
      <p:sp>
        <p:nvSpPr>
          <p:cNvPr id="37" name="TextBox 36"/>
          <p:cNvSpPr txBox="1"/>
          <p:nvPr/>
        </p:nvSpPr>
        <p:spPr>
          <a:xfrm>
            <a:off x="1300243" y="4888362"/>
            <a:ext cx="29712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Total Plasmid: 6487 </a:t>
            </a:r>
            <a:r>
              <a:rPr lang="en-US" dirty="0" err="1"/>
              <a:t>bp</a:t>
            </a:r>
            <a:endParaRPr lang="en-US" dirty="0"/>
          </a:p>
          <a:p>
            <a:r>
              <a:rPr lang="en-US" dirty="0"/>
              <a:t>Gene of Interest:  1160 </a:t>
            </a:r>
            <a:r>
              <a:rPr lang="en-US" dirty="0" err="1"/>
              <a:t>bp</a:t>
            </a:r>
            <a:endParaRPr lang="en-CA" dirty="0"/>
          </a:p>
        </p:txBody>
      </p:sp>
      <p:sp>
        <p:nvSpPr>
          <p:cNvPr id="38" name="TextBox 37"/>
          <p:cNvSpPr txBox="1"/>
          <p:nvPr/>
        </p:nvSpPr>
        <p:spPr>
          <a:xfrm>
            <a:off x="6870431" y="2721912"/>
            <a:ext cx="2971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Cut Plasmid: 5327 </a:t>
            </a:r>
            <a:r>
              <a:rPr lang="en-US" dirty="0" err="1"/>
              <a:t>bp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6870431" y="5490688"/>
            <a:ext cx="1563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Gene: 1160 </a:t>
            </a:r>
            <a:r>
              <a:rPr lang="en-US" dirty="0" err="1"/>
              <a:t>bp</a:t>
            </a:r>
            <a:endParaRPr lang="en-CA" dirty="0"/>
          </a:p>
        </p:txBody>
      </p:sp>
      <p:sp>
        <p:nvSpPr>
          <p:cNvPr id="40" name="TextBox 39"/>
          <p:cNvSpPr txBox="1"/>
          <p:nvPr/>
        </p:nvSpPr>
        <p:spPr>
          <a:xfrm>
            <a:off x="5120940" y="1494765"/>
            <a:ext cx="983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Ladder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980533" y="1202268"/>
            <a:ext cx="1183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DNA After</a:t>
            </a:r>
          </a:p>
          <a:p>
            <a:r>
              <a:rPr lang="en-US" u="sng" dirty="0"/>
              <a:t>Digestion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C2DA9-8996-4D19-9EB7-95479F70560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5189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7306</TotalTime>
  <Words>480</Words>
  <Application>Microsoft Office PowerPoint</Application>
  <PresentationFormat>On-screen Show (4:3)</PresentationFormat>
  <Paragraphs>122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華康中黑體(P)</vt:lpstr>
      <vt:lpstr>Arial</vt:lpstr>
      <vt:lpstr>Arial Narrow</vt:lpstr>
      <vt:lpstr>Calibri</vt:lpstr>
      <vt:lpstr>Wingdings</vt:lpstr>
      <vt:lpstr>Default Design</vt:lpstr>
      <vt:lpstr>Blunt-end ligation</vt:lpstr>
      <vt:lpstr>Why do blunt-end ligations ?</vt:lpstr>
      <vt:lpstr>Simple blunt-end ligation of PCR product (amplicon) into plasmid</vt:lpstr>
      <vt:lpstr>For several reasons, this approach results in low frequency ligation of amplicon into plasmid</vt:lpstr>
      <vt:lpstr>Modifications used to increase frequency of amplicon ligation into plasmid</vt:lpstr>
      <vt:lpstr>PowerPoint Presentation</vt:lpstr>
    </vt:vector>
  </TitlesOfParts>
  <Company>SFU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have access to the sequence and annotation of a gene:  how do I assess its function?</dc:title>
  <dc:creator>Jim Mattsson</dc:creator>
  <cp:lastModifiedBy>M Yip</cp:lastModifiedBy>
  <cp:revision>116</cp:revision>
  <cp:lastPrinted>2018-10-02T20:27:03Z</cp:lastPrinted>
  <dcterms:created xsi:type="dcterms:W3CDTF">2004-11-19T04:20:14Z</dcterms:created>
  <dcterms:modified xsi:type="dcterms:W3CDTF">2020-09-30T21:50:41Z</dcterms:modified>
</cp:coreProperties>
</file>