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6" r:id="rId2"/>
    <p:sldId id="290" r:id="rId3"/>
    <p:sldId id="284" r:id="rId4"/>
    <p:sldId id="285" r:id="rId5"/>
    <p:sldId id="276" r:id="rId6"/>
    <p:sldId id="288" r:id="rId7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38" autoAdjust="0"/>
  </p:normalViewPr>
  <p:slideViewPr>
    <p:cSldViewPr>
      <p:cViewPr varScale="1">
        <p:scale>
          <a:sx n="97" d="100"/>
          <a:sy n="97" d="100"/>
        </p:scale>
        <p:origin x="1569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FF5358F-482D-49FF-A574-2894F4069975}" type="datetimeFigureOut">
              <a:rPr lang="en-CA" smtClean="0"/>
              <a:pPr/>
              <a:t>2020-10-21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01FD138-8FDF-4687-8C3F-07654145555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3878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891163-49B2-4FEC-8623-C9B744AE6180}" type="datetimeFigureOut">
              <a:rPr lang="en-CA" smtClean="0"/>
              <a:pPr/>
              <a:t>2020-10-21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6EB3CCB-8F96-4684-96BB-5353D00A86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786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266EE-DDF1-4B6A-B62B-007F531A68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A849-A165-474F-86F1-830D9C8CEEE0}" type="datetimeFigureOut">
              <a:rPr lang="en-CA" smtClean="0"/>
              <a:pPr/>
              <a:t>2020-10-21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BAD-8157-45CC-82FD-9F860F966C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A849-A165-474F-86F1-830D9C8CEEE0}" type="datetimeFigureOut">
              <a:rPr lang="en-CA" smtClean="0"/>
              <a:pPr/>
              <a:t>2020-10-21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BAD-8157-45CC-82FD-9F860F966C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A849-A165-474F-86F1-830D9C8CEEE0}" type="datetimeFigureOut">
              <a:rPr lang="en-CA" smtClean="0"/>
              <a:pPr/>
              <a:t>2020-10-21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BAD-8157-45CC-82FD-9F860F966C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A849-A165-474F-86F1-830D9C8CEEE0}" type="datetimeFigureOut">
              <a:rPr lang="en-CA" smtClean="0"/>
              <a:pPr/>
              <a:t>2020-10-21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BAD-8157-45CC-82FD-9F860F966C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A849-A165-474F-86F1-830D9C8CEEE0}" type="datetimeFigureOut">
              <a:rPr lang="en-CA" smtClean="0"/>
              <a:pPr/>
              <a:t>2020-10-21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BAD-8157-45CC-82FD-9F860F966C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A849-A165-474F-86F1-830D9C8CEEE0}" type="datetimeFigureOut">
              <a:rPr lang="en-CA" smtClean="0"/>
              <a:pPr/>
              <a:t>2020-10-21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BAD-8157-45CC-82FD-9F860F966C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A849-A165-474F-86F1-830D9C8CEEE0}" type="datetimeFigureOut">
              <a:rPr lang="en-CA" smtClean="0"/>
              <a:pPr/>
              <a:t>2020-10-21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BAD-8157-45CC-82FD-9F860F966C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A849-A165-474F-86F1-830D9C8CEEE0}" type="datetimeFigureOut">
              <a:rPr lang="en-CA" smtClean="0"/>
              <a:pPr/>
              <a:t>2020-10-21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BAD-8157-45CC-82FD-9F860F966C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A849-A165-474F-86F1-830D9C8CEEE0}" type="datetimeFigureOut">
              <a:rPr lang="en-CA" smtClean="0"/>
              <a:pPr/>
              <a:t>2020-10-21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BAD-8157-45CC-82FD-9F860F966C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A849-A165-474F-86F1-830D9C8CEEE0}" type="datetimeFigureOut">
              <a:rPr lang="en-CA" smtClean="0"/>
              <a:pPr/>
              <a:t>2020-10-21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BAD-8157-45CC-82FD-9F860F966C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A849-A165-474F-86F1-830D9C8CEEE0}" type="datetimeFigureOut">
              <a:rPr lang="en-CA" smtClean="0"/>
              <a:pPr/>
              <a:t>2020-10-21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BAD-8157-45CC-82FD-9F860F966C5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A849-A165-474F-86F1-830D9C8CEEE0}" type="datetimeFigureOut">
              <a:rPr lang="en-CA" smtClean="0"/>
              <a:pPr/>
              <a:t>2020-10-21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70BAD-8157-45CC-82FD-9F860F966C5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biomine.skelleftea.se/biomine/molecular/index_10.ht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ger.ac.uk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36096" y="1124744"/>
            <a:ext cx="3261048" cy="2151112"/>
          </a:xfrm>
        </p:spPr>
        <p:txBody>
          <a:bodyPr>
            <a:noAutofit/>
          </a:bodyPr>
          <a:lstStyle/>
          <a:p>
            <a:r>
              <a:rPr lang="en-US" sz="3600" dirty="0"/>
              <a:t>CHAPTER 9. DNA Sequencing I </a:t>
            </a:r>
            <a:br>
              <a:rPr lang="en-US" sz="3600" dirty="0"/>
            </a:br>
            <a:r>
              <a:rPr lang="en-US" sz="3600" dirty="0"/>
              <a:t>The Sanger method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365104"/>
            <a:ext cx="7488832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DNA sequencing is the primary method for gene and protein characterization</a:t>
            </a:r>
          </a:p>
          <a:p>
            <a:pPr>
              <a:buNone/>
            </a:pP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/>
              <a:t>(protein sequence can be predicted from DNA sequence).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9E074-1AD4-CF4C-8504-598C879BF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59209"/>
            <a:ext cx="4673600" cy="3009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5460B1-CA45-B44F-B6F6-0B4A3877B7F1}"/>
              </a:ext>
            </a:extLst>
          </p:cNvPr>
          <p:cNvSpPr/>
          <p:nvPr/>
        </p:nvSpPr>
        <p:spPr>
          <a:xfrm>
            <a:off x="529830" y="359943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https://</a:t>
            </a:r>
            <a:r>
              <a:rPr lang="en-US" sz="1100" b="1" dirty="0" err="1">
                <a:solidFill>
                  <a:srgbClr val="002060"/>
                </a:solidFill>
              </a:rPr>
              <a:t>www.illumina.com</a:t>
            </a:r>
            <a:r>
              <a:rPr lang="en-US" sz="1100" b="1" dirty="0">
                <a:solidFill>
                  <a:srgbClr val="002060"/>
                </a:solidFill>
              </a:rPr>
              <a:t>/techniques/sequencing/</a:t>
            </a:r>
            <a:r>
              <a:rPr lang="en-US" sz="1100" b="1" dirty="0" err="1">
                <a:solidFill>
                  <a:srgbClr val="002060"/>
                </a:solidFill>
              </a:rPr>
              <a:t>dna-sequencing.html</a:t>
            </a:r>
            <a:endParaRPr lang="en-US" sz="1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5400600" cy="542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3768" y="623731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3"/>
              </a:rPr>
              <a:t>http://wiki.biomine.skelleftea.se/biomine/molecular/index_10.htm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47675" y="191421"/>
            <a:ext cx="8356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DNA sequencing is done either as an end product to see what sequences the samples </a:t>
            </a:r>
          </a:p>
          <a:p>
            <a:r>
              <a:rPr lang="en-US" b="1" dirty="0"/>
              <a:t>contain, or as a confirmatory step before proceeding to genetic engineering</a:t>
            </a:r>
          </a:p>
        </p:txBody>
      </p:sp>
    </p:spTree>
    <p:extLst>
      <p:ext uri="{BB962C8B-B14F-4D97-AF65-F5344CB8AC3E}">
        <p14:creationId xmlns:p14="http://schemas.microsoft.com/office/powerpoint/2010/main" val="211760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Frederick Sang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2160240" cy="26625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520" y="188640"/>
            <a:ext cx="4752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/>
              <a:t>Frederick Sanger     </a:t>
            </a:r>
            <a:r>
              <a:rPr lang="en-CA" sz="2400" dirty="0"/>
              <a:t>(1918- 2013) </a:t>
            </a:r>
          </a:p>
          <a:p>
            <a:endParaRPr lang="en-CA" sz="2400" dirty="0"/>
          </a:p>
          <a:p>
            <a:r>
              <a:rPr lang="en-CA" sz="2400" dirty="0"/>
              <a:t>British biochemist </a:t>
            </a:r>
          </a:p>
          <a:p>
            <a:endParaRPr lang="en-CA" sz="2400" dirty="0"/>
          </a:p>
          <a:p>
            <a:r>
              <a:rPr lang="en-CA" sz="2400" dirty="0"/>
              <a:t>Twice the recipient of the Nobel Prize for Chemistry. </a:t>
            </a:r>
          </a:p>
          <a:p>
            <a:endParaRPr lang="en-CA" sz="2400" dirty="0"/>
          </a:p>
          <a:p>
            <a:r>
              <a:rPr lang="en-CA" sz="2400" b="1" dirty="0"/>
              <a:t>1958</a:t>
            </a:r>
            <a:r>
              <a:rPr lang="en-CA" sz="2400" dirty="0"/>
              <a:t> "for his work on the structure of proteins, especially that of insulin“</a:t>
            </a:r>
          </a:p>
          <a:p>
            <a:endParaRPr lang="en-CA" sz="2400" dirty="0"/>
          </a:p>
          <a:p>
            <a:r>
              <a:rPr lang="en-CA" sz="2400" dirty="0"/>
              <a:t> </a:t>
            </a:r>
            <a:r>
              <a:rPr lang="en-CA" sz="2400" b="1" dirty="0"/>
              <a:t>1980</a:t>
            </a:r>
            <a:r>
              <a:rPr lang="en-CA" sz="2400" dirty="0"/>
              <a:t> Walter Gilbert and Sanger shared half of the chemistry prize "for their contributions concerning the determination of base sequences in nucleic acids.”</a:t>
            </a:r>
          </a:p>
          <a:p>
            <a:endParaRPr lang="en-CA" sz="2400" dirty="0"/>
          </a:p>
          <a:p>
            <a:r>
              <a:rPr lang="en-CA" sz="2400" dirty="0"/>
              <a:t>/Wikipedia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3284984"/>
            <a:ext cx="2600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http://www.sanger.ac.uk/</a:t>
            </a:r>
            <a:endParaRPr lang="en-CA" dirty="0"/>
          </a:p>
          <a:p>
            <a:endParaRPr lang="en-CA" dirty="0"/>
          </a:p>
        </p:txBody>
      </p:sp>
      <p:pic>
        <p:nvPicPr>
          <p:cNvPr id="26626" name="Picture 2" descr="Wellcome Trust Sanger Institu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33056"/>
            <a:ext cx="2952323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Examples of genomes sequenced with Sanger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Human</a:t>
            </a:r>
          </a:p>
          <a:p>
            <a:r>
              <a:rPr lang="en-CA" dirty="0"/>
              <a:t>Model organisms</a:t>
            </a:r>
          </a:p>
          <a:p>
            <a:pPr>
              <a:buNone/>
            </a:pPr>
            <a:r>
              <a:rPr lang="en-CA" dirty="0"/>
              <a:t>         	- mouse</a:t>
            </a:r>
          </a:p>
          <a:p>
            <a:pPr>
              <a:buNone/>
            </a:pPr>
            <a:r>
              <a:rPr lang="en-CA" dirty="0"/>
              <a:t>		- yeast</a:t>
            </a:r>
          </a:p>
          <a:p>
            <a:pPr>
              <a:buNone/>
            </a:pPr>
            <a:r>
              <a:rPr lang="en-CA" dirty="0"/>
              <a:t>		- </a:t>
            </a:r>
            <a:r>
              <a:rPr lang="en-CA" i="1" dirty="0"/>
              <a:t>E. coli</a:t>
            </a:r>
          </a:p>
          <a:p>
            <a:pPr>
              <a:buNone/>
            </a:pPr>
            <a:r>
              <a:rPr lang="en-CA" dirty="0"/>
              <a:t>		- </a:t>
            </a:r>
            <a:r>
              <a:rPr lang="en-CA" i="1" dirty="0"/>
              <a:t>Drosophila melanogaster (fruit fly)</a:t>
            </a:r>
          </a:p>
          <a:p>
            <a:pPr>
              <a:buNone/>
            </a:pPr>
            <a:r>
              <a:rPr lang="en-CA" i="1" dirty="0"/>
              <a:t>		- </a:t>
            </a:r>
            <a:r>
              <a:rPr lang="en-CA" i="1" dirty="0" err="1"/>
              <a:t>Ceanorhaditis</a:t>
            </a:r>
            <a:r>
              <a:rPr lang="en-CA" i="1" dirty="0"/>
              <a:t> </a:t>
            </a:r>
            <a:r>
              <a:rPr lang="en-CA" i="1" dirty="0" err="1"/>
              <a:t>elegans</a:t>
            </a:r>
            <a:r>
              <a:rPr lang="en-CA" i="1" dirty="0"/>
              <a:t> (nematode)</a:t>
            </a:r>
          </a:p>
          <a:p>
            <a:pPr>
              <a:buNone/>
            </a:pPr>
            <a:r>
              <a:rPr lang="en-CA" i="1" dirty="0"/>
              <a:t>		- Arabidopsis thaliana (plant)</a:t>
            </a:r>
          </a:p>
          <a:p>
            <a:endParaRPr lang="en-CA" dirty="0"/>
          </a:p>
          <a:p>
            <a:r>
              <a:rPr lang="en-CA" dirty="0"/>
              <a:t>cDNA libraries, genomic clones of endless # organisms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cspbluescriptiikspl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825" y="4484129"/>
            <a:ext cx="9144000" cy="188890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188015" y="4071942"/>
            <a:ext cx="19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Sequencing primer</a:t>
            </a:r>
          </a:p>
          <a:p>
            <a:r>
              <a:rPr lang="en-US" dirty="0">
                <a:solidFill>
                  <a:srgbClr val="FF0000"/>
                </a:solidFill>
              </a:rPr>
              <a:t>Sites flank MCS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4857752" y="4857760"/>
            <a:ext cx="2643206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1428728" y="4500570"/>
            <a:ext cx="571504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33771" y="325654"/>
            <a:ext cx="867645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DNA fragments are sequenced using primers that anneal to the plasmid at either side of the multi-cloning site.  (some are commonly used and commercially available e.g. M13 forward and reverse, T3 and T7)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Sequencing from one direction will sequence one end of fragment and one strand of fragment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Sequencing from the other direction gives the sequence of the other strand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In general we prefer to do two sequences, one from each direction, to have confirmation of the sequence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chemeClr val="tx2"/>
                </a:solidFill>
              </a:rPr>
              <a:t/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Common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01608" cy="547260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Purify plasmid</a:t>
            </a:r>
          </a:p>
          <a:p>
            <a:endParaRPr lang="en-US" dirty="0"/>
          </a:p>
          <a:p>
            <a:r>
              <a:rPr lang="en-US" dirty="0"/>
              <a:t>Send two aliquots of same plasmid to company for sequencing ask them to sequence inserted fragment:</a:t>
            </a:r>
          </a:p>
          <a:p>
            <a:endParaRPr lang="en-US" dirty="0"/>
          </a:p>
          <a:p>
            <a:pPr lvl="1"/>
            <a:r>
              <a:rPr lang="en-US" dirty="0"/>
              <a:t>aliquot 1. using primer M13 forward (matching one strand on one end of MCS)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aliquot 2 using primer M13 reverse (matching other strand, on other end of MCS</a:t>
            </a:r>
          </a:p>
          <a:p>
            <a:endParaRPr lang="en-US" dirty="0"/>
          </a:p>
          <a:p>
            <a:r>
              <a:rPr lang="en-US" dirty="0"/>
              <a:t>Company will use these primers as starting points for sequencing, and return DNA sequence read (700-1000 bases) in a few days (for $5/sequence read)</a:t>
            </a:r>
          </a:p>
          <a:p>
            <a:endParaRPr lang="en-US" dirty="0"/>
          </a:p>
          <a:p>
            <a:r>
              <a:rPr lang="en-US" dirty="0"/>
              <a:t>DNA SEQUENCING IS STANDARD PROCEDURE. </a:t>
            </a:r>
            <a:r>
              <a:rPr lang="en-US" b="1" dirty="0"/>
              <a:t>EMPLOYS MANY PEOPLE</a:t>
            </a:r>
          </a:p>
          <a:p>
            <a:r>
              <a:rPr lang="en-US" sz="5100" b="1" dirty="0">
                <a:solidFill>
                  <a:srgbClr val="00B050"/>
                </a:solidFill>
              </a:rPr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3418903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380</Words>
  <Application>Microsoft Office PowerPoint</Application>
  <PresentationFormat>On-screen Show (4:3)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CHAPTER 9. DNA Sequencing I  The Sanger method</vt:lpstr>
      <vt:lpstr>PowerPoint Presentation</vt:lpstr>
      <vt:lpstr>PowerPoint Presentation</vt:lpstr>
      <vt:lpstr>Examples of genomes sequenced with Sanger technology</vt:lpstr>
      <vt:lpstr>PowerPoint Presentation</vt:lpstr>
      <vt:lpstr>Common practice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DNA Sequencing</dc:title>
  <dc:creator>Jim</dc:creator>
  <cp:lastModifiedBy>M Yip</cp:lastModifiedBy>
  <cp:revision>51</cp:revision>
  <cp:lastPrinted>2018-10-10T20:24:36Z</cp:lastPrinted>
  <dcterms:created xsi:type="dcterms:W3CDTF">2010-11-22T00:18:02Z</dcterms:created>
  <dcterms:modified xsi:type="dcterms:W3CDTF">2020-10-22T05:35:46Z</dcterms:modified>
</cp:coreProperties>
</file>