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9" r:id="rId2"/>
    <p:sldId id="268" r:id="rId3"/>
    <p:sldId id="286" r:id="rId4"/>
    <p:sldId id="260" r:id="rId5"/>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38" autoAdjust="0"/>
  </p:normalViewPr>
  <p:slideViewPr>
    <p:cSldViewPr>
      <p:cViewPr varScale="1">
        <p:scale>
          <a:sx n="97" d="100"/>
          <a:sy n="97" d="100"/>
        </p:scale>
        <p:origin x="1569" y="39"/>
      </p:cViewPr>
      <p:guideLst>
        <p:guide orient="horz" pos="2160"/>
        <p:guide pos="2880"/>
      </p:guideLst>
    </p:cSldViewPr>
  </p:slideViewPr>
  <p:outlineViewPr>
    <p:cViewPr>
      <p:scale>
        <a:sx n="33" d="100"/>
        <a:sy n="33" d="100"/>
      </p:scale>
      <p:origin x="0" y="-7296"/>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CA"/>
          </a:p>
        </p:txBody>
      </p:sp>
      <p:sp>
        <p:nvSpPr>
          <p:cNvPr id="3" name="Date Placeholder 2"/>
          <p:cNvSpPr>
            <a:spLocks noGrp="1"/>
          </p:cNvSpPr>
          <p:nvPr>
            <p:ph type="dt" sz="quarter" idx="1"/>
          </p:nvPr>
        </p:nvSpPr>
        <p:spPr>
          <a:xfrm>
            <a:off x="5438458" y="0"/>
            <a:ext cx="4160520" cy="365760"/>
          </a:xfrm>
          <a:prstGeom prst="rect">
            <a:avLst/>
          </a:prstGeom>
        </p:spPr>
        <p:txBody>
          <a:bodyPr vert="horz" lIns="96661" tIns="48331" rIns="96661" bIns="48331" rtlCol="0"/>
          <a:lstStyle>
            <a:lvl1pPr algn="r">
              <a:defRPr sz="1300"/>
            </a:lvl1pPr>
          </a:lstStyle>
          <a:p>
            <a:fld id="{DFF5358F-482D-49FF-A574-2894F4069975}" type="datetimeFigureOut">
              <a:rPr lang="en-CA" smtClean="0"/>
              <a:pPr/>
              <a:t>2020-10-21</a:t>
            </a:fld>
            <a:endParaRPr lang="en-CA"/>
          </a:p>
        </p:txBody>
      </p:sp>
      <p:sp>
        <p:nvSpPr>
          <p:cNvPr id="4" name="Footer Placeholder 3"/>
          <p:cNvSpPr>
            <a:spLocks noGrp="1"/>
          </p:cNvSpPr>
          <p:nvPr>
            <p:ph type="ftr" sz="quarter" idx="2"/>
          </p:nvPr>
        </p:nvSpPr>
        <p:spPr>
          <a:xfrm>
            <a:off x="0" y="6948171"/>
            <a:ext cx="4160520" cy="365760"/>
          </a:xfrm>
          <a:prstGeom prst="rect">
            <a:avLst/>
          </a:prstGeom>
        </p:spPr>
        <p:txBody>
          <a:bodyPr vert="horz" lIns="96661" tIns="48331" rIns="96661" bIns="48331" rtlCol="0" anchor="b"/>
          <a:lstStyle>
            <a:lvl1pPr algn="l">
              <a:defRPr sz="1300"/>
            </a:lvl1pPr>
          </a:lstStyle>
          <a:p>
            <a:endParaRPr lang="en-CA"/>
          </a:p>
        </p:txBody>
      </p:sp>
      <p:sp>
        <p:nvSpPr>
          <p:cNvPr id="5" name="Slide Number Placeholder 4"/>
          <p:cNvSpPr>
            <a:spLocks noGrp="1"/>
          </p:cNvSpPr>
          <p:nvPr>
            <p:ph type="sldNum" sz="quarter" idx="3"/>
          </p:nvPr>
        </p:nvSpPr>
        <p:spPr>
          <a:xfrm>
            <a:off x="5438458" y="6948171"/>
            <a:ext cx="4160520" cy="365760"/>
          </a:xfrm>
          <a:prstGeom prst="rect">
            <a:avLst/>
          </a:prstGeom>
        </p:spPr>
        <p:txBody>
          <a:bodyPr vert="horz" lIns="96661" tIns="48331" rIns="96661" bIns="48331" rtlCol="0" anchor="b"/>
          <a:lstStyle>
            <a:lvl1pPr algn="r">
              <a:defRPr sz="1300"/>
            </a:lvl1pPr>
          </a:lstStyle>
          <a:p>
            <a:fld id="{401FD138-8FDF-4687-8C3F-076541455553}" type="slidenum">
              <a:rPr lang="en-CA" smtClean="0"/>
              <a:pPr/>
              <a:t>‹#›</a:t>
            </a:fld>
            <a:endParaRPr lang="en-CA"/>
          </a:p>
        </p:txBody>
      </p:sp>
    </p:spTree>
    <p:extLst>
      <p:ext uri="{BB962C8B-B14F-4D97-AF65-F5344CB8AC3E}">
        <p14:creationId xmlns:p14="http://schemas.microsoft.com/office/powerpoint/2010/main" val="743878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CA"/>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D7891163-49B2-4FEC-8623-C9B744AE6180}" type="datetimeFigureOut">
              <a:rPr lang="en-CA" smtClean="0"/>
              <a:pPr/>
              <a:t>2020-10-21</a:t>
            </a:fld>
            <a:endParaRPr lang="en-CA"/>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en-CA"/>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CA"/>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16EB3CCB-8F96-4684-96BB-5353D00A867A}" type="slidenum">
              <a:rPr lang="en-CA" smtClean="0"/>
              <a:pPr/>
              <a:t>‹#›</a:t>
            </a:fld>
            <a:endParaRPr lang="en-CA"/>
          </a:p>
        </p:txBody>
      </p:sp>
    </p:spTree>
    <p:extLst>
      <p:ext uri="{BB962C8B-B14F-4D97-AF65-F5344CB8AC3E}">
        <p14:creationId xmlns:p14="http://schemas.microsoft.com/office/powerpoint/2010/main" val="1977867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3D6D5A-356E-498D-A99A-A2945D571E67}" type="slidenum">
              <a:rPr lang="en-US"/>
              <a:pPr/>
              <a:t>1</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xfrm>
            <a:off x="1280160" y="3474720"/>
            <a:ext cx="7040880" cy="329184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C22600-F006-4131-BD27-5B05205BEA19}" type="slidenum">
              <a:rPr lang="en-US"/>
              <a:pPr/>
              <a:t>2</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xfrm>
            <a:off x="1280161" y="3474720"/>
            <a:ext cx="7040880" cy="3291840"/>
          </a:xfrm>
        </p:spPr>
        <p:txBody>
          <a:bodyPr/>
          <a:lstStyle/>
          <a:p>
            <a:r>
              <a:rPr lang="en-US" dirty="0"/>
              <a:t>There</a:t>
            </a:r>
            <a:r>
              <a:rPr lang="en-US" baseline="0" dirty="0"/>
              <a:t> is another method called </a:t>
            </a:r>
            <a:r>
              <a:rPr lang="en-US" baseline="0" dirty="0" err="1"/>
              <a:t>Maxam</a:t>
            </a:r>
            <a:r>
              <a:rPr lang="en-US" baseline="0" dirty="0"/>
              <a:t>-Gilbert sequencing which was historically important but is now obsolete</a:t>
            </a:r>
          </a:p>
          <a:p>
            <a:r>
              <a:rPr lang="en-US" baseline="0" dirty="0"/>
              <a:t>As this is not currently very important we will not cover it in the course</a:t>
            </a:r>
          </a:p>
          <a:p>
            <a:r>
              <a:rPr lang="en-US" baseline="0" dirty="0"/>
              <a:t>We will look at some new next generation sequencing developments that are not all covered in the text</a:t>
            </a:r>
          </a:p>
          <a:p>
            <a:r>
              <a:rPr lang="en-US" baseline="0" dirty="0"/>
              <a:t>These are particularly relevant to genome sequencing</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8F9664-0D0F-476B-B7D6-AF202C68DE83}" type="slidenum">
              <a:rPr lang="en-US"/>
              <a:pPr/>
              <a:t>4</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1280160" y="3474720"/>
            <a:ext cx="7040880" cy="329184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A5D4A849-A165-474F-86F1-830D9C8CEEE0}" type="datetimeFigureOut">
              <a:rPr lang="en-CA" smtClean="0"/>
              <a:pPr/>
              <a:t>2020-10-21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FA70BAD-8157-45CC-82FD-9F860F966C57}"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5D4A849-A165-474F-86F1-830D9C8CEEE0}" type="datetimeFigureOut">
              <a:rPr lang="en-CA" smtClean="0"/>
              <a:pPr/>
              <a:t>2020-10-21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FA70BAD-8157-45CC-82FD-9F860F966C57}"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5D4A849-A165-474F-86F1-830D9C8CEEE0}" type="datetimeFigureOut">
              <a:rPr lang="en-CA" smtClean="0"/>
              <a:pPr/>
              <a:t>2020-10-21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FA70BAD-8157-45CC-82FD-9F860F966C57}"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5D4A849-A165-474F-86F1-830D9C8CEEE0}" type="datetimeFigureOut">
              <a:rPr lang="en-CA" smtClean="0"/>
              <a:pPr/>
              <a:t>2020-10-21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FA70BAD-8157-45CC-82FD-9F860F966C57}"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4A849-A165-474F-86F1-830D9C8CEEE0}" type="datetimeFigureOut">
              <a:rPr lang="en-CA" smtClean="0"/>
              <a:pPr/>
              <a:t>2020-10-21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FA70BAD-8157-45CC-82FD-9F860F966C57}"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A5D4A849-A165-474F-86F1-830D9C8CEEE0}" type="datetimeFigureOut">
              <a:rPr lang="en-CA" smtClean="0"/>
              <a:pPr/>
              <a:t>2020-10-21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FA70BAD-8157-45CC-82FD-9F860F966C57}"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A5D4A849-A165-474F-86F1-830D9C8CEEE0}" type="datetimeFigureOut">
              <a:rPr lang="en-CA" smtClean="0"/>
              <a:pPr/>
              <a:t>2020-10-21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FA70BAD-8157-45CC-82FD-9F860F966C57}"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A5D4A849-A165-474F-86F1-830D9C8CEEE0}" type="datetimeFigureOut">
              <a:rPr lang="en-CA" smtClean="0"/>
              <a:pPr/>
              <a:t>2020-10-21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FA70BAD-8157-45CC-82FD-9F860F966C57}"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4A849-A165-474F-86F1-830D9C8CEEE0}" type="datetimeFigureOut">
              <a:rPr lang="en-CA" smtClean="0"/>
              <a:pPr/>
              <a:t>2020-10-21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FA70BAD-8157-45CC-82FD-9F860F966C57}"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D4A849-A165-474F-86F1-830D9C8CEEE0}" type="datetimeFigureOut">
              <a:rPr lang="en-CA" smtClean="0"/>
              <a:pPr/>
              <a:t>2020-10-21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FA70BAD-8157-45CC-82FD-9F860F966C57}"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D4A849-A165-474F-86F1-830D9C8CEEE0}" type="datetimeFigureOut">
              <a:rPr lang="en-CA" smtClean="0"/>
              <a:pPr/>
              <a:t>2020-10-21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FA70BAD-8157-45CC-82FD-9F860F966C57}"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4A849-A165-474F-86F1-830D9C8CEEE0}" type="datetimeFigureOut">
              <a:rPr lang="en-CA" smtClean="0"/>
              <a:pPr/>
              <a:t>2020-10-21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70BAD-8157-45CC-82FD-9F860F966C57}"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399442"/>
            <a:ext cx="8892480" cy="1143000"/>
          </a:xfrm>
        </p:spPr>
        <p:txBody>
          <a:bodyPr>
            <a:noAutofit/>
          </a:bodyPr>
          <a:lstStyle/>
          <a:p>
            <a:r>
              <a:rPr lang="en-US" sz="2800" dirty="0"/>
              <a:t>Sanger sequencing </a:t>
            </a:r>
            <a:br>
              <a:rPr lang="en-US" sz="2800" dirty="0"/>
            </a:br>
            <a:r>
              <a:rPr lang="en-US" sz="2800" dirty="0"/>
              <a:t>Method is based on DNA synthesis in the presence of </a:t>
            </a:r>
            <a:r>
              <a:rPr lang="en-US" sz="2800" u="sng" dirty="0"/>
              <a:t>low concentration </a:t>
            </a:r>
            <a:r>
              <a:rPr lang="en-US" sz="2800" dirty="0"/>
              <a:t>of </a:t>
            </a:r>
            <a:r>
              <a:rPr lang="en-US" sz="2800" dirty="0" err="1"/>
              <a:t>ddNTPs</a:t>
            </a:r>
            <a:r>
              <a:rPr lang="en-US" sz="2800" dirty="0"/>
              <a:t>, terminating synthesis</a:t>
            </a:r>
          </a:p>
        </p:txBody>
      </p:sp>
      <p:pic>
        <p:nvPicPr>
          <p:cNvPr id="37891" name="Picture 3" descr="f07-28"/>
          <p:cNvPicPr>
            <a:picLocks noChangeAspect="1" noChangeArrowheads="1"/>
          </p:cNvPicPr>
          <p:nvPr/>
        </p:nvPicPr>
        <p:blipFill>
          <a:blip r:embed="rId3" cstate="print"/>
          <a:srcRect/>
          <a:stretch>
            <a:fillRect/>
          </a:stretch>
        </p:blipFill>
        <p:spPr bwMode="auto">
          <a:xfrm>
            <a:off x="251520" y="1758466"/>
            <a:ext cx="4492625" cy="3487676"/>
          </a:xfrm>
          <a:prstGeom prst="rect">
            <a:avLst/>
          </a:prstGeom>
          <a:noFill/>
        </p:spPr>
      </p:pic>
      <p:sp>
        <p:nvSpPr>
          <p:cNvPr id="37892" name="Rectangle 4"/>
          <p:cNvSpPr>
            <a:spLocks noChangeArrowheads="1"/>
          </p:cNvSpPr>
          <p:nvPr/>
        </p:nvSpPr>
        <p:spPr bwMode="auto">
          <a:xfrm>
            <a:off x="5220072" y="1556792"/>
            <a:ext cx="3110467" cy="923330"/>
          </a:xfrm>
          <a:prstGeom prst="rect">
            <a:avLst/>
          </a:prstGeom>
          <a:noFill/>
          <a:ln w="9525">
            <a:noFill/>
            <a:miter lim="800000"/>
            <a:headEnd/>
            <a:tailEnd/>
          </a:ln>
          <a:effectLst/>
        </p:spPr>
        <p:txBody>
          <a:bodyPr wrap="none">
            <a:spAutoFit/>
          </a:bodyPr>
          <a:lstStyle/>
          <a:p>
            <a:r>
              <a:rPr lang="en-US" dirty="0">
                <a:solidFill>
                  <a:schemeClr val="tx2"/>
                </a:solidFill>
              </a:rPr>
              <a:t>Also called</a:t>
            </a:r>
          </a:p>
          <a:p>
            <a:r>
              <a:rPr lang="en-US" dirty="0" err="1">
                <a:solidFill>
                  <a:schemeClr val="tx2"/>
                </a:solidFill>
              </a:rPr>
              <a:t>Dideoxynucleotide</a:t>
            </a:r>
            <a:r>
              <a:rPr lang="en-US" dirty="0">
                <a:solidFill>
                  <a:schemeClr val="tx2"/>
                </a:solidFill>
              </a:rPr>
              <a:t> sequencing</a:t>
            </a:r>
            <a:r>
              <a:rPr lang="en-US" dirty="0"/>
              <a:t> </a:t>
            </a:r>
          </a:p>
          <a:p>
            <a:r>
              <a:rPr lang="en-US" dirty="0">
                <a:solidFill>
                  <a:schemeClr val="tx2"/>
                </a:solidFill>
              </a:rPr>
              <a:t>Chain termination sequencing</a:t>
            </a:r>
          </a:p>
        </p:txBody>
      </p:sp>
      <p:sp>
        <p:nvSpPr>
          <p:cNvPr id="5" name="TextBox 4"/>
          <p:cNvSpPr txBox="1"/>
          <p:nvPr/>
        </p:nvSpPr>
        <p:spPr>
          <a:xfrm>
            <a:off x="539552" y="5589240"/>
            <a:ext cx="7458067" cy="1200329"/>
          </a:xfrm>
          <a:prstGeom prst="rect">
            <a:avLst/>
          </a:prstGeom>
          <a:noFill/>
        </p:spPr>
        <p:txBody>
          <a:bodyPr wrap="none" rtlCol="0">
            <a:spAutoFit/>
          </a:bodyPr>
          <a:lstStyle/>
          <a:p>
            <a:r>
              <a:rPr lang="en-US" dirty="0"/>
              <a:t>3’ hydroxyl group is required for DNA synthesis</a:t>
            </a:r>
          </a:p>
          <a:p>
            <a:endParaRPr lang="en-US" dirty="0"/>
          </a:p>
          <a:p>
            <a:pPr>
              <a:buFont typeface="Wingdings"/>
              <a:buChar char="à"/>
            </a:pPr>
            <a:r>
              <a:rPr lang="en-US" dirty="0"/>
              <a:t>DNA synthesis will terminate with the incorporation of a </a:t>
            </a:r>
            <a:r>
              <a:rPr lang="en-US" dirty="0" err="1"/>
              <a:t>dideoxynucleotide</a:t>
            </a:r>
            <a:endParaRPr lang="en-US" dirty="0"/>
          </a:p>
          <a:p>
            <a:r>
              <a:rPr lang="en-US" dirty="0"/>
              <a:t> (</a:t>
            </a:r>
            <a:r>
              <a:rPr lang="en-US" dirty="0" err="1"/>
              <a:t>dideoxy</a:t>
            </a:r>
            <a:r>
              <a:rPr lang="en-US" dirty="0"/>
              <a:t> = lacking two oxygens)</a:t>
            </a:r>
          </a:p>
        </p:txBody>
      </p:sp>
      <p:sp>
        <p:nvSpPr>
          <p:cNvPr id="6" name="Oval 5"/>
          <p:cNvSpPr/>
          <p:nvPr/>
        </p:nvSpPr>
        <p:spPr>
          <a:xfrm>
            <a:off x="2051720" y="4437112"/>
            <a:ext cx="504056" cy="36004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 name="Straight Arrow Connector 7"/>
          <p:cNvCxnSpPr/>
          <p:nvPr/>
        </p:nvCxnSpPr>
        <p:spPr>
          <a:xfrm flipV="1">
            <a:off x="971600" y="4725144"/>
            <a:ext cx="1080120"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4427984" y="5013176"/>
            <a:ext cx="2376264"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563888" y="4437112"/>
            <a:ext cx="432048" cy="36004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p:nvSpPr>
        <p:spPr>
          <a:xfrm>
            <a:off x="5868144" y="3284984"/>
            <a:ext cx="3024336" cy="738664"/>
          </a:xfrm>
          <a:prstGeom prst="rect">
            <a:avLst/>
          </a:prstGeom>
        </p:spPr>
        <p:txBody>
          <a:bodyPr wrap="square">
            <a:spAutoFit/>
          </a:bodyPr>
          <a:lstStyle/>
          <a:p>
            <a:r>
              <a:rPr lang="it-IT" sz="1400" u="sng" dirty="0"/>
              <a:t>Nucleotide vs nucleoside</a:t>
            </a:r>
          </a:p>
          <a:p>
            <a:r>
              <a:rPr lang="it-IT" sz="1400" dirty="0"/>
              <a:t>Nucleoside = Sugar + Base </a:t>
            </a:r>
            <a:br>
              <a:rPr lang="it-IT" sz="1400" dirty="0"/>
            </a:br>
            <a:r>
              <a:rPr lang="it-IT" sz="1400" dirty="0"/>
              <a:t>Nucleotide = Sugar + Base + Phosphate </a:t>
            </a:r>
            <a:endParaRPr lang="en-CA" sz="14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11188" y="333375"/>
            <a:ext cx="7772400" cy="1143000"/>
          </a:xfrm>
        </p:spPr>
        <p:txBody>
          <a:bodyPr>
            <a:normAutofit fontScale="90000"/>
          </a:bodyPr>
          <a:lstStyle/>
          <a:p>
            <a:r>
              <a:rPr lang="en-US" sz="4000" dirty="0"/>
              <a:t>Principle of Sanger sequencing </a:t>
            </a:r>
            <a:r>
              <a:rPr lang="en-US" sz="2800" dirty="0"/>
              <a:t/>
            </a:r>
            <a:br>
              <a:rPr lang="en-US" sz="2800" dirty="0"/>
            </a:br>
            <a:r>
              <a:rPr lang="en-US" sz="2800" dirty="0"/>
              <a:t>Sanger et al (mid 70s) </a:t>
            </a:r>
            <a:br>
              <a:rPr lang="en-US" sz="2800" dirty="0"/>
            </a:br>
            <a:endParaRPr lang="en-US" sz="2800" dirty="0"/>
          </a:p>
        </p:txBody>
      </p:sp>
      <p:sp>
        <p:nvSpPr>
          <p:cNvPr id="37892" name="Rectangle 4"/>
          <p:cNvSpPr>
            <a:spLocks noChangeArrowheads="1"/>
          </p:cNvSpPr>
          <p:nvPr/>
        </p:nvSpPr>
        <p:spPr bwMode="auto">
          <a:xfrm>
            <a:off x="107504" y="1412776"/>
            <a:ext cx="9036496" cy="5601533"/>
          </a:xfrm>
          <a:prstGeom prst="rect">
            <a:avLst/>
          </a:prstGeom>
          <a:noFill/>
          <a:ln w="9525">
            <a:noFill/>
            <a:miter lim="800000"/>
            <a:headEnd/>
            <a:tailEnd/>
          </a:ln>
          <a:effectLst/>
        </p:spPr>
        <p:txBody>
          <a:bodyPr wrap="square">
            <a:spAutoFit/>
          </a:bodyPr>
          <a:lstStyle/>
          <a:p>
            <a:r>
              <a:rPr lang="en-US" sz="2800" dirty="0"/>
              <a:t>Technique based on DNA synthesis:</a:t>
            </a:r>
          </a:p>
          <a:p>
            <a:pPr lvl="1">
              <a:buFont typeface="Arial" pitchFamily="34" charset="0"/>
              <a:buChar char="•"/>
            </a:pPr>
            <a:r>
              <a:rPr lang="en-US" sz="2800" dirty="0"/>
              <a:t> requires single-stranded template (to be sequenced), usually accomplished by denaturing plasmid into single-stranded DNA</a:t>
            </a:r>
          </a:p>
          <a:p>
            <a:pPr lvl="1">
              <a:lnSpc>
                <a:spcPct val="150000"/>
              </a:lnSpc>
              <a:buFont typeface="Arial" pitchFamily="34" charset="0"/>
              <a:buChar char="•"/>
            </a:pPr>
            <a:r>
              <a:rPr lang="en-US" sz="2800" dirty="0"/>
              <a:t> requires a primer (why?)</a:t>
            </a:r>
          </a:p>
          <a:p>
            <a:pPr lvl="1">
              <a:lnSpc>
                <a:spcPct val="150000"/>
              </a:lnSpc>
              <a:buFont typeface="Arial" pitchFamily="34" charset="0"/>
              <a:buChar char="•"/>
            </a:pPr>
            <a:r>
              <a:rPr lang="en-US" sz="2800" dirty="0"/>
              <a:t> requires a DNA polymerase (</a:t>
            </a:r>
            <a:r>
              <a:rPr lang="en-US" sz="2800" dirty="0" err="1"/>
              <a:t>Klenow</a:t>
            </a:r>
            <a:r>
              <a:rPr lang="en-US" sz="2800" dirty="0"/>
              <a:t> or </a:t>
            </a:r>
            <a:r>
              <a:rPr lang="en-US" sz="2800" dirty="0" err="1"/>
              <a:t>Taq</a:t>
            </a:r>
            <a:r>
              <a:rPr lang="en-US" sz="2800" dirty="0"/>
              <a:t> </a:t>
            </a:r>
            <a:r>
              <a:rPr lang="en-US" sz="2800" dirty="0" err="1"/>
              <a:t>pol</a:t>
            </a:r>
            <a:r>
              <a:rPr lang="en-US" sz="2800" dirty="0"/>
              <a:t>)</a:t>
            </a:r>
          </a:p>
          <a:p>
            <a:pPr lvl="1">
              <a:lnSpc>
                <a:spcPct val="150000"/>
              </a:lnSpc>
              <a:buFont typeface="Arial" pitchFamily="34" charset="0"/>
              <a:buChar char="•"/>
            </a:pPr>
            <a:r>
              <a:rPr lang="en-US" sz="2800" dirty="0"/>
              <a:t> dependent on incorporation of </a:t>
            </a:r>
            <a:r>
              <a:rPr lang="en-US" sz="2800" b="1" dirty="0" err="1"/>
              <a:t>di</a:t>
            </a:r>
            <a:r>
              <a:rPr lang="en-US" sz="2800" dirty="0" err="1"/>
              <a:t>deoxynucleotides</a:t>
            </a:r>
            <a:endParaRPr lang="en-US" sz="2800" dirty="0"/>
          </a:p>
          <a:p>
            <a:pPr lvl="1">
              <a:lnSpc>
                <a:spcPct val="150000"/>
              </a:lnSpc>
              <a:buFont typeface="Arial" pitchFamily="34" charset="0"/>
              <a:buChar char="•"/>
            </a:pPr>
            <a:r>
              <a:rPr lang="en-US" sz="2800" dirty="0"/>
              <a:t> </a:t>
            </a:r>
            <a:r>
              <a:rPr lang="en-US" sz="2800" dirty="0" err="1"/>
              <a:t>dideoxynucletides</a:t>
            </a:r>
            <a:r>
              <a:rPr lang="en-US" sz="2800" dirty="0"/>
              <a:t> do not have a 3’OH</a:t>
            </a:r>
          </a:p>
          <a:p>
            <a:pPr lvl="1">
              <a:lnSpc>
                <a:spcPct val="150000"/>
              </a:lnSpc>
              <a:buFont typeface="Wingdings"/>
              <a:buChar char="à"/>
            </a:pPr>
            <a:r>
              <a:rPr lang="en-US" sz="2800" dirty="0">
                <a:sym typeface="Wingdings" pitchFamily="2" charset="2"/>
              </a:rPr>
              <a:t>Termination of DNA synthesis</a:t>
            </a:r>
          </a:p>
          <a:p>
            <a:pPr lvl="1"/>
            <a:r>
              <a:rPr lang="en-US" dirty="0">
                <a:solidFill>
                  <a:schemeClr val="tx2"/>
                </a:solidFill>
              </a:rPr>
              <a:t/>
            </a:r>
            <a:br>
              <a:rPr lang="en-US" dirty="0">
                <a:solidFill>
                  <a:schemeClr val="tx2"/>
                </a:solidFill>
              </a:rPr>
            </a:br>
            <a:endParaRPr lang="en-US" dirty="0">
              <a:solidFill>
                <a:schemeClr val="tx2"/>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en-US" sz="2400" dirty="0"/>
              <a:t>If a specific </a:t>
            </a:r>
            <a:r>
              <a:rPr lang="en-US" sz="2400" dirty="0" err="1"/>
              <a:t>dideoxy</a:t>
            </a:r>
            <a:r>
              <a:rPr lang="en-US" sz="2400" dirty="0"/>
              <a:t> nucleotide (in this case </a:t>
            </a:r>
            <a:r>
              <a:rPr lang="en-US" sz="2400" dirty="0" err="1"/>
              <a:t>ddGTP</a:t>
            </a:r>
            <a:r>
              <a:rPr lang="en-US" sz="2400" dirty="0"/>
              <a:t>) is present at low concentration, together with higher concentration of </a:t>
            </a:r>
            <a:r>
              <a:rPr lang="en-US" sz="2400" dirty="0" err="1"/>
              <a:t>dNTPs</a:t>
            </a:r>
            <a:r>
              <a:rPr lang="en-US" sz="2400" dirty="0"/>
              <a:t>,</a:t>
            </a:r>
            <a:br>
              <a:rPr lang="en-US" sz="2400" dirty="0"/>
            </a:br>
            <a:r>
              <a:rPr lang="en-US" sz="2400" dirty="0"/>
              <a:t>DNA synthesis will result in subpopulations of synthesis products, each terminating at the position of the </a:t>
            </a:r>
            <a:r>
              <a:rPr lang="en-US" sz="2400" dirty="0" err="1"/>
              <a:t>dideoxy</a:t>
            </a:r>
            <a:r>
              <a:rPr lang="en-US" sz="2400" dirty="0"/>
              <a:t> nucleotide. </a:t>
            </a:r>
          </a:p>
        </p:txBody>
      </p:sp>
      <p:pic>
        <p:nvPicPr>
          <p:cNvPr id="1031" name="Picture 7" descr="http://www.bio.davidson.edu/Courses/Molbio/MolStudents/spring2003/Obenrader/example%20sequenc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988840"/>
            <a:ext cx="7726915" cy="4543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1156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title"/>
          </p:nvPr>
        </p:nvSpPr>
        <p:spPr>
          <a:xfrm>
            <a:off x="395288" y="188913"/>
            <a:ext cx="8229600" cy="1143000"/>
          </a:xfrm>
        </p:spPr>
        <p:txBody>
          <a:bodyPr>
            <a:normAutofit/>
          </a:bodyPr>
          <a:lstStyle/>
          <a:p>
            <a:r>
              <a:rPr lang="en-US" sz="2800" dirty="0"/>
              <a:t>How it started:</a:t>
            </a:r>
            <a:br>
              <a:rPr lang="en-US" sz="2800" dirty="0"/>
            </a:br>
            <a:r>
              <a:rPr lang="en-US" sz="2800" dirty="0"/>
              <a:t>Sanger sequencing with isotope-labeled nucleotides</a:t>
            </a:r>
          </a:p>
        </p:txBody>
      </p:sp>
      <p:pic>
        <p:nvPicPr>
          <p:cNvPr id="40964" name="Picture 4" descr="Sanger 1"/>
          <p:cNvPicPr>
            <a:picLocks noGrp="1" noChangeAspect="1" noChangeArrowheads="1"/>
          </p:cNvPicPr>
          <p:nvPr>
            <p:ph idx="1"/>
          </p:nvPr>
        </p:nvPicPr>
        <p:blipFill>
          <a:blip r:embed="rId3" cstate="print"/>
          <a:srcRect/>
          <a:stretch>
            <a:fillRect/>
          </a:stretch>
        </p:blipFill>
        <p:spPr>
          <a:xfrm>
            <a:off x="755650" y="1989138"/>
            <a:ext cx="3589338" cy="3805237"/>
          </a:xfrm>
          <a:noFill/>
          <a:ln/>
        </p:spPr>
      </p:pic>
      <p:sp>
        <p:nvSpPr>
          <p:cNvPr id="4" name="Oval 3"/>
          <p:cNvSpPr/>
          <p:nvPr/>
        </p:nvSpPr>
        <p:spPr>
          <a:xfrm>
            <a:off x="5364088" y="1412776"/>
            <a:ext cx="144016" cy="1440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5" name="TextBox 4"/>
          <p:cNvSpPr txBox="1"/>
          <p:nvPr/>
        </p:nvSpPr>
        <p:spPr>
          <a:xfrm>
            <a:off x="5508104" y="1340768"/>
            <a:ext cx="2381101" cy="646331"/>
          </a:xfrm>
          <a:prstGeom prst="rect">
            <a:avLst/>
          </a:prstGeom>
          <a:noFill/>
        </p:spPr>
        <p:txBody>
          <a:bodyPr wrap="none" rtlCol="0">
            <a:spAutoFit/>
          </a:bodyPr>
          <a:lstStyle/>
          <a:p>
            <a:r>
              <a:rPr lang="en-US" dirty="0"/>
              <a:t>= isotope-labeled </a:t>
            </a:r>
            <a:r>
              <a:rPr lang="en-US" dirty="0" err="1"/>
              <a:t>dCTP</a:t>
            </a:r>
            <a:endParaRPr lang="en-US" dirty="0"/>
          </a:p>
          <a:p>
            <a:r>
              <a:rPr lang="en-US" dirty="0"/>
              <a:t>= </a:t>
            </a:r>
            <a:r>
              <a:rPr lang="en-US" dirty="0" err="1"/>
              <a:t>ddNTP</a:t>
            </a:r>
            <a:r>
              <a:rPr lang="en-US" dirty="0"/>
              <a:t> (</a:t>
            </a:r>
            <a:r>
              <a:rPr lang="en-US" dirty="0" err="1"/>
              <a:t>dideoxy</a:t>
            </a:r>
            <a:r>
              <a:rPr lang="en-US" dirty="0"/>
              <a:t> NTP)</a:t>
            </a:r>
            <a:endParaRPr lang="en-CA" dirty="0"/>
          </a:p>
        </p:txBody>
      </p:sp>
      <p:sp>
        <p:nvSpPr>
          <p:cNvPr id="6" name="Rectangle 5"/>
          <p:cNvSpPr/>
          <p:nvPr/>
        </p:nvSpPr>
        <p:spPr>
          <a:xfrm>
            <a:off x="5364088" y="1772816"/>
            <a:ext cx="144016" cy="1440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p:cNvSpPr txBox="1"/>
          <p:nvPr/>
        </p:nvSpPr>
        <p:spPr>
          <a:xfrm>
            <a:off x="4572000" y="2060848"/>
            <a:ext cx="4028926" cy="4616648"/>
          </a:xfrm>
          <a:prstGeom prst="rect">
            <a:avLst/>
          </a:prstGeom>
          <a:noFill/>
        </p:spPr>
        <p:txBody>
          <a:bodyPr wrap="square" rtlCol="0">
            <a:spAutoFit/>
          </a:bodyPr>
          <a:lstStyle/>
          <a:p>
            <a:r>
              <a:rPr lang="en-US" dirty="0"/>
              <a:t>All four </a:t>
            </a:r>
            <a:r>
              <a:rPr lang="en-US" b="1" dirty="0" err="1"/>
              <a:t>d</a:t>
            </a:r>
            <a:r>
              <a:rPr lang="en-US" dirty="0" err="1"/>
              <a:t>NTPs</a:t>
            </a:r>
            <a:r>
              <a:rPr lang="en-US" dirty="0"/>
              <a:t> are included</a:t>
            </a:r>
          </a:p>
          <a:p>
            <a:endParaRPr lang="en-US" sz="1200" dirty="0"/>
          </a:p>
          <a:p>
            <a:r>
              <a:rPr lang="en-US" dirty="0"/>
              <a:t>Four separate reactions are set up</a:t>
            </a:r>
          </a:p>
          <a:p>
            <a:endParaRPr lang="en-US" sz="1200" dirty="0"/>
          </a:p>
          <a:p>
            <a:r>
              <a:rPr lang="en-US" dirty="0"/>
              <a:t>Each has a different </a:t>
            </a:r>
            <a:r>
              <a:rPr lang="en-US" b="1" dirty="0" err="1"/>
              <a:t>dd</a:t>
            </a:r>
            <a:r>
              <a:rPr lang="en-US" dirty="0" err="1"/>
              <a:t>NTP</a:t>
            </a:r>
            <a:r>
              <a:rPr lang="en-US" dirty="0"/>
              <a:t> at low conc.</a:t>
            </a:r>
          </a:p>
          <a:p>
            <a:r>
              <a:rPr lang="en-US" dirty="0"/>
              <a:t>     </a:t>
            </a:r>
            <a:r>
              <a:rPr lang="en-US" dirty="0" err="1"/>
              <a:t>ddATP</a:t>
            </a:r>
            <a:endParaRPr lang="en-US" dirty="0"/>
          </a:p>
          <a:p>
            <a:r>
              <a:rPr lang="en-US" dirty="0"/>
              <a:t>     </a:t>
            </a:r>
            <a:r>
              <a:rPr lang="en-US" dirty="0" err="1"/>
              <a:t>ddTTP</a:t>
            </a:r>
            <a:endParaRPr lang="en-US" dirty="0"/>
          </a:p>
          <a:p>
            <a:r>
              <a:rPr lang="en-US" dirty="0"/>
              <a:t>     </a:t>
            </a:r>
            <a:r>
              <a:rPr lang="en-US" dirty="0" err="1"/>
              <a:t>ddCTP</a:t>
            </a:r>
            <a:endParaRPr lang="en-US" dirty="0"/>
          </a:p>
          <a:p>
            <a:r>
              <a:rPr lang="en-US" dirty="0"/>
              <a:t>     </a:t>
            </a:r>
            <a:r>
              <a:rPr lang="en-US" dirty="0" err="1"/>
              <a:t>ddGTP</a:t>
            </a:r>
            <a:endParaRPr lang="en-US" dirty="0"/>
          </a:p>
          <a:p>
            <a:r>
              <a:rPr lang="en-US" dirty="0"/>
              <a:t>  </a:t>
            </a:r>
          </a:p>
          <a:p>
            <a:r>
              <a:rPr lang="en-US" dirty="0" err="1"/>
              <a:t>Klenow</a:t>
            </a:r>
            <a:r>
              <a:rPr lang="en-US" dirty="0"/>
              <a:t> will incorporate </a:t>
            </a:r>
            <a:r>
              <a:rPr lang="en-US" dirty="0" err="1"/>
              <a:t>dNTPs</a:t>
            </a:r>
            <a:endParaRPr lang="en-US" dirty="0"/>
          </a:p>
          <a:p>
            <a:r>
              <a:rPr lang="en-US" dirty="0"/>
              <a:t>until a </a:t>
            </a:r>
            <a:r>
              <a:rPr lang="en-US" dirty="0" err="1"/>
              <a:t>ddNTP</a:t>
            </a:r>
            <a:r>
              <a:rPr lang="en-US" dirty="0"/>
              <a:t> is </a:t>
            </a:r>
            <a:r>
              <a:rPr lang="en-US" dirty="0" err="1"/>
              <a:t>incorprated</a:t>
            </a:r>
            <a:r>
              <a:rPr lang="en-US" dirty="0"/>
              <a:t>, </a:t>
            </a:r>
          </a:p>
          <a:p>
            <a:r>
              <a:rPr lang="en-US" dirty="0"/>
              <a:t>terminating synthesis</a:t>
            </a:r>
          </a:p>
          <a:p>
            <a:endParaRPr lang="en-US" sz="1200" dirty="0"/>
          </a:p>
          <a:p>
            <a:r>
              <a:rPr lang="en-US" dirty="0"/>
              <a:t>DNA is denatured and the four samples</a:t>
            </a:r>
          </a:p>
          <a:p>
            <a:r>
              <a:rPr lang="en-US" dirty="0"/>
              <a:t>are loaded next to each other and DNA separated on PAGE gel</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2239</TotalTime>
  <Words>324</Words>
  <Application>Microsoft Office PowerPoint</Application>
  <PresentationFormat>On-screen Show (4:3)</PresentationFormat>
  <Paragraphs>46</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Office Theme</vt:lpstr>
      <vt:lpstr>Sanger sequencing  Method is based on DNA synthesis in the presence of low concentration of ddNTPs, terminating synthesis</vt:lpstr>
      <vt:lpstr>Principle of Sanger sequencing  Sanger et al (mid 70s)  </vt:lpstr>
      <vt:lpstr>If a specific dideoxy nucleotide (in this case ddGTP) is present at low concentration, together with higher concentration of dNTPs, DNA synthesis will result in subpopulations of synthesis products, each terminating at the position of the dideoxy nucleotide. </vt:lpstr>
      <vt:lpstr>How it started: Sanger sequencing with isotope-labeled nucleotides</vt:lpstr>
    </vt:vector>
  </TitlesOfParts>
  <Company>Simon Fraser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 DNA Sequencing</dc:title>
  <dc:creator>Jim</dc:creator>
  <cp:lastModifiedBy>M Yip</cp:lastModifiedBy>
  <cp:revision>51</cp:revision>
  <cp:lastPrinted>2018-10-10T20:24:36Z</cp:lastPrinted>
  <dcterms:created xsi:type="dcterms:W3CDTF">2010-11-22T00:18:02Z</dcterms:created>
  <dcterms:modified xsi:type="dcterms:W3CDTF">2020-10-22T05:36:20Z</dcterms:modified>
</cp:coreProperties>
</file>