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2" r:id="rId2"/>
    <p:sldId id="261" r:id="rId3"/>
    <p:sldId id="292" r:id="rId4"/>
    <p:sldId id="283" r:id="rId5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8" autoAdjust="0"/>
  </p:normalViewPr>
  <p:slideViewPr>
    <p:cSldViewPr>
      <p:cViewPr varScale="1">
        <p:scale>
          <a:sx n="97" d="100"/>
          <a:sy n="97" d="100"/>
        </p:scale>
        <p:origin x="1569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F5358F-482D-49FF-A574-2894F4069975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01FD138-8FDF-4687-8C3F-076541455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87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04:51:47.568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2909 2454 24575,'17'0'0,"1"0"0,5 0 0,8-5 0,-2 0 0,10-9 0,0 3 0,0-8 0,5 8 0,-3-3 0,3 4 0,-5 0 0,0 1 0,-5 3 0,-2-2 0,-5 7 0,-4-7 0,-2 7 0,-4-3 0,0 4 0,-5 0 0,4 0 0,-7 0 0,2 0 0,-3 0 0,0 0 0,0 0 0,-1 0 0,1 4 0,0 0 0,-1 4 0,1 3 0,0-2 0,0 3 0,0-4 0,0-4 0,-1 3 0,1-3 0,0 0 0,0 3 0,-1-6 0,1 6 0,0-6 0,-4 6 0,3-3 0,-3 4 0,4-1 0,0-2 0,-1 1 0,1-1 0,0-1 0,-1 3 0,5-6 0,-3 2 0,7 1 0,-8-3 0,8 3 0,-7-4 0,3 0 0,-1 0 0,2 0 0,4 0 0,4 0 0,7 0 0,0 0 0,10 0 0,-4 0 0,4 0 0,1 0 0,0 0 0,-5 0 0,3 0 0,-20 0 0,0 0 0</inkml:trace>
  <inkml:trace contextRef="#ctx0" brushRef="#br0" timeOffset="32416">6595 6613 24575,'17'0'0,"-1"0"0,1 0 0,0 0 0,4 0 0,2 0 0,-1 0 0,4 0 0,-3 0 0,-1-3 0,4 2 0,-8-7 0,4 7 0,-10-3 0,4 1 0,-7 2 0,3-3 0,-5 4 0,1 0 0,0 0 0,-1 0 0,-2 0 0,-2 0 0</inkml:trace>
  <inkml:trace contextRef="#ctx0" brushRef="#br0" timeOffset="39334">11021 6541 24575,'17'0'0,"0"0"0,4 0 0,2 0 0,-1 0 0,9 0 0,-11 0 0,16 0 0,-17 0 0,12 0 0,-8 0 0,-5 0 0,7 0 0,-11 0 0,8 0 0,-10 0 0,4 0 0,-3 0 0,0 0 0,2 0 0,-6 0 0,7 0 0,-8 0 0,4 0 0,-4 0 0,0 0 0,-1 0 0,1 0 0,0 0 0,-1 0 0,1 0 0,0 0 0,0 0 0,-1 0 0,1 0 0,0 0 0,0 0 0,-1 0 0,1-8 0,4 6 0,-3-5 0,3 7 0,-4 0 0,-1 0 0,5 0 0,-3 0 0,2 0 0,1-4 0,1 3 0,0-2 0,2 3 0,-6-4 0,7 3 0,-8-6 0,8 6 0,-7-2 0,7-1 0,-4 3 0,1-6 0,3 6 0,-3-6 0,3 6 0,6-7 0,-4 7 0,3-3 0,-4 0 0,4 3 0,-3-2 0,8 3 0,-4 0 0,1 0 0,3 0 0,-3 0 0,4 0 0,-5 0 0,0 0 0,-1 0 0,-3 0 0,3 0 0,-4 0 0,-4 0 0,2 0 0,-6 0 0,7 0 0,-7 0 0,2 0 0,-3 0 0,0 0 0,-1 0 0,1 0 0,0 0 0,0 0 0,-1 0 0,1 0 0,0 0 0,-1 0 0,1 0 0,0 0 0,0 0 0,-1 0 0,1 0 0,0 0 0,0 0 0,-1 3 0,1-2 0,0 2 0,-4-3 0,-1 0 0</inkml:trace>
  <inkml:trace contextRef="#ctx0" brushRef="#br0" timeOffset="80399">16893 12165 24575,'11'0'0,"-2"0"0,7 0 0,-7 0 0,6 0 0,-6 0 0,3 0 0,-5 0 0,5 0 0,1 0 0,7 0 0,-2 0 0,2 0 0,-3 0 0,-5 0 0,4 0 0,-3 0 0,-1 0 0,0 0 0,0 0 0,-3 0 0,2 0 0,-3 0 0,0 0 0,0 0 0,-1 0 0,1 0 0,0 0 0,-1 0 0,1 0 0,0 0 0,0 0 0,-1 0 0,-2 0 0,-2 0 0</inkml:trace>
  <inkml:trace contextRef="#ctx0" brushRef="#br0" timeOffset="83554">17394 12760 24575,'12'0'0,"-3"0"0,7 0 0,-4 0 0,10 0 0,0 0 0,5 0 0,1 0 0,-1 0 0,0 0 0,-5 0 0,0 0 0,-5 0 0,-5 0 0,4 0 0,-7 0 0,2 0 0,-3 0 0,0 0 0,0 0 0,-1 0 0,1 0 0,0 0 0,-1 0 0,1 0 0,0 0 0,0 0 0,-1 0 0,1 0 0,0 0 0,-1 3 0,1-2 0,0 2 0,0-3 0,-1 0 0,5 0 0,-3 4 0,7-3 0,-8 2 0,8-3 0,-3 0 0,3 0 0,1 0 0,0 0 0,0 0 0,-1 0 0,1 0 0,0 0 0,-4 0 0,-2 0 0,-3 0 0,0 0 0,0 0 0,-1 0 0,1 0 0,-4 4 0,0 0 0,-4 4 0,0-1 0,0 1 0,0 0 0,0-1 0,0 1 0,0 0 0,0 4 0,0 0 0,0 1 0,0 3 0,0-3 0,0-1 0,0 0 0,0 0 0,0-4 0,0 4 0,0 0 0,0-3 0,0 2 0,0-3 0,0 0 0,0 0 0,0-1 0,0 1 0,0 0 0,0-1 0,0 1 0,0 0 0,0 0 0,0 3 0,0-3 0,0 3 0,0-3 0,0 0 0,0 4 0,0-4 0,0 4 0,0 0 0,0-3 0,-4 2 0,3-3 0,-2 0 0,-1-1 0,0 1 0,-4-4 0,0 0 0,1-4 0,-1 3 0,0-2 0,-4 3 0,3-4 0,-2 0 0,3 3 0,-4-2 0,3 2 0,-7-3 0,7 0 0,-6 0 0,6 0 0,-7 0 0,7 0 0,-7 0 0,8 0 0,-8 0 0,7 0 0,-3 0 0,4 0 0,4 4 0,-3-3 0,6 5 0,-6-5 0,3 6 0,-4-3 0,0 4 0,0 0 0,1 0 0,-1-4 0,0-1 0,0-3 0,0 0 0,4-3 0,1 2 0,3-2 0</inkml:trace>
  <inkml:trace contextRef="#ctx0" brushRef="#br0" timeOffset="97441">12562 9913 24575,'0'8'0,"0"0"0,0-1 0,0 1 0,0 0 0,0 6 0,0-4 0,0 4 0,0-6 0,0 0 0,-4 3 0,3-2 0,-2 3 0,3-4 0,0-1 0,0 1 0,0 0 0,0 0 0,0-1 0,0 1 0,0 0 0,0-1 0,0 1 0,0 0 0,0 0 0,0-1 0,-4 1 0,3 0 0,-2-1 0,3 1 0,0 0 0,0 0 0,0 3 0,0-2 0,0 3 0,0-5 0,0 1 0,0 0 0,0 0 0,0 3 0,0-2 0,0 3 0,0-4 0,0-1 0,0 1 0,0 4 0,0-4 0,0 8 0,0-7 0,0 3 0,0-5 0,0 1 0,0 0 0,0 0 0,0-1 0,0 1 0,0 0 0,-4-1 0,4 1 0,-4 0 0,4 0 0,-3-1 0,2 5 0,-6-3 0,6 6 0,-3-6 0,1 3 0,2-4 0,-6 3 0,6-2 0,-7 7 0,7-3 0,-6-1 0,6 4 0,-6-3 0,6 8 0,-3-3 0,4 8 0,-4-3 0,3 4 0,-3 0 0,0 0 0,3 5 0,-7-3 0,3 3 0,0 1 0,-3-5 0,3 4 0,-5 1 0,-3-5 0,3 5 0,-4-1 0,1-3 0,3 8 0,-8-8 0,4 3 0,-5 0 0,1-3 0,3-1 0,-2-2 0,4-12 0,-1 6 0,-1-7 0,5 0 0,-5-1 0,2-4 0,0 0 0,-3 4 0,3-3 0,-3 3 0,-1-3 0,-5-1 0,4 1 0,-3 3 0,-1-2 0,4 6 0,-8-3 0,4 1 0,-6 3 0,-4-2 0,-3 9 0,-4-4 0,-3 10 0,-3-4 0,3 5-511,-11 6 511,6-4 0,3 3 0,0-5 0,-5 11 0,9-8 0,13-13 0,1 1 0,-5 12-83,-9 3 83,8-1 0,-3-1 0,7-11 0,0-1 0,1-9 0,-6 4 508,5-8-508,-5 4 86,6-5-86,0 0 0,4-1 0,-3-3 0,3 3 0,1-3 0,-4 4 0,8-1 0,-4 1 0,1 0 0,3 3 0,-4 1 0,1 4 0,2 5 0,-2-4 0,-2 9 0,5-9 0,-10 10 0,10-10 0,-5 4 0,2-8 0,3 2 0,-4-7 0,6 3 0,3-4 0,-3 1 0,3-1 0,-4 0 0,-4 1 0,3-1 0,-8-3 0,8 3 0,-8-3 0,8 3 0,-4-3 0,5 2 0,5-2 0,-4-1 0,7 3 0,-7-6 0,7 6 0,-7-6 0,8 6 0,-8-3 0,3 1 0,0-2 0,-3-3 0,7 0 0,-2 0 0,3 0 0,0 0 0,0 0 0,0 0 0,1 0 0,-1 0 0,0 0 0,-4 0 0,3 0 0,-2 0 0,3 0 0,-4 0 0,3 0 0,-3 0 0,4 0 0,1 0 0,-1 0 0,0 0 0,0 0 0,0 4 0,1-3 0,-1 2 0,0-3 0,0 0 0,4 3 0,-3-2 0,3 3 0,-4-1 0,0-2 0,0 2 0,0-3 0,0 0 0,1 0 0,-1 0 0,0 0 0,0 0 0,0 0 0,1 0 0,-1 0 0,0 0 0,0 0 0,0 0 0,1 0 0,-1 0 0,0 0 0,0 0 0,0 0 0,0 0 0,1 0 0,2-3 0,5 2 0,9-2 0,3 3 0,5 0 0,0 0 0,0 0 0,-5 0 0,0 0 0,-4 0 0,-1 0 0,1 0 0,0 0 0,0 0 0,0-8 0,-1 6 0,-2-9 0,2 7 0,-3-8 0,4-1 0,-3 4 0,-1 2 0</inkml:trace>
  <inkml:trace contextRef="#ctx0" brushRef="#br0" timeOffset="103427">8556 11578 8191,'-45'0'0,"5"0"5063,-5 0-5063,7 0 0,0 0 0,-5 0 2818,-21 0-2818,42 0 1719,9 0-1719,-2 0 6784,2 0-6784,0 0 0,1 0 0,4 0 0,0 0 0,-3 0 0,1-12 0,-2 1 0,0-10 0,2 4 0,-8-22 0,4 12 0,-7-23 0,6 4 0,-9 3 0,6-20-448,2 31 1,0 1 447,2 1 0,0-1 0,0-8 0,-1-1 0,-1 6 0,0-1 0,-2-3 0,1-1 0,-2-1 0,1 0 0,1 8 0,0 0 0,0-6 0,1-2 0,0-2 0,1-1-737,2 1 1,1-2 736,-4-9 0,2 1 0,10 16 0,0 1-296,-4-8 0,0 0 296,2-19 0,0 22 0,0 0 0,0 5 0,1 2 0,-2-34 0,-2 14 0,8 3 0,-3 9 0,-1-3 800,4 5-800,-3 0 1490,4 0-1490,0-6 670,0-1-670,0-1 0,4 3 0,16 4 0,7-1 0,19 4 0,1 1-829,12 4 829,-30 16 0,2 0 0,2-1 0,0 1 0,21-7 0,-12 6 0,2 1 0,-11 6 0,0 1 0,15-7 0,2 1-887,-6 3 0,2 0 887,7-1 0,2 1-1119,0-1 1,1 0 1118,-12 4 0,1 0 0,1 0 0,0-1 0,0 1 0,0 0 0,0 0 0,1 0 0,-1 0 0,0-2 0,0-1 0,-1 1 0,16-2 0,-4-1-742,-2-7 1,-2 0 741,-7 5 0,-1-1-98,-3-3 0,-2 0 98,-2 3 0,-2 0 0,-5-3 0,-1 1 1359,18-8-1359,-2-13 0,-11 13 0,6-9 0,1 5 0,-1 0 0,-1 9 0,6-2 2191,-5 13-2191,3-4 1834,-5 5-1834,6 5 1100,-5 0-1100,5 5 35,-6 0-35,-1 0 0,7 5 0,1 5 0,-5 5 0,-3 5 0,-5-2 0,-5 0 0,4-3 0,-9-2 0,-6-5 0,-1-3 0,-7-2 0,2-3 0,-3 0 0,4 0 0,1 0 0,-1 0 0,9 0 0,-7 4 0,7 1 0,0 3 0,-3 1 0,4 3 0,-6-3 0,1 3 0,0-3 0,-4-1 0,-2-3 0,-3 1 0,0-5 0,-1 6 0,1 4 0,0-1 0,-4 4 0,3-2 0,-2 1 0,3 3 0,-3 1 0,2-4 0,-6 3 0,6-8 0,-6 4 0,6-4 0,-7 0 0,4-1 0,-1-2 0,2 1 0,2-1 0,1 2 0,0 1 0,-1 0 0,1 0 0,4 0 0,-3-1 0,2 1 0,-3 0 0,0 0 0,-1 0 0,-2-1 0,2-2 0,-3-2 0,0 0 0,3-2 0,-3 3 0,4-4 0,-4 0 0,0 0 0</inkml:trace>
  <inkml:trace contextRef="#ctx0" brushRef="#br0" timeOffset="104833">11172 8805 24575,'0'21'0,"0"-3"0,0 4 0,0-1 0,0-3 0,0 8 0,0-12 0,0 11 0,0-11 0,0 7 0,0-4 0,0-5 0,4 9 0,1-7 0,0 7 0,2 0 0,-6-3 0,7 8 0,-7-8 0,7 4 0,-7-1 0,3-7 0,0 6 0,-3-11 0,2 3 0,-3-5 0,-7-2 0,-7-2 0,-9-3 0,-9 0 0,-8-4 0,-12-3 0,4-3-406,9 4 1,0 1 405,-19-1 0,24 3 0,0 0 0,-2 3 0,1 0-257,-14 0 257,13-2 0,0-1 0,-18 2 0,2-8 0,12 0 0,8-2 0,5-6 801,4 4-801,2-5 267,4 2-267,4-1 0,1 4 0,4 1 0,-4 8 0,7 0 0,-3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7891163-49B2-4FEC-8623-C9B744AE618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EB3CCB-8F96-4684-96BB-5353D00A867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86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8B399-63E3-49D8-9940-953014B603E7}" type="slidenum">
              <a:rPr lang="en-US"/>
              <a:pPr/>
              <a:t>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472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7262"/>
            <a:ext cx="7184442" cy="1143000"/>
          </a:xfrm>
        </p:spPr>
        <p:txBody>
          <a:bodyPr>
            <a:normAutofit/>
          </a:bodyPr>
          <a:lstStyle/>
          <a:p>
            <a:r>
              <a:rPr lang="en-CA" sz="2800" dirty="0"/>
              <a:t>After synthesis, a polyacrylamide gel was cast</a:t>
            </a:r>
          </a:p>
        </p:txBody>
      </p:sp>
      <p:pic>
        <p:nvPicPr>
          <p:cNvPr id="1028" name="Picture 4" descr="http://media.wiley.com/mrw_images/els/articles/a0003768/image_n/nfgz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998" y="1052354"/>
            <a:ext cx="3670926" cy="2736304"/>
          </a:xfrm>
          <a:prstGeom prst="rect">
            <a:avLst/>
          </a:prstGeom>
          <a:noFill/>
        </p:spPr>
      </p:pic>
      <p:pic>
        <p:nvPicPr>
          <p:cNvPr id="1030" name="Picture 6" descr="http://www.faculty.ucr.edu/%7Emmaduro/wormshow11/BioRadS2.jpg"/>
          <p:cNvPicPr>
            <a:picLocks noChangeAspect="1" noChangeArrowheads="1"/>
          </p:cNvPicPr>
          <p:nvPr/>
        </p:nvPicPr>
        <p:blipFill>
          <a:blip r:embed="rId3" cstate="print"/>
          <a:srcRect l="22238" r="12355"/>
          <a:stretch>
            <a:fillRect/>
          </a:stretch>
        </p:blipFill>
        <p:spPr bwMode="auto">
          <a:xfrm>
            <a:off x="5004048" y="1293915"/>
            <a:ext cx="3275856" cy="2817236"/>
          </a:xfrm>
          <a:prstGeom prst="rect">
            <a:avLst/>
          </a:prstGeom>
          <a:noFill/>
        </p:spPr>
      </p:pic>
      <p:pic>
        <p:nvPicPr>
          <p:cNvPr id="1032" name="Picture 8" descr="http://www.bio-rad.com/webroot/web/images/lsr/products/electrophoresis/category_overlay_content/global/electro_gel_drying_equip.jpg"/>
          <p:cNvPicPr>
            <a:picLocks noChangeAspect="1" noChangeArrowheads="1"/>
          </p:cNvPicPr>
          <p:nvPr/>
        </p:nvPicPr>
        <p:blipFill>
          <a:blip r:embed="rId4" cstate="print"/>
          <a:srcRect r="35050"/>
          <a:stretch>
            <a:fillRect/>
          </a:stretch>
        </p:blipFill>
        <p:spPr bwMode="auto">
          <a:xfrm>
            <a:off x="1547664" y="4077072"/>
            <a:ext cx="3092549" cy="249712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BE6CF5-4AB7-F648-860D-471EFE8BA266}"/>
              </a:ext>
            </a:extLst>
          </p:cNvPr>
          <p:cNvSpPr txBox="1"/>
          <p:nvPr/>
        </p:nvSpPr>
        <p:spPr>
          <a:xfrm>
            <a:off x="5364088" y="508518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Acrylamide is neurotoxic until polymerized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Sanger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3568" y="2420888"/>
            <a:ext cx="3589337" cy="3805237"/>
          </a:xfrm>
          <a:noFill/>
          <a:ln/>
        </p:spPr>
      </p:pic>
      <p:pic>
        <p:nvPicPr>
          <p:cNvPr id="58372" name="Picture 4" descr="Sanger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69737" y="2275086"/>
            <a:ext cx="4378727" cy="3965575"/>
          </a:xfrm>
          <a:noFill/>
          <a:ln/>
        </p:spPr>
      </p:pic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084168" y="2629643"/>
            <a:ext cx="7175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large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small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850" y="148222"/>
            <a:ext cx="8356614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terminated fragments are separated according to size on the gel.</a:t>
            </a:r>
          </a:p>
          <a:p>
            <a:pPr>
              <a:lnSpc>
                <a:spcPct val="150000"/>
              </a:lnSpc>
            </a:pPr>
            <a:r>
              <a:rPr lang="en-US" dirty="0"/>
              <a:t>After electrophoresis, the gel is dried and exposed to photographic film.</a:t>
            </a:r>
          </a:p>
          <a:p>
            <a:pPr>
              <a:lnSpc>
                <a:spcPct val="150000"/>
              </a:lnSpc>
            </a:pPr>
            <a:r>
              <a:rPr lang="en-US" dirty="0"/>
              <a:t>The decay of Isotope-labeled </a:t>
            </a:r>
            <a:r>
              <a:rPr lang="en-US" dirty="0" err="1"/>
              <a:t>dCTP</a:t>
            </a:r>
            <a:r>
              <a:rPr lang="en-US" dirty="0"/>
              <a:t> (filled circles) produces photons, that blacken the film.</a:t>
            </a:r>
          </a:p>
          <a:p>
            <a:pPr>
              <a:lnSpc>
                <a:spcPct val="150000"/>
              </a:lnSpc>
            </a:pPr>
            <a:r>
              <a:rPr lang="en-US" dirty="0"/>
              <a:t>PAGE allows us to distinguish DNA fragments that differ in size by only one base pair</a:t>
            </a:r>
            <a:endParaRPr lang="en-CA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3EAE25-1A58-A748-AA5B-C90994073838}"/>
              </a:ext>
            </a:extLst>
          </p:cNvPr>
          <p:cNvSpPr/>
          <p:nvPr/>
        </p:nvSpPr>
        <p:spPr>
          <a:xfrm>
            <a:off x="1096197" y="1556790"/>
            <a:ext cx="3168352" cy="46168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3C92D3-011B-CA40-A358-F77F5A465AC3}"/>
              </a:ext>
            </a:extLst>
          </p:cNvPr>
          <p:cNvCxnSpPr>
            <a:cxnSpLocks/>
          </p:cNvCxnSpPr>
          <p:nvPr/>
        </p:nvCxnSpPr>
        <p:spPr>
          <a:xfrm flipV="1">
            <a:off x="1907704" y="1556790"/>
            <a:ext cx="0" cy="4608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EDCAAF-8BE0-0F4B-B13B-81E49B18B78E}"/>
              </a:ext>
            </a:extLst>
          </p:cNvPr>
          <p:cNvCxnSpPr>
            <a:cxnSpLocks/>
            <a:endCxn id="2" idx="0"/>
          </p:cNvCxnSpPr>
          <p:nvPr/>
        </p:nvCxnSpPr>
        <p:spPr>
          <a:xfrm flipH="1" flipV="1">
            <a:off x="2680373" y="1556790"/>
            <a:ext cx="42342" cy="4616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6061CE-0C58-EC4A-8534-622C7773D662}"/>
              </a:ext>
            </a:extLst>
          </p:cNvPr>
          <p:cNvCxnSpPr>
            <a:cxnSpLocks/>
          </p:cNvCxnSpPr>
          <p:nvPr/>
        </p:nvCxnSpPr>
        <p:spPr>
          <a:xfrm flipV="1">
            <a:off x="3491880" y="1556790"/>
            <a:ext cx="0" cy="4608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919EBE-719C-F145-9FE9-001276A767B3}"/>
              </a:ext>
            </a:extLst>
          </p:cNvPr>
          <p:cNvCxnSpPr/>
          <p:nvPr/>
        </p:nvCxnSpPr>
        <p:spPr>
          <a:xfrm>
            <a:off x="1259632" y="573325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659F63-6CB6-2B44-8D3A-5BDD2C3E722A}"/>
              </a:ext>
            </a:extLst>
          </p:cNvPr>
          <p:cNvCxnSpPr/>
          <p:nvPr/>
        </p:nvCxnSpPr>
        <p:spPr>
          <a:xfrm>
            <a:off x="2078485" y="544522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379258A-5251-6444-BFAA-A73D7538A41E}"/>
              </a:ext>
            </a:extLst>
          </p:cNvPr>
          <p:cNvCxnSpPr/>
          <p:nvPr/>
        </p:nvCxnSpPr>
        <p:spPr>
          <a:xfrm>
            <a:off x="2078485" y="1988840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0EF019-EEDF-334B-B0FC-BF6FC4AF67C2}"/>
              </a:ext>
            </a:extLst>
          </p:cNvPr>
          <p:cNvCxnSpPr/>
          <p:nvPr/>
        </p:nvCxnSpPr>
        <p:spPr>
          <a:xfrm>
            <a:off x="2823480" y="4447982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E95E9F8-3AA3-5547-B984-2275E6EC55E0}"/>
              </a:ext>
            </a:extLst>
          </p:cNvPr>
          <p:cNvCxnSpPr/>
          <p:nvPr/>
        </p:nvCxnSpPr>
        <p:spPr>
          <a:xfrm>
            <a:off x="3621582" y="507957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A7697A-CE6A-F24E-B5A1-8BB51015BC2F}"/>
              </a:ext>
            </a:extLst>
          </p:cNvPr>
          <p:cNvCxnSpPr/>
          <p:nvPr/>
        </p:nvCxnSpPr>
        <p:spPr>
          <a:xfrm>
            <a:off x="1341560" y="4941168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82E7B4-ADE2-504D-8FA3-0BEBF2247AD6}"/>
              </a:ext>
            </a:extLst>
          </p:cNvPr>
          <p:cNvCxnSpPr/>
          <p:nvPr/>
        </p:nvCxnSpPr>
        <p:spPr>
          <a:xfrm>
            <a:off x="3621582" y="472514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E37822-54AA-FD4F-B718-3DF1F6CC9D82}"/>
              </a:ext>
            </a:extLst>
          </p:cNvPr>
          <p:cNvCxnSpPr/>
          <p:nvPr/>
        </p:nvCxnSpPr>
        <p:spPr>
          <a:xfrm>
            <a:off x="2078485" y="436510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D4563D-0310-FD48-BD37-4A520B66899C}"/>
              </a:ext>
            </a:extLst>
          </p:cNvPr>
          <p:cNvCxnSpPr/>
          <p:nvPr/>
        </p:nvCxnSpPr>
        <p:spPr>
          <a:xfrm>
            <a:off x="1341560" y="4221088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89E0F8-8DCF-4244-B646-D76B053AF232}"/>
              </a:ext>
            </a:extLst>
          </p:cNvPr>
          <p:cNvCxnSpPr/>
          <p:nvPr/>
        </p:nvCxnSpPr>
        <p:spPr>
          <a:xfrm>
            <a:off x="1341560" y="328498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15FBB2-0C0A-894B-AF40-A7866A050CBA}"/>
              </a:ext>
            </a:extLst>
          </p:cNvPr>
          <p:cNvCxnSpPr/>
          <p:nvPr/>
        </p:nvCxnSpPr>
        <p:spPr>
          <a:xfrm>
            <a:off x="1331640" y="3140968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283C2EA-60D4-4248-8162-3EA5406BDD3F}"/>
              </a:ext>
            </a:extLst>
          </p:cNvPr>
          <p:cNvCxnSpPr/>
          <p:nvPr/>
        </p:nvCxnSpPr>
        <p:spPr>
          <a:xfrm>
            <a:off x="2799730" y="400506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AD4C7C-21F8-8949-B348-D94D8868E322}"/>
              </a:ext>
            </a:extLst>
          </p:cNvPr>
          <p:cNvCxnSpPr/>
          <p:nvPr/>
        </p:nvCxnSpPr>
        <p:spPr>
          <a:xfrm>
            <a:off x="2843808" y="5157192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76C0C91-67B2-9D47-AC75-B7C0C068FCE5}"/>
              </a:ext>
            </a:extLst>
          </p:cNvPr>
          <p:cNvCxnSpPr/>
          <p:nvPr/>
        </p:nvCxnSpPr>
        <p:spPr>
          <a:xfrm>
            <a:off x="2078485" y="344497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30DBF9A-4A00-F44F-A534-E1EBD43DA700}"/>
              </a:ext>
            </a:extLst>
          </p:cNvPr>
          <p:cNvCxnSpPr/>
          <p:nvPr/>
        </p:nvCxnSpPr>
        <p:spPr>
          <a:xfrm>
            <a:off x="2799730" y="2501280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7B0763-078A-574F-8E29-DED0BCAEFA5B}"/>
              </a:ext>
            </a:extLst>
          </p:cNvPr>
          <p:cNvCxnSpPr/>
          <p:nvPr/>
        </p:nvCxnSpPr>
        <p:spPr>
          <a:xfrm>
            <a:off x="2799730" y="3789040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83BAA3-DCD2-9945-AB8E-BB8E71090911}"/>
              </a:ext>
            </a:extLst>
          </p:cNvPr>
          <p:cNvCxnSpPr/>
          <p:nvPr/>
        </p:nvCxnSpPr>
        <p:spPr>
          <a:xfrm>
            <a:off x="2078485" y="2636912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E0A084E-2F39-DA40-A974-D98C90940CAB}"/>
              </a:ext>
            </a:extLst>
          </p:cNvPr>
          <p:cNvCxnSpPr/>
          <p:nvPr/>
        </p:nvCxnSpPr>
        <p:spPr>
          <a:xfrm>
            <a:off x="2084339" y="292494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315F765-B372-3B4E-8108-C81D374724CD}"/>
              </a:ext>
            </a:extLst>
          </p:cNvPr>
          <p:cNvCxnSpPr/>
          <p:nvPr/>
        </p:nvCxnSpPr>
        <p:spPr>
          <a:xfrm>
            <a:off x="2780184" y="2780928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410EC0-3094-9D4A-A141-E6BAED6838A2}"/>
              </a:ext>
            </a:extLst>
          </p:cNvPr>
          <p:cNvCxnSpPr/>
          <p:nvPr/>
        </p:nvCxnSpPr>
        <p:spPr>
          <a:xfrm>
            <a:off x="2893740" y="5877272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28DF9F2-0098-C841-956D-CEDBA3AB788F}"/>
              </a:ext>
            </a:extLst>
          </p:cNvPr>
          <p:cNvCxnSpPr/>
          <p:nvPr/>
        </p:nvCxnSpPr>
        <p:spPr>
          <a:xfrm>
            <a:off x="2799730" y="2348880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119DF84-D7FC-9845-9850-50221DD62719}"/>
              </a:ext>
            </a:extLst>
          </p:cNvPr>
          <p:cNvCxnSpPr/>
          <p:nvPr/>
        </p:nvCxnSpPr>
        <p:spPr>
          <a:xfrm>
            <a:off x="2850042" y="3272413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E9471DF-CECA-E748-A9BA-87CB7474435C}"/>
              </a:ext>
            </a:extLst>
          </p:cNvPr>
          <p:cNvCxnSpPr/>
          <p:nvPr/>
        </p:nvCxnSpPr>
        <p:spPr>
          <a:xfrm>
            <a:off x="3624486" y="3872880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896DA54-A52A-484C-9082-C6F5C74729B9}"/>
              </a:ext>
            </a:extLst>
          </p:cNvPr>
          <p:cNvCxnSpPr/>
          <p:nvPr/>
        </p:nvCxnSpPr>
        <p:spPr>
          <a:xfrm>
            <a:off x="1341560" y="220486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41D9B25-CD06-024B-9FAF-22859CF12A61}"/>
              </a:ext>
            </a:extLst>
          </p:cNvPr>
          <p:cNvCxnSpPr/>
          <p:nvPr/>
        </p:nvCxnSpPr>
        <p:spPr>
          <a:xfrm>
            <a:off x="3635896" y="358405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3D187C1-264C-9F42-9035-30B59DAF86D8}"/>
              </a:ext>
            </a:extLst>
          </p:cNvPr>
          <p:cNvCxnSpPr/>
          <p:nvPr/>
        </p:nvCxnSpPr>
        <p:spPr>
          <a:xfrm>
            <a:off x="3635896" y="2737892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E83094F-3AA2-B545-A496-BF030DA84E3F}"/>
              </a:ext>
            </a:extLst>
          </p:cNvPr>
          <p:cNvCxnSpPr/>
          <p:nvPr/>
        </p:nvCxnSpPr>
        <p:spPr>
          <a:xfrm>
            <a:off x="3624486" y="2348880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4848C4-66A5-E243-8E1B-B70B5A653AFB}"/>
              </a:ext>
            </a:extLst>
          </p:cNvPr>
          <p:cNvCxnSpPr/>
          <p:nvPr/>
        </p:nvCxnSpPr>
        <p:spPr>
          <a:xfrm>
            <a:off x="2078485" y="220486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B50E5AA-6E5D-054C-8A33-531DBC535860}"/>
              </a:ext>
            </a:extLst>
          </p:cNvPr>
          <p:cNvCxnSpPr/>
          <p:nvPr/>
        </p:nvCxnSpPr>
        <p:spPr>
          <a:xfrm>
            <a:off x="3635896" y="220486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D052E7A-2B35-1C4C-AC11-19ADA84ED315}"/>
              </a:ext>
            </a:extLst>
          </p:cNvPr>
          <p:cNvCxnSpPr/>
          <p:nvPr/>
        </p:nvCxnSpPr>
        <p:spPr>
          <a:xfrm>
            <a:off x="2780184" y="213285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F37E492-3204-5448-BB21-F24331A75C1C}"/>
              </a:ext>
            </a:extLst>
          </p:cNvPr>
          <p:cNvCxnSpPr/>
          <p:nvPr/>
        </p:nvCxnSpPr>
        <p:spPr>
          <a:xfrm>
            <a:off x="3635896" y="213285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C65752D-17C0-4341-A554-D4D5C16BB8E1}"/>
              </a:ext>
            </a:extLst>
          </p:cNvPr>
          <p:cNvSpPr txBox="1"/>
          <p:nvPr/>
        </p:nvSpPr>
        <p:spPr>
          <a:xfrm>
            <a:off x="1341560" y="971433"/>
            <a:ext cx="30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316E0CA-F814-1445-9FDB-D5A9A6E6840E}"/>
              </a:ext>
            </a:extLst>
          </p:cNvPr>
          <p:cNvSpPr txBox="1"/>
          <p:nvPr/>
        </p:nvSpPr>
        <p:spPr>
          <a:xfrm>
            <a:off x="2078485" y="971433"/>
            <a:ext cx="30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B3A917A-1C83-8B48-B5FC-DAD501C2D1FE}"/>
              </a:ext>
            </a:extLst>
          </p:cNvPr>
          <p:cNvSpPr txBox="1"/>
          <p:nvPr/>
        </p:nvSpPr>
        <p:spPr>
          <a:xfrm>
            <a:off x="2874234" y="99125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5943C91-52A3-8141-B8C5-82AD3B5E1CE8}"/>
              </a:ext>
            </a:extLst>
          </p:cNvPr>
          <p:cNvSpPr txBox="1"/>
          <p:nvPr/>
        </p:nvSpPr>
        <p:spPr>
          <a:xfrm>
            <a:off x="3759658" y="107353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01208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1980s: Linear PCR is used to generate more products from less template</a:t>
            </a:r>
          </a:p>
        </p:txBody>
      </p:sp>
      <p:pic>
        <p:nvPicPr>
          <p:cNvPr id="44034" name="Picture 2" descr="Fig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6427803" cy="424847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520" y="587727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Cycle sequencing is a simple method in which successive rounds of </a:t>
            </a:r>
            <a:r>
              <a:rPr lang="en-CA" sz="1600" dirty="0" err="1"/>
              <a:t>denaturation</a:t>
            </a:r>
            <a:r>
              <a:rPr lang="en-CA" sz="1600" dirty="0"/>
              <a:t>, annealing, and extension in a thermal cycler result in linear amplification of extension products. </a:t>
            </a:r>
          </a:p>
          <a:p>
            <a:r>
              <a:rPr lang="en-CA" sz="1600" dirty="0"/>
              <a:t>From applied </a:t>
            </a:r>
            <a:r>
              <a:rPr lang="en-CA" sz="1600" dirty="0" err="1"/>
              <a:t>biosystems.com</a:t>
            </a:r>
            <a:endParaRPr lang="en-CA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18944FB-B27E-8D44-A453-DAAE1E09EA7D}"/>
                  </a:ext>
                </a:extLst>
              </p14:cNvPr>
              <p14:cNvContentPartPr/>
              <p14:nvPr/>
            </p14:nvContentPartPr>
            <p14:xfrm>
              <a:off x="1047240" y="834480"/>
              <a:ext cx="5471280" cy="3949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18944FB-B27E-8D44-A453-DAAE1E09EA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7880" y="825120"/>
                <a:ext cx="5490000" cy="396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123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After synthesis, a polyacrylamide gel was cast</vt:lpstr>
      <vt:lpstr>PowerPoint Presentation</vt:lpstr>
      <vt:lpstr>PowerPoint Presentation</vt:lpstr>
      <vt:lpstr>1980s: Linear PCR is used to generate more products from less template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DNA Sequencing</dc:title>
  <dc:creator>Jim</dc:creator>
  <cp:lastModifiedBy>M Yip</cp:lastModifiedBy>
  <cp:revision>51</cp:revision>
  <cp:lastPrinted>2018-10-10T20:24:36Z</cp:lastPrinted>
  <dcterms:created xsi:type="dcterms:W3CDTF">2010-11-22T00:18:02Z</dcterms:created>
  <dcterms:modified xsi:type="dcterms:W3CDTF">2020-10-22T05:36:50Z</dcterms:modified>
</cp:coreProperties>
</file>