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9" r:id="rId3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8" autoAdjust="0"/>
  </p:normalViewPr>
  <p:slideViewPr>
    <p:cSldViewPr>
      <p:cViewPr varScale="1">
        <p:scale>
          <a:sx n="97" d="100"/>
          <a:sy n="97" d="100"/>
        </p:scale>
        <p:origin x="162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F5358F-482D-49FF-A574-2894F4069975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01FD138-8FDF-4687-8C3F-0765414555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87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7891163-49B2-4FEC-8623-C9B744AE618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EB3CCB-8F96-4684-96BB-5353D00A867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86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Sequence becomes progressively less reliable with size</a:t>
            </a:r>
            <a:r>
              <a:rPr lang="en-US" baseline="0" dirty="0"/>
              <a:t> of sequence</a:t>
            </a:r>
          </a:p>
          <a:p>
            <a:r>
              <a:rPr lang="en-US" dirty="0"/>
              <a:t>Larger fragments are not</a:t>
            </a:r>
            <a:r>
              <a:rPr lang="en-US" baseline="0" dirty="0"/>
              <a:t> resolved well on gels</a:t>
            </a:r>
          </a:p>
          <a:p>
            <a:r>
              <a:rPr lang="en-US" baseline="0" dirty="0"/>
              <a:t>The amount of product in each fragment is reduced making the signal weaker</a:t>
            </a:r>
          </a:p>
          <a:p>
            <a:r>
              <a:rPr lang="en-US" baseline="0" dirty="0"/>
              <a:t>The probability that synthesis will stop due to </a:t>
            </a:r>
            <a:r>
              <a:rPr lang="en-US" baseline="0" dirty="0" err="1"/>
              <a:t>ddNTP</a:t>
            </a:r>
            <a:r>
              <a:rPr lang="en-US" baseline="0" dirty="0"/>
              <a:t> incorporation becomes greater with increased fragment size!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likelyhood</a:t>
            </a:r>
            <a:r>
              <a:rPr lang="en-US" baseline="0" dirty="0"/>
              <a:t> that synthesis stops due to secondary structure also increases</a:t>
            </a:r>
          </a:p>
          <a:p>
            <a:r>
              <a:rPr lang="en-US" baseline="0" dirty="0"/>
              <a:t>Primer walking can be used to extend sequences</a:t>
            </a:r>
          </a:p>
          <a:p>
            <a:r>
              <a:rPr lang="en-US" baseline="0" dirty="0"/>
              <a:t>This involves designing additional primers based on the sequence already obtained</a:t>
            </a:r>
          </a:p>
          <a:p>
            <a:r>
              <a:rPr lang="en-US" baseline="0" dirty="0"/>
              <a:t>This techniques is attractive for sequences up to about 7 kb but gets tedious if working with larger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B5098-8707-4E78-9428-C58AA7DC85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DNA</a:t>
            </a:r>
            <a:r>
              <a:rPr lang="en-US" baseline="0" dirty="0"/>
              <a:t> is broken up into random overlapping fragments and cloned into suitable vector</a:t>
            </a:r>
          </a:p>
          <a:p>
            <a:r>
              <a:rPr lang="en-US" baseline="0" dirty="0"/>
              <a:t>Essentially like making a genomic library </a:t>
            </a:r>
          </a:p>
          <a:p>
            <a:r>
              <a:rPr lang="en-US" baseline="0" dirty="0"/>
              <a:t>Clones are then sequenced in what is often termed shot-gun sequencing</a:t>
            </a:r>
          </a:p>
          <a:p>
            <a:r>
              <a:rPr lang="en-US" baseline="0" dirty="0"/>
              <a:t>The term is derived from the fact that a shot-gun’s shot scatters in the hope of hitting the target</a:t>
            </a:r>
          </a:p>
          <a:p>
            <a:r>
              <a:rPr lang="en-US" baseline="0" dirty="0"/>
              <a:t>In this case the clones are randomly sequenced in the hope of assembling a contiguous sequence</a:t>
            </a:r>
            <a:endParaRPr lang="en-US" dirty="0"/>
          </a:p>
          <a:p>
            <a:r>
              <a:rPr lang="en-US" dirty="0"/>
              <a:t>Where there is an overlap,</a:t>
            </a:r>
            <a:r>
              <a:rPr lang="en-US" baseline="0" dirty="0"/>
              <a:t> those fragments will be joined together to form a “</a:t>
            </a:r>
            <a:r>
              <a:rPr lang="en-US" baseline="0" dirty="0" err="1"/>
              <a:t>contig</a:t>
            </a:r>
            <a:r>
              <a:rPr lang="en-US" baseline="0" dirty="0"/>
              <a:t>”</a:t>
            </a:r>
          </a:p>
          <a:p>
            <a:r>
              <a:rPr lang="en-US" baseline="0" dirty="0"/>
              <a:t>There are diminishing returns when it comes to sequencing; the first 90% of the sequence can take as long to assemble as the last 9% and the last 0.9% can take as long again</a:t>
            </a:r>
          </a:p>
          <a:p>
            <a:r>
              <a:rPr lang="en-US" baseline="0" dirty="0"/>
              <a:t>Some sequences may be under-represented in the library</a:t>
            </a:r>
          </a:p>
          <a:p>
            <a:r>
              <a:rPr lang="en-US" baseline="0" dirty="0"/>
              <a:t>Some </a:t>
            </a:r>
            <a:r>
              <a:rPr lang="en-US" baseline="0" dirty="0" err="1"/>
              <a:t>contig’s</a:t>
            </a:r>
            <a:r>
              <a:rPr lang="en-US" baseline="0" dirty="0"/>
              <a:t> may be challenging to assemble if there are long stretches of repeats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B5098-8707-4E78-9428-C58AA7DC85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A849-A165-474F-86F1-830D9C8CEEE0}" type="datetimeFigureOut">
              <a:rPr lang="en-CA" smtClean="0"/>
              <a:pPr/>
              <a:t>2020-10-21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70BAD-8157-45CC-82FD-9F860F966C5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>
            <a:normAutofit/>
          </a:bodyPr>
          <a:lstStyle/>
          <a:p>
            <a:r>
              <a:rPr lang="en-US" sz="3200" dirty="0"/>
              <a:t>Primer walking to sequence inserts longer than 1 kb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1"/>
          </p:nvPr>
        </p:nvSpPr>
        <p:spPr>
          <a:xfrm>
            <a:off x="0" y="857232"/>
            <a:ext cx="3923928" cy="5668112"/>
          </a:xfrm>
        </p:spPr>
        <p:txBody>
          <a:bodyPr>
            <a:normAutofit/>
          </a:bodyPr>
          <a:lstStyle/>
          <a:p>
            <a:r>
              <a:rPr lang="en-US" sz="1800" dirty="0"/>
              <a:t>The length of sequence from a single run is limited</a:t>
            </a:r>
          </a:p>
          <a:p>
            <a:r>
              <a:rPr lang="en-US" sz="1800" dirty="0"/>
              <a:t>The sequence becomes progressively less reliable with increasing fragment size</a:t>
            </a:r>
          </a:p>
          <a:p>
            <a:r>
              <a:rPr lang="en-US" sz="1800" dirty="0"/>
              <a:t>Sequences &gt; 1kb are too big for single sequence read!</a:t>
            </a:r>
          </a:p>
          <a:p>
            <a:r>
              <a:rPr lang="en-US" sz="1800" u="sng" dirty="0"/>
              <a:t>Primer walking </a:t>
            </a:r>
            <a:r>
              <a:rPr lang="en-US" sz="1800" dirty="0"/>
              <a:t>can be used to extend sequence</a:t>
            </a:r>
          </a:p>
          <a:p>
            <a:r>
              <a:rPr lang="en-US" sz="1800" dirty="0"/>
              <a:t>Involves additional primers designed from first sequence obtained 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Disadvantage:</a:t>
            </a:r>
          </a:p>
          <a:p>
            <a:r>
              <a:rPr lang="en-US" sz="1800" dirty="0"/>
              <a:t>Takes time </a:t>
            </a:r>
          </a:p>
          <a:p>
            <a:r>
              <a:rPr lang="en-US" sz="1800" dirty="0"/>
              <a:t>Need to keep designing primers</a:t>
            </a:r>
          </a:p>
          <a:p>
            <a:r>
              <a:rPr lang="en-US" sz="1800" dirty="0"/>
              <a:t>Used for 1-10 kb fragment of importance</a:t>
            </a:r>
          </a:p>
        </p:txBody>
      </p:sp>
      <p:pic>
        <p:nvPicPr>
          <p:cNvPr id="6146" name="Picture 2" descr="http://seqcore.brcf.med.umich.edu/doc/dnaseq/PrWalkin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764704"/>
            <a:ext cx="4286250" cy="2438400"/>
          </a:xfrm>
          <a:prstGeom prst="rect">
            <a:avLst/>
          </a:prstGeom>
          <a:noFill/>
        </p:spPr>
      </p:pic>
      <p:pic>
        <p:nvPicPr>
          <p:cNvPr id="6148" name="Picture 4" descr="http://seqcore.brcf.med.umich.edu/doc/dnaseq/PrWalking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140968"/>
            <a:ext cx="3143250" cy="1676400"/>
          </a:xfrm>
          <a:prstGeom prst="rect">
            <a:avLst/>
          </a:prstGeom>
          <a:noFill/>
        </p:spPr>
      </p:pic>
      <p:pic>
        <p:nvPicPr>
          <p:cNvPr id="6150" name="Picture 6" descr="http://www.primmbiotech.com/images/stories/walking_D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941168"/>
            <a:ext cx="3943902" cy="1648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half" idx="1"/>
          </p:nvPr>
        </p:nvSpPr>
        <p:spPr>
          <a:xfrm>
            <a:off x="571472" y="1142984"/>
            <a:ext cx="3712496" cy="47149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Can break up large pieces of DNA into sizes suitable for sequencing</a:t>
            </a:r>
          </a:p>
          <a:p>
            <a:endParaRPr lang="en-US" dirty="0"/>
          </a:p>
          <a:p>
            <a:r>
              <a:rPr lang="en-US" dirty="0"/>
              <a:t>Essential to have overlapping fragments</a:t>
            </a:r>
          </a:p>
          <a:p>
            <a:endParaRPr lang="en-US" dirty="0"/>
          </a:p>
          <a:p>
            <a:r>
              <a:rPr lang="en-US" dirty="0"/>
              <a:t>Shotgun sequencing</a:t>
            </a:r>
          </a:p>
          <a:p>
            <a:pPr lvl="1"/>
            <a:r>
              <a:rPr lang="en-US" dirty="0"/>
              <a:t>At the start you don’t have any idea where each bit of sequence comes from</a:t>
            </a:r>
          </a:p>
          <a:p>
            <a:pPr lvl="1"/>
            <a:endParaRPr lang="en-US" dirty="0"/>
          </a:p>
          <a:p>
            <a:r>
              <a:rPr lang="en-US" u="sng" dirty="0"/>
              <a:t>Contig</a:t>
            </a:r>
            <a:r>
              <a:rPr lang="en-US" dirty="0"/>
              <a:t>uous sequence assembly</a:t>
            </a:r>
          </a:p>
          <a:p>
            <a:pPr lvl="1"/>
            <a:r>
              <a:rPr lang="en-US" dirty="0"/>
              <a:t>Computer algorithms compare sequences from clones and assemble sequence based on overlaps</a:t>
            </a:r>
          </a:p>
        </p:txBody>
      </p:sp>
      <p:pic>
        <p:nvPicPr>
          <p:cNvPr id="56322" name="Picture 2" descr="C:\SFU\Gene Cloning SFU\Gene Cloning Spring 2010\Lecture\images\450px-DNA_Sequencing_gDNA_librar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928670"/>
            <a:ext cx="428625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38" y="-214330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Shotgun Sequencing Longer Fragments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7158" y="6072206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is available from </a:t>
            </a:r>
            <a:r>
              <a:rPr lang="en-US" sz="1200" dirty="0" err="1"/>
              <a:t>wikipedia</a:t>
            </a:r>
            <a:r>
              <a:rPr lang="en-US" sz="1200" dirty="0"/>
              <a:t> by </a:t>
            </a:r>
            <a:r>
              <a:rPr lang="en-US" sz="1200" dirty="0" err="1"/>
              <a:t>Abizar</a:t>
            </a:r>
            <a:r>
              <a:rPr lang="en-US" sz="1200" dirty="0"/>
              <a:t> (2007)</a:t>
            </a:r>
          </a:p>
          <a:p>
            <a:r>
              <a:rPr lang="en-US" sz="1200" dirty="0"/>
              <a:t>http://en.wikipedia.org/wiki/File:DNA_Sequencing_gDNA_libraries.jpg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379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Primer walking to sequence inserts longer than 1 kb</vt:lpstr>
      <vt:lpstr>Shotgun Sequencing Longer Fragments 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DNA Sequencing</dc:title>
  <dc:creator>Jim</dc:creator>
  <cp:lastModifiedBy>M Yip</cp:lastModifiedBy>
  <cp:revision>51</cp:revision>
  <cp:lastPrinted>2018-10-10T20:24:36Z</cp:lastPrinted>
  <dcterms:created xsi:type="dcterms:W3CDTF">2010-11-22T00:18:02Z</dcterms:created>
  <dcterms:modified xsi:type="dcterms:W3CDTF">2020-10-22T05:55:48Z</dcterms:modified>
</cp:coreProperties>
</file>