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9" r:id="rId2"/>
    <p:sldId id="293" r:id="rId3"/>
    <p:sldId id="320" r:id="rId4"/>
    <p:sldId id="322" r:id="rId5"/>
    <p:sldId id="323" r:id="rId6"/>
    <p:sldId id="294" r:id="rId7"/>
    <p:sldId id="295" r:id="rId8"/>
    <p:sldId id="299" r:id="rId9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8"/>
  </p:normalViewPr>
  <p:slideViewPr>
    <p:cSldViewPr>
      <p:cViewPr varScale="1">
        <p:scale>
          <a:sx n="106" d="100"/>
          <a:sy n="106" d="100"/>
        </p:scale>
        <p:origin x="169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E137E25-FAB7-0D4F-8FB7-7169C86113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6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A327A4B-E062-A04E-AD0F-D361AA15C3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16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27A4B-E062-A04E-AD0F-D361AA15C3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62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POD is horseradish peroxidase</a:t>
            </a:r>
          </a:p>
          <a:p>
            <a:r>
              <a:rPr lang="en-US" dirty="0"/>
              <a:t>Dinitrophenol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27A4B-E062-A04E-AD0F-D361AA15C3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61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It is much more work than shown here.</a:t>
            </a:r>
            <a:r>
              <a:rPr lang="en-CA" baseline="0" dirty="0"/>
              <a:t> Many protease treatments, followed by fixation, staining, washing, tons of washes, dehydration through alcohol series, mounting, microscopy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27A4B-E062-A04E-AD0F-D361AA15C3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2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70DFE-99A1-CE40-B97A-D6EE39085E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8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B917D-28E1-F746-8366-81AB6D996D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60C79-58D2-B441-B739-11C2450FF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33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C3A5B-E014-EA47-BDC8-336E88927A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6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B2A79-F4FD-7140-B60F-6150122626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6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D2422-8C91-BB40-BDC2-A9A482665C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5E158-C69D-B649-87A9-7E6ADB8BF1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6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D43E3-38B3-774A-B3F4-266357BF4B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2BED4-01E4-014D-B6F4-4F2632EFA5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5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15AE6-756E-9446-A132-F77F3326D6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1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799DD-FDB0-2940-BBBF-45099B3229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2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BB51A-8FEE-DE47-BE42-D20D89985B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3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0B65F7-D9CB-2140-9F17-CEE34D2D56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3"/>
          <p:cNvSpPr>
            <a:spLocks noChangeShapeType="1"/>
          </p:cNvSpPr>
          <p:nvPr/>
        </p:nvSpPr>
        <p:spPr bwMode="auto">
          <a:xfrm>
            <a:off x="1003300" y="1238027"/>
            <a:ext cx="7188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 flipV="1">
            <a:off x="2565400" y="265113"/>
            <a:ext cx="0" cy="17494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 flipV="1">
            <a:off x="4040188" y="258763"/>
            <a:ext cx="0" cy="17494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 flipV="1">
            <a:off x="5427663" y="266700"/>
            <a:ext cx="0" cy="17510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 flipV="1">
            <a:off x="6735763" y="266700"/>
            <a:ext cx="0" cy="17510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989013" y="3077939"/>
            <a:ext cx="7188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V="1">
            <a:off x="1792288" y="1242789"/>
            <a:ext cx="0" cy="18399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V="1">
            <a:off x="2768600" y="1244377"/>
            <a:ext cx="4763" cy="1833562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 flipV="1">
            <a:off x="4017963" y="1250727"/>
            <a:ext cx="0" cy="181768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 flipV="1">
            <a:off x="5338763" y="1244377"/>
            <a:ext cx="0" cy="1820862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 flipV="1">
            <a:off x="6748463" y="1244377"/>
            <a:ext cx="0" cy="182403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7" name="Line 14"/>
          <p:cNvSpPr>
            <a:spLocks noChangeShapeType="1"/>
          </p:cNvSpPr>
          <p:nvPr/>
        </p:nvSpPr>
        <p:spPr bwMode="auto">
          <a:xfrm>
            <a:off x="982663" y="4579714"/>
            <a:ext cx="7188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8" name="Line 15"/>
          <p:cNvSpPr>
            <a:spLocks noChangeShapeType="1"/>
          </p:cNvSpPr>
          <p:nvPr/>
        </p:nvSpPr>
        <p:spPr bwMode="auto">
          <a:xfrm flipV="1">
            <a:off x="2379663" y="3070002"/>
            <a:ext cx="0" cy="1503362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 flipV="1">
            <a:off x="3841750" y="3081114"/>
            <a:ext cx="0" cy="14922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 flipV="1">
            <a:off x="5480050" y="3077939"/>
            <a:ext cx="0" cy="14954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1" name="Line 18"/>
          <p:cNvSpPr>
            <a:spLocks noChangeShapeType="1"/>
          </p:cNvSpPr>
          <p:nvPr/>
        </p:nvSpPr>
        <p:spPr bwMode="auto">
          <a:xfrm flipV="1">
            <a:off x="6635750" y="3066827"/>
            <a:ext cx="0" cy="151447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2" name="Line 19"/>
          <p:cNvSpPr>
            <a:spLocks noChangeShapeType="1"/>
          </p:cNvSpPr>
          <p:nvPr/>
        </p:nvSpPr>
        <p:spPr bwMode="auto">
          <a:xfrm flipV="1">
            <a:off x="3270250" y="4581302"/>
            <a:ext cx="0" cy="75723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3" name="Text Box 20"/>
          <p:cNvSpPr txBox="1">
            <a:spLocks noChangeArrowheads="1"/>
          </p:cNvSpPr>
          <p:nvPr/>
        </p:nvSpPr>
        <p:spPr bwMode="auto">
          <a:xfrm>
            <a:off x="846138" y="190500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(a)</a:t>
            </a:r>
          </a:p>
        </p:txBody>
      </p:sp>
      <p:sp>
        <p:nvSpPr>
          <p:cNvPr id="6164" name="Text Box 21"/>
          <p:cNvSpPr txBox="1">
            <a:spLocks noChangeArrowheads="1"/>
          </p:cNvSpPr>
          <p:nvPr/>
        </p:nvSpPr>
        <p:spPr bwMode="auto">
          <a:xfrm>
            <a:off x="2470150" y="212725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(b)</a:t>
            </a:r>
          </a:p>
        </p:txBody>
      </p:sp>
      <p:sp>
        <p:nvSpPr>
          <p:cNvPr id="6165" name="Text Box 22"/>
          <p:cNvSpPr txBox="1">
            <a:spLocks noChangeArrowheads="1"/>
          </p:cNvSpPr>
          <p:nvPr/>
        </p:nvSpPr>
        <p:spPr bwMode="auto">
          <a:xfrm>
            <a:off x="3938588" y="217488"/>
            <a:ext cx="520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(c)</a:t>
            </a:r>
          </a:p>
        </p:txBody>
      </p:sp>
      <p:sp>
        <p:nvSpPr>
          <p:cNvPr id="6166" name="Text Box 23"/>
          <p:cNvSpPr txBox="1">
            <a:spLocks noChangeArrowheads="1"/>
          </p:cNvSpPr>
          <p:nvPr/>
        </p:nvSpPr>
        <p:spPr bwMode="auto">
          <a:xfrm>
            <a:off x="5332413" y="222250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(d)</a:t>
            </a:r>
          </a:p>
        </p:txBody>
      </p:sp>
      <p:sp>
        <p:nvSpPr>
          <p:cNvPr id="6167" name="Text Box 24"/>
          <p:cNvSpPr txBox="1">
            <a:spLocks noChangeArrowheads="1"/>
          </p:cNvSpPr>
          <p:nvPr/>
        </p:nvSpPr>
        <p:spPr bwMode="auto">
          <a:xfrm>
            <a:off x="6635750" y="217488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(e)</a:t>
            </a:r>
          </a:p>
        </p:txBody>
      </p:sp>
      <p:sp>
        <p:nvSpPr>
          <p:cNvPr id="6168" name="Text Box 25"/>
          <p:cNvSpPr txBox="1">
            <a:spLocks noChangeArrowheads="1"/>
          </p:cNvSpPr>
          <p:nvPr/>
        </p:nvSpPr>
        <p:spPr bwMode="auto">
          <a:xfrm>
            <a:off x="887413" y="1204689"/>
            <a:ext cx="466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(f)</a:t>
            </a:r>
          </a:p>
        </p:txBody>
      </p:sp>
      <p:sp>
        <p:nvSpPr>
          <p:cNvPr id="6170" name="Text Box 27"/>
          <p:cNvSpPr txBox="1">
            <a:spLocks noChangeArrowheads="1"/>
          </p:cNvSpPr>
          <p:nvPr/>
        </p:nvSpPr>
        <p:spPr bwMode="auto">
          <a:xfrm>
            <a:off x="2673350" y="1201514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(h)</a:t>
            </a:r>
          </a:p>
        </p:txBody>
      </p:sp>
      <p:sp>
        <p:nvSpPr>
          <p:cNvPr id="6171" name="Text Box 28"/>
          <p:cNvSpPr txBox="1">
            <a:spLocks noChangeArrowheads="1"/>
          </p:cNvSpPr>
          <p:nvPr/>
        </p:nvSpPr>
        <p:spPr bwMode="auto">
          <a:xfrm>
            <a:off x="3919538" y="1196752"/>
            <a:ext cx="455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(i)</a:t>
            </a:r>
          </a:p>
        </p:txBody>
      </p:sp>
      <p:sp>
        <p:nvSpPr>
          <p:cNvPr id="6172" name="Text Box 29"/>
          <p:cNvSpPr txBox="1">
            <a:spLocks noChangeArrowheads="1"/>
          </p:cNvSpPr>
          <p:nvPr/>
        </p:nvSpPr>
        <p:spPr bwMode="auto">
          <a:xfrm>
            <a:off x="5249863" y="1201514"/>
            <a:ext cx="4540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(j)</a:t>
            </a:r>
          </a:p>
        </p:txBody>
      </p:sp>
      <p:sp>
        <p:nvSpPr>
          <p:cNvPr id="6173" name="Text Box 30"/>
          <p:cNvSpPr txBox="1">
            <a:spLocks noChangeArrowheads="1"/>
          </p:cNvSpPr>
          <p:nvPr/>
        </p:nvSpPr>
        <p:spPr bwMode="auto">
          <a:xfrm>
            <a:off x="6654800" y="1204689"/>
            <a:ext cx="520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(k)</a:t>
            </a:r>
          </a:p>
        </p:txBody>
      </p:sp>
      <p:sp>
        <p:nvSpPr>
          <p:cNvPr id="6174" name="Text Box 31"/>
          <p:cNvSpPr txBox="1">
            <a:spLocks noChangeArrowheads="1"/>
          </p:cNvSpPr>
          <p:nvPr/>
        </p:nvSpPr>
        <p:spPr bwMode="auto">
          <a:xfrm>
            <a:off x="863600" y="3033489"/>
            <a:ext cx="455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(l)</a:t>
            </a:r>
          </a:p>
        </p:txBody>
      </p:sp>
      <p:sp>
        <p:nvSpPr>
          <p:cNvPr id="6175" name="Text Box 32"/>
          <p:cNvSpPr txBox="1">
            <a:spLocks noChangeArrowheads="1"/>
          </p:cNvSpPr>
          <p:nvPr/>
        </p:nvSpPr>
        <p:spPr bwMode="auto">
          <a:xfrm>
            <a:off x="2287588" y="3038252"/>
            <a:ext cx="6000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(m)</a:t>
            </a:r>
          </a:p>
        </p:txBody>
      </p:sp>
      <p:sp>
        <p:nvSpPr>
          <p:cNvPr id="6176" name="Text Box 33"/>
          <p:cNvSpPr txBox="1">
            <a:spLocks noChangeArrowheads="1"/>
          </p:cNvSpPr>
          <p:nvPr/>
        </p:nvSpPr>
        <p:spPr bwMode="auto">
          <a:xfrm>
            <a:off x="3748088" y="3035077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(n)</a:t>
            </a:r>
          </a:p>
        </p:txBody>
      </p:sp>
      <p:sp>
        <p:nvSpPr>
          <p:cNvPr id="6177" name="Text Box 34"/>
          <p:cNvSpPr txBox="1">
            <a:spLocks noChangeArrowheads="1"/>
          </p:cNvSpPr>
          <p:nvPr/>
        </p:nvSpPr>
        <p:spPr bwMode="auto">
          <a:xfrm>
            <a:off x="5391150" y="3030314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(o)</a:t>
            </a:r>
          </a:p>
        </p:txBody>
      </p:sp>
      <p:sp>
        <p:nvSpPr>
          <p:cNvPr id="6178" name="Text Box 35"/>
          <p:cNvSpPr txBox="1">
            <a:spLocks noChangeArrowheads="1"/>
          </p:cNvSpPr>
          <p:nvPr/>
        </p:nvSpPr>
        <p:spPr bwMode="auto">
          <a:xfrm>
            <a:off x="6553200" y="3038252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(p)</a:t>
            </a:r>
          </a:p>
        </p:txBody>
      </p:sp>
      <p:sp>
        <p:nvSpPr>
          <p:cNvPr id="6179" name="Text Box 36"/>
          <p:cNvSpPr txBox="1">
            <a:spLocks noChangeArrowheads="1"/>
          </p:cNvSpPr>
          <p:nvPr/>
        </p:nvSpPr>
        <p:spPr bwMode="auto">
          <a:xfrm>
            <a:off x="871538" y="4546377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(q)</a:t>
            </a:r>
          </a:p>
        </p:txBody>
      </p:sp>
      <p:sp>
        <p:nvSpPr>
          <p:cNvPr id="6180" name="Text Box 37"/>
          <p:cNvSpPr txBox="1">
            <a:spLocks noChangeArrowheads="1"/>
          </p:cNvSpPr>
          <p:nvPr/>
        </p:nvSpPr>
        <p:spPr bwMode="auto">
          <a:xfrm>
            <a:off x="3186113" y="4547964"/>
            <a:ext cx="4794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(r)</a:t>
            </a:r>
          </a:p>
        </p:txBody>
      </p:sp>
      <p:sp>
        <p:nvSpPr>
          <p:cNvPr id="6181" name="Line 68"/>
          <p:cNvSpPr>
            <a:spLocks noChangeShapeType="1"/>
          </p:cNvSpPr>
          <p:nvPr/>
        </p:nvSpPr>
        <p:spPr bwMode="auto">
          <a:xfrm>
            <a:off x="1258888" y="2150149"/>
            <a:ext cx="5329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82" name="Text Box 69"/>
          <p:cNvSpPr txBox="1">
            <a:spLocks noChangeArrowheads="1"/>
          </p:cNvSpPr>
          <p:nvPr/>
        </p:nvSpPr>
        <p:spPr bwMode="auto">
          <a:xfrm>
            <a:off x="395537" y="149003"/>
            <a:ext cx="81060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400" i="1" dirty="0"/>
              <a:t>In vitro </a:t>
            </a:r>
            <a:r>
              <a:rPr lang="en-US" sz="2400" dirty="0"/>
              <a:t>transcription to produce probe </a:t>
            </a:r>
          </a:p>
        </p:txBody>
      </p:sp>
      <p:sp>
        <p:nvSpPr>
          <p:cNvPr id="6183" name="Rectangle 70"/>
          <p:cNvSpPr>
            <a:spLocks noChangeArrowheads="1"/>
          </p:cNvSpPr>
          <p:nvPr/>
        </p:nvSpPr>
        <p:spPr bwMode="auto">
          <a:xfrm>
            <a:off x="4716463" y="2079402"/>
            <a:ext cx="1871662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184" name="AutoShape 71"/>
          <p:cNvSpPr>
            <a:spLocks noChangeArrowheads="1"/>
          </p:cNvSpPr>
          <p:nvPr/>
        </p:nvSpPr>
        <p:spPr bwMode="auto">
          <a:xfrm>
            <a:off x="5364163" y="2007964"/>
            <a:ext cx="576262" cy="215900"/>
          </a:xfrm>
          <a:prstGeom prst="leftArrow">
            <a:avLst>
              <a:gd name="adj1" fmla="val 50000"/>
              <a:gd name="adj2" fmla="val 10089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185" name="Text Box 72"/>
          <p:cNvSpPr txBox="1">
            <a:spLocks noChangeArrowheads="1"/>
          </p:cNvSpPr>
          <p:nvPr/>
        </p:nvSpPr>
        <p:spPr bwMode="auto">
          <a:xfrm>
            <a:off x="4981575" y="1569918"/>
            <a:ext cx="182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gene of interest </a:t>
            </a:r>
          </a:p>
        </p:txBody>
      </p:sp>
      <p:sp>
        <p:nvSpPr>
          <p:cNvPr id="6186" name="Oval 73"/>
          <p:cNvSpPr>
            <a:spLocks noChangeArrowheads="1"/>
          </p:cNvSpPr>
          <p:nvPr/>
        </p:nvSpPr>
        <p:spPr bwMode="auto">
          <a:xfrm>
            <a:off x="3995738" y="1863502"/>
            <a:ext cx="647700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187" name="Text Box 74"/>
          <p:cNvSpPr txBox="1">
            <a:spLocks noChangeArrowheads="1"/>
          </p:cNvSpPr>
          <p:nvPr/>
        </p:nvSpPr>
        <p:spPr bwMode="auto">
          <a:xfrm>
            <a:off x="2950370" y="1347028"/>
            <a:ext cx="19573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T7 or T3 RNA polymerase</a:t>
            </a:r>
          </a:p>
          <a:p>
            <a:r>
              <a:rPr lang="en-US" sz="1200" dirty="0"/>
              <a:t>NTPs</a:t>
            </a:r>
          </a:p>
        </p:txBody>
      </p:sp>
      <p:sp>
        <p:nvSpPr>
          <p:cNvPr id="6188" name="Line 75"/>
          <p:cNvSpPr>
            <a:spLocks noChangeShapeType="1"/>
          </p:cNvSpPr>
          <p:nvPr/>
        </p:nvSpPr>
        <p:spPr bwMode="auto">
          <a:xfrm>
            <a:off x="4716463" y="2439764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89" name="Line 76"/>
          <p:cNvSpPr>
            <a:spLocks noChangeShapeType="1"/>
          </p:cNvSpPr>
          <p:nvPr/>
        </p:nvSpPr>
        <p:spPr bwMode="auto">
          <a:xfrm>
            <a:off x="4932363" y="2655664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90" name="Line 77"/>
          <p:cNvSpPr>
            <a:spLocks noChangeShapeType="1"/>
          </p:cNvSpPr>
          <p:nvPr/>
        </p:nvSpPr>
        <p:spPr bwMode="auto">
          <a:xfrm>
            <a:off x="5148263" y="2871564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91" name="Line 78"/>
          <p:cNvSpPr>
            <a:spLocks noChangeShapeType="1"/>
          </p:cNvSpPr>
          <p:nvPr/>
        </p:nvSpPr>
        <p:spPr bwMode="auto">
          <a:xfrm>
            <a:off x="5364163" y="3087464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92" name="Line 79"/>
          <p:cNvSpPr>
            <a:spLocks noChangeShapeType="1"/>
          </p:cNvSpPr>
          <p:nvPr/>
        </p:nvSpPr>
        <p:spPr bwMode="auto">
          <a:xfrm>
            <a:off x="5580063" y="3303364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93" name="Line 80"/>
          <p:cNvSpPr>
            <a:spLocks noChangeShapeType="1"/>
          </p:cNvSpPr>
          <p:nvPr/>
        </p:nvSpPr>
        <p:spPr bwMode="auto">
          <a:xfrm>
            <a:off x="5795963" y="3519264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94" name="Line 81"/>
          <p:cNvSpPr>
            <a:spLocks noChangeShapeType="1"/>
          </p:cNvSpPr>
          <p:nvPr/>
        </p:nvSpPr>
        <p:spPr bwMode="auto">
          <a:xfrm>
            <a:off x="6011863" y="3735164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95" name="Line 82"/>
          <p:cNvSpPr>
            <a:spLocks noChangeShapeType="1"/>
          </p:cNvSpPr>
          <p:nvPr/>
        </p:nvSpPr>
        <p:spPr bwMode="auto">
          <a:xfrm>
            <a:off x="6227763" y="3951064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96" name="Line 83"/>
          <p:cNvSpPr>
            <a:spLocks noChangeShapeType="1"/>
          </p:cNvSpPr>
          <p:nvPr/>
        </p:nvSpPr>
        <p:spPr bwMode="auto">
          <a:xfrm>
            <a:off x="6443663" y="4166964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97" name="Text Box 84"/>
          <p:cNvSpPr txBox="1">
            <a:spLocks noChangeArrowheads="1"/>
          </p:cNvSpPr>
          <p:nvPr/>
        </p:nvSpPr>
        <p:spPr bwMode="auto">
          <a:xfrm>
            <a:off x="208928" y="2492896"/>
            <a:ext cx="8726144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Produce multiple </a:t>
            </a:r>
            <a:r>
              <a:rPr lang="en-US" sz="1800" dirty="0" err="1"/>
              <a:t>ssRNA</a:t>
            </a:r>
            <a:r>
              <a:rPr lang="en-US" sz="1800" dirty="0"/>
              <a:t> copies</a:t>
            </a:r>
          </a:p>
          <a:p>
            <a:r>
              <a:rPr lang="en-US" sz="1800" dirty="0"/>
              <a:t>(transcripts) of the </a:t>
            </a:r>
            <a:r>
              <a:rPr lang="en-US" sz="1800" b="1" dirty="0"/>
              <a:t>non-coding </a:t>
            </a:r>
            <a:r>
              <a:rPr lang="en-US" sz="1800" dirty="0"/>
              <a:t>strand</a:t>
            </a:r>
          </a:p>
          <a:p>
            <a:endParaRPr lang="en-US" sz="1800" dirty="0"/>
          </a:p>
          <a:p>
            <a:r>
              <a:rPr lang="en-US" sz="1800" dirty="0"/>
              <a:t>Usually done in presence of a nucleotide</a:t>
            </a:r>
          </a:p>
          <a:p>
            <a:r>
              <a:rPr lang="en-US" sz="1800" dirty="0"/>
              <a:t>labeled with DIG or </a:t>
            </a:r>
            <a:r>
              <a:rPr lang="en-US" sz="1800" baseline="30000" dirty="0"/>
              <a:t>33</a:t>
            </a:r>
            <a:r>
              <a:rPr lang="en-US" sz="1800" dirty="0"/>
              <a:t>P or </a:t>
            </a:r>
            <a:r>
              <a:rPr lang="en-US" sz="1800" baseline="30000" dirty="0"/>
              <a:t>32</a:t>
            </a:r>
            <a:r>
              <a:rPr lang="en-US" sz="1800" dirty="0"/>
              <a:t>P</a:t>
            </a:r>
          </a:p>
          <a:p>
            <a:endParaRPr lang="en-US" sz="1800" dirty="0"/>
          </a:p>
          <a:p>
            <a:r>
              <a:rPr lang="en-US" sz="1800" dirty="0"/>
              <a:t>DIG is detected by antibody linked to alkaline phosphatase,</a:t>
            </a:r>
          </a:p>
          <a:p>
            <a:r>
              <a:rPr lang="en-US" sz="1800" dirty="0"/>
              <a:t>alkaline phosphatase can convert substrate into blue/purple product</a:t>
            </a:r>
          </a:p>
          <a:p>
            <a:endParaRPr lang="en-US" sz="1800" dirty="0"/>
          </a:p>
          <a:p>
            <a:r>
              <a:rPr lang="en-US" sz="1800" baseline="30000" dirty="0"/>
              <a:t>33</a:t>
            </a:r>
            <a:r>
              <a:rPr lang="en-US" sz="1800" dirty="0"/>
              <a:t>P or </a:t>
            </a:r>
            <a:r>
              <a:rPr lang="en-US" sz="1800" baseline="30000" dirty="0"/>
              <a:t>32</a:t>
            </a:r>
            <a:r>
              <a:rPr lang="en-US" sz="1800" dirty="0"/>
              <a:t>P are isotopes detected by covering slides with liquid photographic emulsion</a:t>
            </a:r>
          </a:p>
          <a:p>
            <a:r>
              <a:rPr lang="en-US" sz="1800" dirty="0"/>
              <a:t>followed by incubation in darkness and development (like X ray film)</a:t>
            </a:r>
          </a:p>
          <a:p>
            <a:endParaRPr lang="en-US" sz="1800" dirty="0"/>
          </a:p>
          <a:p>
            <a:r>
              <a:rPr lang="en-US" sz="1800" dirty="0">
                <a:solidFill>
                  <a:srgbClr val="00B050"/>
                </a:solidFill>
              </a:rPr>
              <a:t>Textbook:</a:t>
            </a:r>
          </a:p>
          <a:p>
            <a:r>
              <a:rPr lang="en-US" sz="1800" dirty="0">
                <a:solidFill>
                  <a:srgbClr val="00B050"/>
                </a:solidFill>
              </a:rPr>
              <a:t>In vitro transcription, page 508; isotope labeling, pages 500-502;  DIG on page 505</a:t>
            </a:r>
          </a:p>
        </p:txBody>
      </p:sp>
      <p:sp>
        <p:nvSpPr>
          <p:cNvPr id="6198" name="Rectangle 55"/>
          <p:cNvSpPr>
            <a:spLocks noChangeArrowheads="1"/>
          </p:cNvSpPr>
          <p:nvPr/>
        </p:nvSpPr>
        <p:spPr bwMode="auto">
          <a:xfrm>
            <a:off x="3635375" y="2150839"/>
            <a:ext cx="14208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T7 or T3 promoter</a:t>
            </a:r>
          </a:p>
        </p:txBody>
      </p:sp>
      <p:sp>
        <p:nvSpPr>
          <p:cNvPr id="6199" name="Rectangle 56"/>
          <p:cNvSpPr>
            <a:spLocks noChangeArrowheads="1"/>
          </p:cNvSpPr>
          <p:nvPr/>
        </p:nvSpPr>
        <p:spPr bwMode="auto">
          <a:xfrm>
            <a:off x="291106" y="1420558"/>
            <a:ext cx="27032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200" dirty="0"/>
              <a:t>Vector such as </a:t>
            </a:r>
            <a:r>
              <a:rPr lang="en-US" sz="1200" dirty="0" err="1"/>
              <a:t>pBluescript</a:t>
            </a:r>
            <a:endParaRPr lang="en-US" sz="1200" dirty="0"/>
          </a:p>
          <a:p>
            <a:r>
              <a:rPr lang="en-US" sz="1200" dirty="0"/>
              <a:t>in which fragment of interest</a:t>
            </a:r>
          </a:p>
          <a:p>
            <a:r>
              <a:rPr lang="en-US" sz="1200" dirty="0"/>
              <a:t>has been cloned</a:t>
            </a:r>
          </a:p>
        </p:txBody>
      </p:sp>
      <p:sp>
        <p:nvSpPr>
          <p:cNvPr id="6200" name="TextBox 1"/>
          <p:cNvSpPr txBox="1">
            <a:spLocks noChangeArrowheads="1"/>
          </p:cNvSpPr>
          <p:nvPr/>
        </p:nvSpPr>
        <p:spPr bwMode="auto">
          <a:xfrm>
            <a:off x="7086600" y="2277839"/>
            <a:ext cx="203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multiple antisense</a:t>
            </a:r>
          </a:p>
          <a:p>
            <a:r>
              <a:rPr lang="en-US" sz="1800"/>
              <a:t>transcripts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3A5B-E014-EA47-BDC8-336E88927A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412776"/>
            <a:ext cx="5004048" cy="3168451"/>
          </a:xfrm>
        </p:spPr>
        <p:txBody>
          <a:bodyPr/>
          <a:lstStyle/>
          <a:p>
            <a:pPr algn="l" eaLnBrk="1" hangingPunct="1"/>
            <a:r>
              <a:rPr lang="en-US" sz="3200" u="sng" dirty="0">
                <a:solidFill>
                  <a:srgbClr val="000090"/>
                </a:solidFill>
                <a:latin typeface="Arial" charset="0"/>
              </a:rPr>
              <a:t>Principle:</a:t>
            </a:r>
            <a:br>
              <a:rPr lang="en-US" sz="3200" u="sng" dirty="0">
                <a:solidFill>
                  <a:srgbClr val="000090"/>
                </a:solidFill>
                <a:latin typeface="Arial" charset="0"/>
              </a:rPr>
            </a:br>
            <a:r>
              <a:rPr lang="en-US" sz="2400" dirty="0">
                <a:latin typeface="Arial" charset="0"/>
              </a:rPr>
              <a:t>hybridization with labeled 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probe (either DNA or RNA) which is complementary to cellular RNA to detect internal expression</a:t>
            </a:r>
          </a:p>
        </p:txBody>
      </p:sp>
      <p:pic>
        <p:nvPicPr>
          <p:cNvPr id="7171" name="Picture 3" descr="box03bto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88913"/>
            <a:ext cx="3133725" cy="6264275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2A79-F4FD-7140-B60F-6150122626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165304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i="1" dirty="0">
                <a:solidFill>
                  <a:srgbClr val="000090"/>
                </a:solidFill>
              </a:rPr>
              <a:t>http://</a:t>
            </a:r>
            <a:r>
              <a:rPr lang="en-CA" sz="1400" i="1" dirty="0" err="1">
                <a:solidFill>
                  <a:srgbClr val="000090"/>
                </a:solidFill>
              </a:rPr>
              <a:t>people.biology.ucsd.edu</a:t>
            </a:r>
            <a:r>
              <a:rPr lang="en-CA" sz="1400" i="1" dirty="0">
                <a:solidFill>
                  <a:srgbClr val="000090"/>
                </a:solidFill>
              </a:rPr>
              <a:t>/</a:t>
            </a:r>
            <a:r>
              <a:rPr lang="en-CA" sz="1400" i="1" dirty="0" err="1">
                <a:solidFill>
                  <a:srgbClr val="000090"/>
                </a:solidFill>
              </a:rPr>
              <a:t>davek</a:t>
            </a:r>
            <a:r>
              <a:rPr lang="en-CA" sz="1400" i="1" dirty="0">
                <a:solidFill>
                  <a:srgbClr val="000090"/>
                </a:solidFill>
              </a:rPr>
              <a:t>/</a:t>
            </a:r>
            <a:r>
              <a:rPr lang="en-CA" sz="1400" i="1" dirty="0" err="1">
                <a:solidFill>
                  <a:srgbClr val="000090"/>
                </a:solidFill>
              </a:rPr>
              <a:t>intro.html</a:t>
            </a:r>
            <a:endParaRPr lang="en-CA" sz="1400" i="1" dirty="0">
              <a:solidFill>
                <a:srgbClr val="00009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276872"/>
            <a:ext cx="8442445" cy="266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548680"/>
            <a:ext cx="1339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EXAMPLE: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5AE6-756E-9446-A132-F77F3326D6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46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5AE6-756E-9446-A132-F77F3326D65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8866" y="379660"/>
            <a:ext cx="8046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Can do more complicated ones using different labels and varied </a:t>
            </a:r>
            <a:r>
              <a:rPr lang="en-CA" dirty="0" err="1"/>
              <a:t>fluorophores</a:t>
            </a:r>
            <a:r>
              <a:rPr lang="en-CA" dirty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052736"/>
            <a:ext cx="5690468" cy="45835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60232" y="1484784"/>
            <a:ext cx="1185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DIG label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868144" y="1700808"/>
            <a:ext cx="648072" cy="0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012160" y="3068960"/>
            <a:ext cx="648072" cy="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04248" y="2852936"/>
            <a:ext cx="1351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Fluor label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48264" y="4509120"/>
            <a:ext cx="1258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DNP label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868144" y="4653136"/>
            <a:ext cx="864096" cy="7200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15616" y="5733256"/>
            <a:ext cx="6370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Antibodies to each label, conjugated with unique </a:t>
            </a:r>
            <a:r>
              <a:rPr lang="en-CA" dirty="0" err="1"/>
              <a:t>fluorophore</a:t>
            </a:r>
            <a:endParaRPr lang="en-CA" dirty="0"/>
          </a:p>
        </p:txBody>
      </p:sp>
      <p:sp>
        <p:nvSpPr>
          <p:cNvPr id="14" name="Rectangle 13"/>
          <p:cNvSpPr/>
          <p:nvPr/>
        </p:nvSpPr>
        <p:spPr>
          <a:xfrm>
            <a:off x="1043608" y="6309320"/>
            <a:ext cx="7056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i="1" dirty="0">
                <a:solidFill>
                  <a:srgbClr val="000090"/>
                </a:solidFill>
              </a:rPr>
              <a:t>https://</a:t>
            </a:r>
            <a:r>
              <a:rPr lang="en-CA" sz="1400" i="1" dirty="0" err="1">
                <a:solidFill>
                  <a:srgbClr val="000090"/>
                </a:solidFill>
              </a:rPr>
              <a:t>insitutech.wordpress.com</a:t>
            </a:r>
            <a:r>
              <a:rPr lang="en-CA" sz="1400" i="1" dirty="0">
                <a:solidFill>
                  <a:srgbClr val="000090"/>
                </a:solidFill>
              </a:rPr>
              <a:t>/2015/12/17/in-situ-hybridization/</a:t>
            </a:r>
          </a:p>
        </p:txBody>
      </p:sp>
    </p:spTree>
    <p:extLst>
      <p:ext uri="{BB962C8B-B14F-4D97-AF65-F5344CB8AC3E}">
        <p14:creationId xmlns:p14="http://schemas.microsoft.com/office/powerpoint/2010/main" val="277781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15AE6-756E-9446-A132-F77F3326D65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1700"/>
            <a:ext cx="9144000" cy="25050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87359" y="908720"/>
            <a:ext cx="4342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The type of image that can be generated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F3B2D6-EDE2-ED4E-8A7D-245A1C92182C}"/>
              </a:ext>
            </a:extLst>
          </p:cNvPr>
          <p:cNvSpPr txBox="1"/>
          <p:nvPr/>
        </p:nvSpPr>
        <p:spPr>
          <a:xfrm>
            <a:off x="544775" y="5013176"/>
            <a:ext cx="80544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labels each fluoresce at different wavelengths to produce distinct </a:t>
            </a:r>
            <a:r>
              <a:rPr lang="en-US" dirty="0" err="1"/>
              <a:t>colours</a:t>
            </a:r>
            <a:endParaRPr lang="en-US" dirty="0"/>
          </a:p>
          <a:p>
            <a:r>
              <a:rPr lang="en-US" dirty="0"/>
              <a:t>And the regions of overlap show additional easily distinguished </a:t>
            </a:r>
            <a:r>
              <a:rPr lang="en-US" dirty="0" err="1"/>
              <a:t>colours</a:t>
            </a:r>
            <a:r>
              <a:rPr lang="en-US" dirty="0"/>
              <a:t>:</a:t>
            </a:r>
          </a:p>
          <a:p>
            <a:r>
              <a:rPr lang="en-US" dirty="0"/>
              <a:t>Blue + Red = violet</a:t>
            </a:r>
          </a:p>
          <a:p>
            <a:r>
              <a:rPr lang="en-US" dirty="0"/>
              <a:t>Green + Red = yellow</a:t>
            </a:r>
          </a:p>
        </p:txBody>
      </p:sp>
    </p:spTree>
    <p:extLst>
      <p:ext uri="{BB962C8B-B14F-4D97-AF65-F5344CB8AC3E}">
        <p14:creationId xmlns:p14="http://schemas.microsoft.com/office/powerpoint/2010/main" val="318364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Arial" charset="0"/>
              </a:rPr>
              <a:t>major approach 1:</a:t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whole-mount </a:t>
            </a:r>
            <a:r>
              <a:rPr lang="en-US" sz="3200" i="1" dirty="0">
                <a:latin typeface="Arial" charset="0"/>
              </a:rPr>
              <a:t>in situ</a:t>
            </a:r>
            <a:r>
              <a:rPr lang="en-US" sz="3200" dirty="0">
                <a:latin typeface="Arial" charset="0"/>
              </a:rPr>
              <a:t> hybridization</a:t>
            </a:r>
          </a:p>
        </p:txBody>
      </p:sp>
      <p:pic>
        <p:nvPicPr>
          <p:cNvPr id="8195" name="Picture 3" descr="box03bmiddl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2159000"/>
            <a:ext cx="5743575" cy="3582988"/>
          </a:xfrm>
          <a:noFill/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87450" y="5805488"/>
            <a:ext cx="7023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advantages: gives an immediate overview of expression</a:t>
            </a:r>
          </a:p>
          <a:p>
            <a:r>
              <a:rPr lang="en-US" sz="1800" dirty="0"/>
              <a:t>                     relatively fast and simple</a:t>
            </a:r>
          </a:p>
          <a:p>
            <a:r>
              <a:rPr lang="en-US" sz="1800" dirty="0"/>
              <a:t>disadvantage: low sensitivity and resolution (penetration of tissues)</a:t>
            </a:r>
          </a:p>
        </p:txBody>
      </p:sp>
      <p:sp>
        <p:nvSpPr>
          <p:cNvPr id="8197" name="TextBox 1"/>
          <p:cNvSpPr txBox="1">
            <a:spLocks noChangeArrowheads="1"/>
          </p:cNvSpPr>
          <p:nvPr/>
        </p:nvSpPr>
        <p:spPr bwMode="auto">
          <a:xfrm>
            <a:off x="1331913" y="1204913"/>
            <a:ext cx="69421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Whole or intact structures are hybridized with probe and thereafter</a:t>
            </a:r>
          </a:p>
          <a:p>
            <a:r>
              <a:rPr lang="en-US" sz="1800"/>
              <a:t>mounted on microscope slides for assessment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2A79-F4FD-7140-B60F-61501226266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Arial" charset="0"/>
              </a:rPr>
              <a:t>whole-mount </a:t>
            </a:r>
            <a:r>
              <a:rPr lang="en-US" sz="3200" i="1" dirty="0">
                <a:latin typeface="Arial" charset="0"/>
              </a:rPr>
              <a:t>in situ</a:t>
            </a:r>
            <a:r>
              <a:rPr lang="en-US" sz="3200" dirty="0">
                <a:latin typeface="Arial" charset="0"/>
              </a:rPr>
              <a:t> hybridization,</a:t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example from Drosophila embryos</a:t>
            </a:r>
          </a:p>
        </p:txBody>
      </p:sp>
      <p:pic>
        <p:nvPicPr>
          <p:cNvPr id="9219" name="Picture 5" descr="http://upload.wikimedia.org/wikipedia/commons/thumb/f/f7/Hunchback_in_situ.jpg/220px-Hunchback_in_sit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557338"/>
            <a:ext cx="4806950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2051050" y="5445125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i="1" dirty="0"/>
              <a:t>In situ</a:t>
            </a:r>
            <a:r>
              <a:rPr lang="en-US" dirty="0"/>
              <a:t> hybridization of wild type </a:t>
            </a:r>
            <a:r>
              <a:rPr lang="en-US" i="1" dirty="0"/>
              <a:t>Drosophila</a:t>
            </a:r>
            <a:r>
              <a:rPr lang="en-US" dirty="0"/>
              <a:t> embryos at different developmental stages for the RNA from a gene called </a:t>
            </a:r>
            <a:r>
              <a:rPr lang="en-US" i="1" dirty="0"/>
              <a:t>hunchback</a:t>
            </a:r>
            <a:r>
              <a:rPr lang="en-US" dirty="0"/>
              <a:t>.</a:t>
            </a:r>
          </a:p>
          <a:p>
            <a:r>
              <a:rPr lang="en-US" dirty="0"/>
              <a:t>From Wikipedia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2A79-F4FD-7140-B60F-61501226266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/>
            <a:r>
              <a:rPr lang="en-US" sz="2000" i="1">
                <a:solidFill>
                  <a:schemeClr val="accent2"/>
                </a:solidFill>
                <a:latin typeface="Arial" charset="0"/>
              </a:rPr>
              <a:t>Example: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expression of a transcription factor</a:t>
            </a:r>
            <a:br>
              <a:rPr lang="en-US" sz="2000">
                <a:solidFill>
                  <a:schemeClr val="accent2"/>
                </a:solidFill>
                <a:latin typeface="Arial" charset="0"/>
              </a:rPr>
            </a:br>
            <a:r>
              <a:rPr lang="en-US" sz="2000">
                <a:solidFill>
                  <a:schemeClr val="accent2"/>
                </a:solidFill>
                <a:latin typeface="Arial" charset="0"/>
              </a:rPr>
              <a:t>detected by whole-mount expression in leaf primordia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900113" y="1412875"/>
            <a:ext cx="7273925" cy="4608513"/>
            <a:chOff x="403" y="438"/>
            <a:chExt cx="3515" cy="2176"/>
          </a:xfrm>
        </p:grpSpPr>
        <p:pic>
          <p:nvPicPr>
            <p:cNvPr id="10245" name="Picture 4" descr="Fig 2"/>
            <p:cNvPicPr>
              <a:picLocks noChangeAspect="1" noChangeArrowheads="1"/>
            </p:cNvPicPr>
            <p:nvPr/>
          </p:nvPicPr>
          <p:blipFill>
            <a:blip r:embed="rId2">
              <a:lum bright="-6000"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" y="480"/>
              <a:ext cx="3456" cy="2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6" name="Text Box 5"/>
            <p:cNvSpPr txBox="1">
              <a:spLocks noChangeArrowheads="1"/>
            </p:cNvSpPr>
            <p:nvPr/>
          </p:nvSpPr>
          <p:spPr bwMode="auto">
            <a:xfrm>
              <a:off x="412" y="448"/>
              <a:ext cx="1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(a)</a:t>
              </a:r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935" y="447"/>
              <a:ext cx="1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(b)</a:t>
              </a:r>
            </a:p>
          </p:txBody>
        </p:sp>
        <p:sp>
          <p:nvSpPr>
            <p:cNvPr id="10248" name="Text Box 7"/>
            <p:cNvSpPr txBox="1">
              <a:spLocks noChangeArrowheads="1"/>
            </p:cNvSpPr>
            <p:nvPr/>
          </p:nvSpPr>
          <p:spPr bwMode="auto">
            <a:xfrm>
              <a:off x="1454" y="446"/>
              <a:ext cx="18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(c)</a:t>
              </a:r>
            </a:p>
          </p:txBody>
        </p:sp>
        <p:sp>
          <p:nvSpPr>
            <p:cNvPr id="10249" name="Text Box 8"/>
            <p:cNvSpPr txBox="1">
              <a:spLocks noChangeArrowheads="1"/>
            </p:cNvSpPr>
            <p:nvPr/>
          </p:nvSpPr>
          <p:spPr bwMode="auto">
            <a:xfrm>
              <a:off x="1978" y="442"/>
              <a:ext cx="1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(d)</a:t>
              </a:r>
            </a:p>
          </p:txBody>
        </p:sp>
        <p:sp>
          <p:nvSpPr>
            <p:cNvPr id="10250" name="Text Box 9"/>
            <p:cNvSpPr txBox="1">
              <a:spLocks noChangeArrowheads="1"/>
            </p:cNvSpPr>
            <p:nvPr/>
          </p:nvSpPr>
          <p:spPr bwMode="auto">
            <a:xfrm>
              <a:off x="2494" y="438"/>
              <a:ext cx="1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(e)</a:t>
              </a:r>
            </a:p>
          </p:txBody>
        </p:sp>
        <p:sp>
          <p:nvSpPr>
            <p:cNvPr id="10251" name="Text Box 10"/>
            <p:cNvSpPr txBox="1">
              <a:spLocks noChangeArrowheads="1"/>
            </p:cNvSpPr>
            <p:nvPr/>
          </p:nvSpPr>
          <p:spPr bwMode="auto">
            <a:xfrm>
              <a:off x="2954" y="442"/>
              <a:ext cx="16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(f)</a:t>
              </a:r>
            </a:p>
          </p:txBody>
        </p:sp>
        <p:sp>
          <p:nvSpPr>
            <p:cNvPr id="10252" name="Text Box 11"/>
            <p:cNvSpPr txBox="1">
              <a:spLocks noChangeArrowheads="1"/>
            </p:cNvSpPr>
            <p:nvPr/>
          </p:nvSpPr>
          <p:spPr bwMode="auto">
            <a:xfrm>
              <a:off x="3438" y="446"/>
              <a:ext cx="1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(g)</a:t>
              </a:r>
            </a:p>
          </p:txBody>
        </p:sp>
        <p:sp>
          <p:nvSpPr>
            <p:cNvPr id="10253" name="Text Box 12"/>
            <p:cNvSpPr txBox="1">
              <a:spLocks noChangeArrowheads="1"/>
            </p:cNvSpPr>
            <p:nvPr/>
          </p:nvSpPr>
          <p:spPr bwMode="auto">
            <a:xfrm>
              <a:off x="407" y="1107"/>
              <a:ext cx="1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(h)</a:t>
              </a:r>
            </a:p>
          </p:txBody>
        </p:sp>
        <p:sp>
          <p:nvSpPr>
            <p:cNvPr id="10254" name="Text Box 13"/>
            <p:cNvSpPr txBox="1">
              <a:spLocks noChangeArrowheads="1"/>
            </p:cNvSpPr>
            <p:nvPr/>
          </p:nvSpPr>
          <p:spPr bwMode="auto">
            <a:xfrm>
              <a:off x="931" y="1107"/>
              <a:ext cx="16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(i)</a:t>
              </a:r>
            </a:p>
          </p:txBody>
        </p:sp>
        <p:sp>
          <p:nvSpPr>
            <p:cNvPr id="10255" name="Text Box 14"/>
            <p:cNvSpPr txBox="1">
              <a:spLocks noChangeArrowheads="1"/>
            </p:cNvSpPr>
            <p:nvPr/>
          </p:nvSpPr>
          <p:spPr bwMode="auto">
            <a:xfrm>
              <a:off x="1455" y="1111"/>
              <a:ext cx="16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(j)</a:t>
              </a:r>
            </a:p>
          </p:txBody>
        </p:sp>
        <p:sp>
          <p:nvSpPr>
            <p:cNvPr id="10256" name="Text Box 15"/>
            <p:cNvSpPr txBox="1">
              <a:spLocks noChangeArrowheads="1"/>
            </p:cNvSpPr>
            <p:nvPr/>
          </p:nvSpPr>
          <p:spPr bwMode="auto">
            <a:xfrm>
              <a:off x="1983" y="1111"/>
              <a:ext cx="24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(k)</a:t>
              </a:r>
            </a:p>
          </p:txBody>
        </p:sp>
        <p:sp>
          <p:nvSpPr>
            <p:cNvPr id="10257" name="Text Box 16"/>
            <p:cNvSpPr txBox="1">
              <a:spLocks noChangeArrowheads="1"/>
            </p:cNvSpPr>
            <p:nvPr/>
          </p:nvSpPr>
          <p:spPr bwMode="auto">
            <a:xfrm>
              <a:off x="2499" y="1111"/>
              <a:ext cx="16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(l)</a:t>
              </a:r>
            </a:p>
          </p:txBody>
        </p:sp>
        <p:sp>
          <p:nvSpPr>
            <p:cNvPr id="10258" name="Text Box 17"/>
            <p:cNvSpPr txBox="1">
              <a:spLocks noChangeArrowheads="1"/>
            </p:cNvSpPr>
            <p:nvPr/>
          </p:nvSpPr>
          <p:spPr bwMode="auto">
            <a:xfrm>
              <a:off x="3087" y="1115"/>
              <a:ext cx="21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(m)</a:t>
              </a:r>
            </a:p>
          </p:txBody>
        </p:sp>
        <p:sp>
          <p:nvSpPr>
            <p:cNvPr id="10259" name="Text Box 18"/>
            <p:cNvSpPr txBox="1">
              <a:spLocks noChangeArrowheads="1"/>
            </p:cNvSpPr>
            <p:nvPr/>
          </p:nvSpPr>
          <p:spPr bwMode="auto">
            <a:xfrm>
              <a:off x="403" y="1847"/>
              <a:ext cx="1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(n)</a:t>
              </a:r>
            </a:p>
          </p:txBody>
        </p:sp>
        <p:sp>
          <p:nvSpPr>
            <p:cNvPr id="10260" name="Text Box 19"/>
            <p:cNvSpPr txBox="1">
              <a:spLocks noChangeArrowheads="1"/>
            </p:cNvSpPr>
            <p:nvPr/>
          </p:nvSpPr>
          <p:spPr bwMode="auto">
            <a:xfrm>
              <a:off x="403" y="2195"/>
              <a:ext cx="1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(o)</a:t>
              </a:r>
            </a:p>
          </p:txBody>
        </p:sp>
        <p:sp>
          <p:nvSpPr>
            <p:cNvPr id="10261" name="Text Box 20"/>
            <p:cNvSpPr txBox="1">
              <a:spLocks noChangeArrowheads="1"/>
            </p:cNvSpPr>
            <p:nvPr/>
          </p:nvSpPr>
          <p:spPr bwMode="auto">
            <a:xfrm>
              <a:off x="926" y="1858"/>
              <a:ext cx="1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(p)</a:t>
              </a:r>
            </a:p>
          </p:txBody>
        </p:sp>
        <p:sp>
          <p:nvSpPr>
            <p:cNvPr id="10262" name="Text Box 21"/>
            <p:cNvSpPr txBox="1">
              <a:spLocks noChangeArrowheads="1"/>
            </p:cNvSpPr>
            <p:nvPr/>
          </p:nvSpPr>
          <p:spPr bwMode="auto">
            <a:xfrm>
              <a:off x="1454" y="1858"/>
              <a:ext cx="1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(q)</a:t>
              </a:r>
            </a:p>
          </p:txBody>
        </p:sp>
        <p:sp>
          <p:nvSpPr>
            <p:cNvPr id="10263" name="Text Box 22"/>
            <p:cNvSpPr txBox="1">
              <a:spLocks noChangeArrowheads="1"/>
            </p:cNvSpPr>
            <p:nvPr/>
          </p:nvSpPr>
          <p:spPr bwMode="auto">
            <a:xfrm>
              <a:off x="2054" y="1854"/>
              <a:ext cx="17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(r)</a:t>
              </a:r>
            </a:p>
          </p:txBody>
        </p:sp>
        <p:sp>
          <p:nvSpPr>
            <p:cNvPr id="10264" name="Text Box 23"/>
            <p:cNvSpPr txBox="1">
              <a:spLocks noChangeArrowheads="1"/>
            </p:cNvSpPr>
            <p:nvPr/>
          </p:nvSpPr>
          <p:spPr bwMode="auto">
            <a:xfrm>
              <a:off x="2670" y="1858"/>
              <a:ext cx="18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>
                  <a:solidFill>
                    <a:schemeClr val="bg2"/>
                  </a:solidFill>
                </a:rPr>
                <a:t>(s)</a:t>
              </a:r>
            </a:p>
          </p:txBody>
        </p:sp>
        <p:sp>
          <p:nvSpPr>
            <p:cNvPr id="10265" name="Line 24"/>
            <p:cNvSpPr>
              <a:spLocks noChangeShapeType="1"/>
            </p:cNvSpPr>
            <p:nvPr/>
          </p:nvSpPr>
          <p:spPr bwMode="auto">
            <a:xfrm>
              <a:off x="850" y="1079"/>
              <a:ext cx="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6" name="Line 25"/>
            <p:cNvSpPr>
              <a:spLocks noChangeShapeType="1"/>
            </p:cNvSpPr>
            <p:nvPr/>
          </p:nvSpPr>
          <p:spPr bwMode="auto">
            <a:xfrm>
              <a:off x="1273" y="1086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7" name="Line 26"/>
            <p:cNvSpPr>
              <a:spLocks noChangeShapeType="1"/>
            </p:cNvSpPr>
            <p:nvPr/>
          </p:nvSpPr>
          <p:spPr bwMode="auto">
            <a:xfrm>
              <a:off x="1822" y="1077"/>
              <a:ext cx="1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8" name="Line 27"/>
            <p:cNvSpPr>
              <a:spLocks noChangeShapeType="1"/>
            </p:cNvSpPr>
            <p:nvPr/>
          </p:nvSpPr>
          <p:spPr bwMode="auto">
            <a:xfrm>
              <a:off x="2389" y="1077"/>
              <a:ext cx="11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9" name="Line 28"/>
            <p:cNvSpPr>
              <a:spLocks noChangeShapeType="1"/>
            </p:cNvSpPr>
            <p:nvPr/>
          </p:nvSpPr>
          <p:spPr bwMode="auto">
            <a:xfrm>
              <a:off x="2851" y="1077"/>
              <a:ext cx="11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0" name="Line 29"/>
            <p:cNvSpPr>
              <a:spLocks noChangeShapeType="1"/>
            </p:cNvSpPr>
            <p:nvPr/>
          </p:nvSpPr>
          <p:spPr bwMode="auto">
            <a:xfrm>
              <a:off x="3346" y="1089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1" name="Line 30"/>
            <p:cNvSpPr>
              <a:spLocks noChangeShapeType="1"/>
            </p:cNvSpPr>
            <p:nvPr/>
          </p:nvSpPr>
          <p:spPr bwMode="auto">
            <a:xfrm>
              <a:off x="3766" y="1080"/>
              <a:ext cx="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2" name="Line 31"/>
            <p:cNvSpPr>
              <a:spLocks noChangeShapeType="1"/>
            </p:cNvSpPr>
            <p:nvPr/>
          </p:nvSpPr>
          <p:spPr bwMode="auto">
            <a:xfrm>
              <a:off x="772" y="1812"/>
              <a:ext cx="17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3" name="Line 32"/>
            <p:cNvSpPr>
              <a:spLocks noChangeShapeType="1"/>
            </p:cNvSpPr>
            <p:nvPr/>
          </p:nvSpPr>
          <p:spPr bwMode="auto">
            <a:xfrm>
              <a:off x="1312" y="1818"/>
              <a:ext cx="1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4" name="Line 33"/>
            <p:cNvSpPr>
              <a:spLocks noChangeShapeType="1"/>
            </p:cNvSpPr>
            <p:nvPr/>
          </p:nvSpPr>
          <p:spPr bwMode="auto">
            <a:xfrm>
              <a:off x="1849" y="1815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5" name="Line 34"/>
            <p:cNvSpPr>
              <a:spLocks noChangeShapeType="1"/>
            </p:cNvSpPr>
            <p:nvPr/>
          </p:nvSpPr>
          <p:spPr bwMode="auto">
            <a:xfrm>
              <a:off x="2866" y="1818"/>
              <a:ext cx="21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6" name="Line 35"/>
            <p:cNvSpPr>
              <a:spLocks noChangeShapeType="1"/>
            </p:cNvSpPr>
            <p:nvPr/>
          </p:nvSpPr>
          <p:spPr bwMode="auto">
            <a:xfrm>
              <a:off x="3595" y="1827"/>
              <a:ext cx="29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7" name="Line 36"/>
            <p:cNvSpPr>
              <a:spLocks noChangeShapeType="1"/>
            </p:cNvSpPr>
            <p:nvPr/>
          </p:nvSpPr>
          <p:spPr bwMode="auto">
            <a:xfrm>
              <a:off x="835" y="2184"/>
              <a:ext cx="1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8" name="Line 37"/>
            <p:cNvSpPr>
              <a:spLocks noChangeShapeType="1"/>
            </p:cNvSpPr>
            <p:nvPr/>
          </p:nvSpPr>
          <p:spPr bwMode="auto">
            <a:xfrm>
              <a:off x="514" y="258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9" name="Line 38"/>
            <p:cNvSpPr>
              <a:spLocks noChangeShapeType="1"/>
            </p:cNvSpPr>
            <p:nvPr/>
          </p:nvSpPr>
          <p:spPr bwMode="auto">
            <a:xfrm>
              <a:off x="1222" y="2565"/>
              <a:ext cx="2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80" name="Line 39"/>
            <p:cNvSpPr>
              <a:spLocks noChangeShapeType="1"/>
            </p:cNvSpPr>
            <p:nvPr/>
          </p:nvSpPr>
          <p:spPr bwMode="auto">
            <a:xfrm>
              <a:off x="1843" y="2568"/>
              <a:ext cx="2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81" name="Line 40"/>
            <p:cNvSpPr>
              <a:spLocks noChangeShapeType="1"/>
            </p:cNvSpPr>
            <p:nvPr/>
          </p:nvSpPr>
          <p:spPr bwMode="auto">
            <a:xfrm>
              <a:off x="2512" y="2568"/>
              <a:ext cx="1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82" name="Line 41"/>
            <p:cNvSpPr>
              <a:spLocks noChangeShapeType="1"/>
            </p:cNvSpPr>
            <p:nvPr/>
          </p:nvSpPr>
          <p:spPr bwMode="auto">
            <a:xfrm flipV="1">
              <a:off x="3730" y="2568"/>
              <a:ext cx="1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83" name="Line 42"/>
            <p:cNvSpPr>
              <a:spLocks noChangeShapeType="1"/>
            </p:cNvSpPr>
            <p:nvPr/>
          </p:nvSpPr>
          <p:spPr bwMode="auto">
            <a:xfrm>
              <a:off x="2311" y="1809"/>
              <a:ext cx="18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84" name="Line 43"/>
            <p:cNvSpPr>
              <a:spLocks noChangeShapeType="1"/>
            </p:cNvSpPr>
            <p:nvPr/>
          </p:nvSpPr>
          <p:spPr bwMode="auto">
            <a:xfrm flipH="1" flipV="1">
              <a:off x="2968" y="1435"/>
              <a:ext cx="46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85" name="Line 44"/>
            <p:cNvSpPr>
              <a:spLocks noChangeShapeType="1"/>
            </p:cNvSpPr>
            <p:nvPr/>
          </p:nvSpPr>
          <p:spPr bwMode="auto">
            <a:xfrm>
              <a:off x="888" y="1949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86" name="Line 45"/>
            <p:cNvSpPr>
              <a:spLocks noChangeShapeType="1"/>
            </p:cNvSpPr>
            <p:nvPr/>
          </p:nvSpPr>
          <p:spPr bwMode="auto">
            <a:xfrm flipV="1">
              <a:off x="732" y="2555"/>
              <a:ext cx="72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87" name="Line 46"/>
            <p:cNvSpPr>
              <a:spLocks noChangeShapeType="1"/>
            </p:cNvSpPr>
            <p:nvPr/>
          </p:nvSpPr>
          <p:spPr bwMode="auto">
            <a:xfrm flipH="1">
              <a:off x="3036" y="2297"/>
              <a:ext cx="6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88" name="Text Box 47"/>
            <p:cNvSpPr txBox="1">
              <a:spLocks noChangeArrowheads="1"/>
            </p:cNvSpPr>
            <p:nvPr/>
          </p:nvSpPr>
          <p:spPr bwMode="auto">
            <a:xfrm>
              <a:off x="2726" y="2152"/>
              <a:ext cx="1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chemeClr val="bg2"/>
                  </a:solidFill>
                </a:rPr>
                <a:t>*</a:t>
              </a:r>
              <a:endParaRPr lang="en-CA" sz="1800">
                <a:solidFill>
                  <a:schemeClr val="bg2"/>
                </a:solidFill>
              </a:endParaRPr>
            </a:p>
          </p:txBody>
        </p:sp>
        <p:sp>
          <p:nvSpPr>
            <p:cNvPr id="10289" name="Line 48"/>
            <p:cNvSpPr>
              <a:spLocks noChangeShapeType="1"/>
            </p:cNvSpPr>
            <p:nvPr/>
          </p:nvSpPr>
          <p:spPr bwMode="auto">
            <a:xfrm flipV="1">
              <a:off x="1592" y="1748"/>
              <a:ext cx="64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0" name="Line 49"/>
            <p:cNvSpPr>
              <a:spLocks noChangeShapeType="1"/>
            </p:cNvSpPr>
            <p:nvPr/>
          </p:nvSpPr>
          <p:spPr bwMode="auto">
            <a:xfrm flipV="1">
              <a:off x="471" y="1691"/>
              <a:ext cx="64" cy="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1" name="Line 50"/>
            <p:cNvSpPr>
              <a:spLocks noChangeShapeType="1"/>
            </p:cNvSpPr>
            <p:nvPr/>
          </p:nvSpPr>
          <p:spPr bwMode="auto">
            <a:xfrm flipH="1" flipV="1">
              <a:off x="858" y="1690"/>
              <a:ext cx="48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2" name="Line 51"/>
            <p:cNvSpPr>
              <a:spLocks noChangeShapeType="1"/>
            </p:cNvSpPr>
            <p:nvPr/>
          </p:nvSpPr>
          <p:spPr bwMode="auto">
            <a:xfrm flipH="1" flipV="1">
              <a:off x="1903" y="1723"/>
              <a:ext cx="40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3" name="Line 52"/>
            <p:cNvSpPr>
              <a:spLocks noChangeShapeType="1"/>
            </p:cNvSpPr>
            <p:nvPr/>
          </p:nvSpPr>
          <p:spPr bwMode="auto">
            <a:xfrm flipH="1" flipV="1">
              <a:off x="2405" y="881"/>
              <a:ext cx="48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4" name="Line 53"/>
            <p:cNvSpPr>
              <a:spLocks noChangeShapeType="1"/>
            </p:cNvSpPr>
            <p:nvPr/>
          </p:nvSpPr>
          <p:spPr bwMode="auto">
            <a:xfrm flipV="1">
              <a:off x="2076" y="852"/>
              <a:ext cx="44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5" name="Line 54"/>
            <p:cNvSpPr>
              <a:spLocks noChangeShapeType="1"/>
            </p:cNvSpPr>
            <p:nvPr/>
          </p:nvSpPr>
          <p:spPr bwMode="auto">
            <a:xfrm flipH="1" flipV="1">
              <a:off x="2434" y="1550"/>
              <a:ext cx="40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6" name="Line 55"/>
            <p:cNvSpPr>
              <a:spLocks noChangeShapeType="1"/>
            </p:cNvSpPr>
            <p:nvPr/>
          </p:nvSpPr>
          <p:spPr bwMode="auto">
            <a:xfrm flipH="1" flipV="1">
              <a:off x="3643" y="1670"/>
              <a:ext cx="46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7" name="Line 56"/>
            <p:cNvSpPr>
              <a:spLocks noChangeShapeType="1"/>
            </p:cNvSpPr>
            <p:nvPr/>
          </p:nvSpPr>
          <p:spPr bwMode="auto">
            <a:xfrm flipH="1" flipV="1">
              <a:off x="3370" y="2513"/>
              <a:ext cx="74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0244" name="Text Box 57"/>
          <p:cNvSpPr txBox="1">
            <a:spLocks noChangeArrowheads="1"/>
          </p:cNvSpPr>
          <p:nvPr/>
        </p:nvSpPr>
        <p:spPr bwMode="auto">
          <a:xfrm>
            <a:off x="2843213" y="6308725"/>
            <a:ext cx="38465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>
                <a:latin typeface="Garamond" charset="0"/>
              </a:rPr>
              <a:t>Wenzel et al., Plant Journal 2007 49: 387-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2A79-F4FD-7140-B60F-61501226266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487</Words>
  <Application>Microsoft Office PowerPoint</Application>
  <PresentationFormat>On-screen Show (4:3)</PresentationFormat>
  <Paragraphs>100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Garamond</vt:lpstr>
      <vt:lpstr>Default Design</vt:lpstr>
      <vt:lpstr>PowerPoint Presentation</vt:lpstr>
      <vt:lpstr>Principle: hybridization with labeled  probe (either DNA or RNA) which is complementary to cellular RNA to detect internal expression</vt:lpstr>
      <vt:lpstr>PowerPoint Presentation</vt:lpstr>
      <vt:lpstr>PowerPoint Presentation</vt:lpstr>
      <vt:lpstr>PowerPoint Presentation</vt:lpstr>
      <vt:lpstr>major approach 1: whole-mount in situ hybridization</vt:lpstr>
      <vt:lpstr>whole-mount in situ hybridization, example from Drosophila embryos</vt:lpstr>
      <vt:lpstr>Example: expression of a transcription factor detected by whole-mount expression in leaf primordia</vt:lpstr>
    </vt:vector>
  </TitlesOfParts>
  <Company>SFU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20</dc:title>
  <dc:creator>Jim Mattsson</dc:creator>
  <cp:lastModifiedBy>M Yip</cp:lastModifiedBy>
  <cp:revision>96</cp:revision>
  <cp:lastPrinted>2018-10-19T17:19:10Z</cp:lastPrinted>
  <dcterms:created xsi:type="dcterms:W3CDTF">2005-03-28T23:34:15Z</dcterms:created>
  <dcterms:modified xsi:type="dcterms:W3CDTF">2020-10-05T20:08:33Z</dcterms:modified>
</cp:coreProperties>
</file>