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8"/>
  </p:notesMasterIdLst>
  <p:handoutMasterIdLst>
    <p:handoutMasterId r:id="rId9"/>
  </p:handoutMasterIdLst>
  <p:sldIdLst>
    <p:sldId id="392" r:id="rId2"/>
    <p:sldId id="375" r:id="rId3"/>
    <p:sldId id="401" r:id="rId4"/>
    <p:sldId id="405" r:id="rId5"/>
    <p:sldId id="351" r:id="rId6"/>
    <p:sldId id="393" r:id="rId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8408"/>
    <p:restoredTop sz="86438"/>
  </p:normalViewPr>
  <p:slideViewPr>
    <p:cSldViewPr>
      <p:cViewPr varScale="1">
        <p:scale>
          <a:sx n="90" d="100"/>
          <a:sy n="90" d="100"/>
        </p:scale>
        <p:origin x="14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064B412-0BF4-4B55-968F-5CFEAADD8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F7F9F89-53B9-4BCA-9FF2-6249059A7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7F9F89-53B9-4BCA-9FF2-6249059A7E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2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7F9F89-53B9-4BCA-9FF2-6249059A7E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6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7F9F89-53B9-4BCA-9FF2-6249059A7E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50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7F9F89-53B9-4BCA-9FF2-6249059A7E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6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C22B-FD20-D54C-A9D9-F065BE46B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89B36-EFB3-E94D-9A69-A66AD7FC4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3A6C-DAA9-3845-B09B-2C97121A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32758-BFBD-C64F-8624-C15010D3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0C306-5CB0-A74F-A10A-4A89D6FC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32E44-9C0A-479D-A12C-A61B5686DC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6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2EBE-D227-0144-987B-9F8903F5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BC72F-6B1F-B446-B4CB-95E80D9CD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F5748-1E25-B64A-82BE-7A480F70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78343-D801-9041-9A68-8D26382F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5E58D-C951-394F-9AA7-EBF24347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1ED8C-5C0B-48B3-802C-28BB845B0A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3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8F74C1-4140-E747-808B-301499BEC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17F5F-DE42-5946-B3AE-608AC833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20188-A914-1548-B331-50217768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E2213-3514-ED49-8780-06B81B8D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9A950-CF3D-7B48-A3FC-805F7381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B02F1-E720-4901-8726-08B716F36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5DEC4-2FD7-B841-A982-8836129F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6E35A-24BF-E542-A824-270181C9F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DDE5E-237D-7F49-9CC8-9C24377B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AC3C0-B81F-2B42-8FCB-47E6495FC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EA037-0900-3C4D-B28B-B888C3E3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C0C33-488A-4A3C-885C-9960360BF8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1FD3-ED50-B049-8F7D-57A5A6F61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D0CE5-E2ED-EE48-84B1-C8C35925D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2855C-00A2-A049-86ED-325EB7D2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0D285-9F87-A04F-A325-AF86B750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2C080-5749-6B4C-8F37-0BE0930C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5CE9F-FDC5-4E07-A269-08224F4BB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B0B9-19E1-9940-8C0D-DC231F1CC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E59D2-53A5-9B49-8B85-4C204894A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181BD-83EA-DA4C-9611-F4BF82C8D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C86D3-363A-174B-A580-D83AD02A2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497EE-F551-3F4D-B1BD-8D24AD0A7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982BF-607B-394D-BEC0-35BA8C37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5555F-524D-4DE0-AE5A-943F240500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7F91-6E04-AF47-BD64-A5E8786F4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43DF9-8E74-704C-8A60-F541BD7CD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7C581-002F-C345-8A25-D0399DBE7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32EF2C-12D1-9D42-B9B4-92094FF1B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62113-1B3E-094E-AD1E-3963E15A9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62F044-EDC4-9347-AD71-4AAB19BA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7AD0E-8AB5-6C45-97E8-76467E807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75A967-6B98-3A4B-839F-7CD147CB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35CC5-0227-4C47-B665-9F857B3A1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5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1E8B-3812-DC4F-845D-8A7935A1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6C84A-375B-424C-9ED3-4C9B088C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1524E3-3ED1-7145-B2AE-709572B3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D20BE3-18FB-354D-86F4-26A38EEE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0E56C-285F-4A59-B1B1-586A0E3AA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5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92981C-A757-C543-BE4E-F1698B68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D25C1-B908-D145-A86C-EA862127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D1648-DE7D-9146-8D17-CA3CB32EC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4B9F8-A965-47C7-9975-C0072736B6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6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B371-78B0-5D4E-B6C4-1B32F7C62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6AAF3-7766-364B-B7FC-DAD6EE08B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BB9D6-B416-0E4A-8969-56FF7C85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B23B1-3FA6-0245-B2B5-16BD1177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647F3-6FB2-8C47-BE0C-55580DAF0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8ED1A-2B0D-744E-9B69-96DF9C53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4165A-3760-4906-91E2-A1A4BDADF7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E6F4C-48CD-9A48-9DA1-3B0DE0788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E3D98F-1A47-9E46-BC84-9D0D7439D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79F3B-2ED3-EE4E-9AB9-CAE160507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27B53-66F5-FE48-9E17-EF8B4DB2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712F0-B131-DA4C-AE8B-F7F7C72B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EEF59-A0D0-614C-BE5F-D332B6260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87568-CD9A-489B-BBEF-E8E63E234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3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34326-A6AB-6845-A94C-060730D82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37C45-0106-4C42-9445-37CD73FF6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57529-7F35-5C4B-A5A2-2C10136F4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3BE08-145F-FE47-BBD0-E2419AAB8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F320F-0075-634B-8D1A-5CFDF6C42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D9EF3C-CF93-46FC-B5F1-43E37688354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42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F8E4B-58CF-C94E-B612-281594FBF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516" y="552212"/>
            <a:ext cx="5755568" cy="1470025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Chapter 8: Assessing gene function 2: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D9A82-6B9F-D249-A5EA-DF505C430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900" y="2361549"/>
            <a:ext cx="6400800" cy="45205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Knock-down or knock-out of gene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91FDA-7DD6-BF48-828C-4DA14AE4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32E44-9C0A-479D-A12C-A61B5686DC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25837A-247B-6C40-8933-5BDF70006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422097"/>
            <a:ext cx="2463800" cy="12446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BDB9F4F-F310-C749-8722-CFC7229E7BAC}"/>
              </a:ext>
            </a:extLst>
          </p:cNvPr>
          <p:cNvSpPr/>
          <p:nvPr/>
        </p:nvSpPr>
        <p:spPr>
          <a:xfrm>
            <a:off x="2411760" y="484430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i="1" dirty="0">
                <a:solidFill>
                  <a:srgbClr val="002060"/>
                </a:solidFill>
              </a:rPr>
              <a:t>http://moodle2.rockyview.ab.ca/mod/book/tool/print/</a:t>
            </a:r>
            <a:r>
              <a:rPr lang="en-US" sz="1100" b="1" i="1" dirty="0" err="1">
                <a:solidFill>
                  <a:srgbClr val="002060"/>
                </a:solidFill>
              </a:rPr>
              <a:t>index.php?id</a:t>
            </a:r>
            <a:r>
              <a:rPr lang="en-US" sz="1100" b="1" i="1" dirty="0">
                <a:solidFill>
                  <a:srgbClr val="002060"/>
                </a:solidFill>
              </a:rPr>
              <a:t>=51991&amp;chapterid=25407</a:t>
            </a:r>
          </a:p>
        </p:txBody>
      </p:sp>
    </p:spTree>
    <p:extLst>
      <p:ext uri="{BB962C8B-B14F-4D97-AF65-F5344CB8AC3E}">
        <p14:creationId xmlns:p14="http://schemas.microsoft.com/office/powerpoint/2010/main" val="364279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641120" y="332656"/>
            <a:ext cx="784664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</a:rPr>
              <a:t>Rationale of knock-out, knock-down</a:t>
            </a:r>
            <a:endParaRPr lang="en-US" altLang="en-US" sz="2800" dirty="0">
              <a:solidFill>
                <a:srgbClr val="002060"/>
              </a:solidFill>
            </a:endParaRPr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Used for eliminating or reducing the expression of a gene in an organism, resulting in a </a:t>
            </a:r>
            <a:r>
              <a:rPr lang="en-US" altLang="en-US" sz="2000" u="sng" dirty="0"/>
              <a:t>loss-of-function</a:t>
            </a:r>
            <a:r>
              <a:rPr lang="en-US" altLang="en-US" sz="2000" dirty="0"/>
              <a:t> of the gene</a:t>
            </a:r>
          </a:p>
          <a:p>
            <a:endParaRPr lang="en-US" altLang="en-US" sz="2000" dirty="0"/>
          </a:p>
          <a:p>
            <a:r>
              <a:rPr lang="en-US" altLang="en-US" sz="2000" dirty="0"/>
              <a:t>The resulting phenotype change will inform the scientist about the function of the gene</a:t>
            </a:r>
          </a:p>
          <a:p>
            <a:endParaRPr lang="en-US" altLang="en-US" sz="2000" dirty="0"/>
          </a:p>
          <a:p>
            <a:r>
              <a:rPr lang="en-US" altLang="en-US" sz="2000" u="sng" dirty="0"/>
              <a:t>Example: </a:t>
            </a:r>
            <a:endParaRPr lang="en-US" altLang="en-US" sz="2000" dirty="0"/>
          </a:p>
          <a:p>
            <a:r>
              <a:rPr lang="en-US" altLang="en-US" sz="2000" dirty="0"/>
              <a:t>A knock-out of a specific gene results in fruit flies with altered wings: in the case below, each of the genes knocked out affects development of the wings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32E44-9C0A-479D-A12C-A61B5686DC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29CA23-4B92-974D-B565-1C7E99A70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4638176"/>
            <a:ext cx="6480720" cy="19591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34EE-3CA3-CE4B-8454-023BEC5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531396"/>
            <a:ext cx="7772400" cy="1143000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</a:rPr>
              <a:t>Terminology to know: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6FE0-7EF6-D04F-974C-F349F49F5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82197"/>
            <a:ext cx="8208912" cy="3179266"/>
          </a:xfrm>
        </p:spPr>
        <p:txBody>
          <a:bodyPr>
            <a:normAutofit/>
          </a:bodyPr>
          <a:lstStyle/>
          <a:p>
            <a:r>
              <a:rPr lang="en-US" sz="2400" u="sng" dirty="0"/>
              <a:t>Amorph</a:t>
            </a:r>
            <a:r>
              <a:rPr lang="en-US" sz="2400" dirty="0"/>
              <a:t>- a genetic mutation that completely lacks gene function</a:t>
            </a:r>
          </a:p>
          <a:p>
            <a:r>
              <a:rPr lang="en-US" sz="2400" u="sng" dirty="0"/>
              <a:t>Hypomorph</a:t>
            </a:r>
            <a:r>
              <a:rPr lang="en-US" sz="2400" dirty="0"/>
              <a:t> – a genetic mutation with reduced (but not zero) function</a:t>
            </a:r>
          </a:p>
          <a:p>
            <a:r>
              <a:rPr lang="en-US" sz="2400" dirty="0"/>
              <a:t>It can be difficult to demonstrate that a particular mutation is really an amorph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CB970-B90F-EA40-8672-52E521BE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C0C33-488A-4A3C-885C-9960360BF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0722A5-A2B8-734A-9B05-D1FA39B58E7A}"/>
              </a:ext>
            </a:extLst>
          </p:cNvPr>
          <p:cNvSpPr txBox="1"/>
          <p:nvPr/>
        </p:nvSpPr>
        <p:spPr>
          <a:xfrm>
            <a:off x="1259632" y="5269265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</a:t>
            </a:r>
            <a:r>
              <a:rPr lang="en-US" b="1" dirty="0">
                <a:solidFill>
                  <a:srgbClr val="002060"/>
                </a:solidFill>
              </a:rPr>
              <a:t>LOSS OF FUNCTION </a:t>
            </a:r>
            <a:r>
              <a:rPr lang="en-US" dirty="0"/>
              <a:t>mutations- i.e. the function is either reduced or eliminated</a:t>
            </a:r>
          </a:p>
        </p:txBody>
      </p:sp>
    </p:spTree>
    <p:extLst>
      <p:ext uri="{BB962C8B-B14F-4D97-AF65-F5344CB8AC3E}">
        <p14:creationId xmlns:p14="http://schemas.microsoft.com/office/powerpoint/2010/main" val="407218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34EE-3CA3-CE4B-8454-023BEC5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55305"/>
            <a:ext cx="7772400" cy="665356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</a:rPr>
              <a:t>Terminology to know: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6FE0-7EF6-D04F-974C-F349F49F5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416" y="1312637"/>
            <a:ext cx="8427168" cy="4104456"/>
          </a:xfrm>
        </p:spPr>
        <p:txBody>
          <a:bodyPr/>
          <a:lstStyle/>
          <a:p>
            <a:r>
              <a:rPr lang="en-US" sz="2800" u="sng" dirty="0"/>
              <a:t>Hypermorph</a:t>
            </a:r>
            <a:r>
              <a:rPr lang="en-US" sz="2800" dirty="0"/>
              <a:t>- a genetic mutation that leads to overproduction or excessive activity of the product </a:t>
            </a:r>
          </a:p>
          <a:p>
            <a:pPr lvl="1"/>
            <a:r>
              <a:rPr lang="en-US" sz="2400" dirty="0"/>
              <a:t>Regulatory sequences change to promote more transcription</a:t>
            </a:r>
          </a:p>
          <a:p>
            <a:pPr lvl="1"/>
            <a:r>
              <a:rPr lang="en-US" sz="2400" dirty="0"/>
              <a:t>Inability to inactivate or down regulate the function </a:t>
            </a:r>
          </a:p>
          <a:p>
            <a:r>
              <a:rPr lang="en-US" sz="2800" u="sng" dirty="0"/>
              <a:t>Neomorph</a:t>
            </a:r>
            <a:r>
              <a:rPr lang="en-US" sz="2800" dirty="0"/>
              <a:t> – a genetic mutation with a new function, not seen in wild type</a:t>
            </a:r>
          </a:p>
          <a:p>
            <a:pPr lvl="1"/>
            <a:r>
              <a:rPr lang="en-US" sz="2000" dirty="0"/>
              <a:t>Expressed in tissues/times not normally expressed</a:t>
            </a:r>
          </a:p>
          <a:p>
            <a:pPr lvl="1"/>
            <a:r>
              <a:rPr lang="en-US" sz="2000" dirty="0"/>
              <a:t>Localized to a place in the cell not normally found</a:t>
            </a:r>
          </a:p>
          <a:p>
            <a:pPr lvl="1"/>
            <a:r>
              <a:rPr lang="en-US" sz="2000" dirty="0"/>
              <a:t>Interacts with other proteins or cell components not seen in wild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CB970-B90F-EA40-8672-52E521BE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C0C33-488A-4A3C-885C-9960360BF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0722A5-A2B8-734A-9B05-D1FA39B58E7A}"/>
              </a:ext>
            </a:extLst>
          </p:cNvPr>
          <p:cNvSpPr txBox="1"/>
          <p:nvPr/>
        </p:nvSpPr>
        <p:spPr>
          <a:xfrm>
            <a:off x="1403648" y="5622339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</a:t>
            </a:r>
            <a:r>
              <a:rPr lang="en-US" b="1" dirty="0">
                <a:solidFill>
                  <a:srgbClr val="002060"/>
                </a:solidFill>
              </a:rPr>
              <a:t>GAIN OF FUNCTION </a:t>
            </a:r>
            <a:r>
              <a:rPr lang="en-US" dirty="0"/>
              <a:t>mutations- i.e. overexpression or novel functions</a:t>
            </a:r>
          </a:p>
        </p:txBody>
      </p:sp>
    </p:spTree>
    <p:extLst>
      <p:ext uri="{BB962C8B-B14F-4D97-AF65-F5344CB8AC3E}">
        <p14:creationId xmlns:p14="http://schemas.microsoft.com/office/powerpoint/2010/main" val="231186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4213" y="-242888"/>
            <a:ext cx="7772400" cy="1143001"/>
          </a:xfrm>
        </p:spPr>
        <p:txBody>
          <a:bodyPr/>
          <a:lstStyle/>
          <a:p>
            <a:r>
              <a:rPr lang="en-US" altLang="en-US" sz="3600" dirty="0"/>
              <a:t>Traditional approach to gene function</a:t>
            </a:r>
            <a:endParaRPr lang="en-CA" altLang="en-US" sz="3600" dirty="0"/>
          </a:p>
        </p:txBody>
      </p:sp>
      <p:pic>
        <p:nvPicPr>
          <p:cNvPr id="1843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724650" y="3888790"/>
            <a:ext cx="2057400" cy="1879600"/>
          </a:xfr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C0C33-488A-4A3C-885C-9960360BF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523301"/>
            <a:ext cx="2141538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361950" y="676368"/>
            <a:ext cx="849623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en-US" sz="2000" dirty="0"/>
              <a:t>Mutagenize a population (chemical, radiation)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dirty="0"/>
              <a:t>Screen F2/F3 generation for mutants, 10,000-100,000 lines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dirty="0"/>
              <a:t>Most mutants are homozygous for recessive mutant allele</a:t>
            </a:r>
          </a:p>
          <a:p>
            <a:pPr marL="457200" indent="-457200"/>
            <a:r>
              <a:rPr lang="en-US" altLang="en-US" sz="2000" dirty="0"/>
              <a:t>      (3:1 segregation ratio)</a:t>
            </a:r>
          </a:p>
          <a:p>
            <a:pPr marL="457200" indent="-457200"/>
            <a:endParaRPr lang="en-US" altLang="en-US" dirty="0"/>
          </a:p>
          <a:p>
            <a:pPr marL="457200" indent="-457200"/>
            <a:r>
              <a:rPr lang="en-US" altLang="en-US" sz="2000" u="sng" dirty="0">
                <a:solidFill>
                  <a:srgbClr val="00B050"/>
                </a:solidFill>
              </a:rPr>
              <a:t>Phenotype gives overall gene function:</a:t>
            </a:r>
          </a:p>
          <a:p>
            <a:pPr marL="457200" indent="-457200"/>
            <a:r>
              <a:rPr lang="en-US" altLang="en-US" sz="2000" dirty="0"/>
              <a:t>       “Since mutant allele results in defective wing development, </a:t>
            </a:r>
          </a:p>
          <a:p>
            <a:pPr marL="457200" indent="-457200"/>
            <a:r>
              <a:rPr lang="en-US" altLang="en-US" sz="2000" dirty="0"/>
              <a:t>       the corresponding wild type allele is required for normal wing development”</a:t>
            </a:r>
          </a:p>
          <a:p>
            <a:pPr marL="457200" indent="-457200"/>
            <a:endParaRPr lang="en-US" altLang="en-US" sz="2000" dirty="0"/>
          </a:p>
          <a:p>
            <a:pPr marL="457200" indent="-457200"/>
            <a:r>
              <a:rPr lang="en-US" altLang="en-US" sz="2000" dirty="0"/>
              <a:t>But, it is a long process</a:t>
            </a:r>
          </a:p>
          <a:p>
            <a:pPr marL="457200" indent="-457200"/>
            <a:r>
              <a:rPr lang="en-US" altLang="en-US" sz="2000" dirty="0"/>
              <a:t>to identify the altered</a:t>
            </a:r>
          </a:p>
          <a:p>
            <a:pPr marL="457200" indent="-457200"/>
            <a:r>
              <a:rPr lang="en-US" altLang="en-US" sz="2000" dirty="0"/>
              <a:t>gene based on single-nucleotide</a:t>
            </a:r>
          </a:p>
          <a:p>
            <a:pPr marL="457200" indent="-457200"/>
            <a:r>
              <a:rPr lang="en-US" altLang="en-US" sz="2000" dirty="0"/>
              <a:t>Mutation</a:t>
            </a:r>
          </a:p>
          <a:p>
            <a:pPr marL="457200" indent="-457200"/>
            <a:endParaRPr lang="en-US" altLang="en-US" sz="2000" dirty="0"/>
          </a:p>
          <a:p>
            <a:pPr marL="457200" indent="-457200"/>
            <a:r>
              <a:rPr lang="en-US" altLang="en-US" sz="2000" dirty="0"/>
              <a:t>Called “forward” genetics</a:t>
            </a:r>
          </a:p>
          <a:p>
            <a:pPr marL="457200" indent="-457200"/>
            <a:endParaRPr lang="en-US" altLang="en-US" sz="2000" dirty="0"/>
          </a:p>
          <a:p>
            <a:pPr marL="457200" indent="-457200"/>
            <a:r>
              <a:rPr lang="en-US" altLang="en-US" sz="2000" dirty="0"/>
              <a:t>                       </a:t>
            </a:r>
          </a:p>
          <a:p>
            <a:pPr marL="457200" indent="-457200"/>
            <a:r>
              <a:rPr lang="en-US" altLang="en-US" sz="2000" dirty="0"/>
              <a:t>						wild type                      mutant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186BB-4A80-834F-816F-6512EC4C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47162"/>
            <a:ext cx="7772400" cy="1143000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</a:rPr>
              <a:t>Alternative forward genetic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2DE1C-C5F6-C046-8583-0FBBE035D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199" y="1628800"/>
            <a:ext cx="7999947" cy="4619600"/>
          </a:xfrm>
        </p:spPr>
        <p:txBody>
          <a:bodyPr/>
          <a:lstStyle/>
          <a:p>
            <a:r>
              <a:rPr lang="en-US" sz="2800" dirty="0"/>
              <a:t>Large scale induction of mutations using insertional elements genetics</a:t>
            </a:r>
          </a:p>
          <a:p>
            <a:r>
              <a:rPr lang="en-US" sz="2800" dirty="0"/>
              <a:t>Called insertional activation</a:t>
            </a:r>
          </a:p>
          <a:p>
            <a:r>
              <a:rPr lang="en-US" sz="2800" dirty="0"/>
              <a:t>Introduce insertional element, insertion is random</a:t>
            </a:r>
          </a:p>
          <a:p>
            <a:r>
              <a:rPr lang="en-US" sz="2800" dirty="0"/>
              <a:t>Isolate mutations, based on phenotype and then identify the gene the element inserted into</a:t>
            </a:r>
          </a:p>
          <a:p>
            <a:r>
              <a:rPr lang="en-US" sz="2800" dirty="0"/>
              <a:t>Use knowledge of the element sequence to find the sequence next to it (the inactivated or mutated gene)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CF498-A262-1D4A-8B49-04B05896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C0C33-488A-4A3C-885C-9960360BF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6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5268</TotalTime>
  <Words>430</Words>
  <Application>Microsoft Macintosh PowerPoint</Application>
  <PresentationFormat>On-screen Show (4:3)</PresentationFormat>
  <Paragraphs>61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Chapter 8: Assessing gene function 2:</vt:lpstr>
      <vt:lpstr>PowerPoint Presentation</vt:lpstr>
      <vt:lpstr>Terminology to know:</vt:lpstr>
      <vt:lpstr>Terminology to know:</vt:lpstr>
      <vt:lpstr>Traditional approach to gene function</vt:lpstr>
      <vt:lpstr>Alternative forward genetic approaches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Mattsson</dc:creator>
  <cp:lastModifiedBy>Kathleen Fitzpatrick</cp:lastModifiedBy>
  <cp:revision>149</cp:revision>
  <cp:lastPrinted>2018-10-03T20:22:46Z</cp:lastPrinted>
  <dcterms:created xsi:type="dcterms:W3CDTF">2004-02-01T22:28:53Z</dcterms:created>
  <dcterms:modified xsi:type="dcterms:W3CDTF">2020-10-14T04:28:50Z</dcterms:modified>
</cp:coreProperties>
</file>