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8"/>
  </p:notesMasterIdLst>
  <p:handoutMasterIdLst>
    <p:handoutMasterId r:id="rId9"/>
  </p:handoutMasterIdLst>
  <p:sldIdLst>
    <p:sldId id="406" r:id="rId2"/>
    <p:sldId id="367" r:id="rId3"/>
    <p:sldId id="293" r:id="rId4"/>
    <p:sldId id="411" r:id="rId5"/>
    <p:sldId id="278" r:id="rId6"/>
    <p:sldId id="369" r:id="rId7"/>
  </p:sldIdLst>
  <p:sldSz cx="9144000" cy="6858000" type="screen4x3"/>
  <p:notesSz cx="9601200" cy="7315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392"/>
    <p:restoredTop sz="94608"/>
  </p:normalViewPr>
  <p:slideViewPr>
    <p:cSldViewPr>
      <p:cViewPr varScale="1">
        <p:scale>
          <a:sx n="99" d="100"/>
          <a:sy n="99" d="100"/>
        </p:scale>
        <p:origin x="1832" y="184"/>
      </p:cViewPr>
      <p:guideLst>
        <p:guide orient="horz" pos="2160"/>
        <p:guide pos="2880"/>
      </p:guideLst>
    </p:cSldViewPr>
  </p:slideViewPr>
  <p:outlineViewPr>
    <p:cViewPr>
      <p:scale>
        <a:sx n="33" d="100"/>
        <a:sy n="33" d="100"/>
      </p:scale>
      <p:origin x="0" y="-2098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100" d="100"/>
          <a:sy n="100" d="100"/>
        </p:scale>
        <p:origin x="1888" y="1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149507" name="Rectangle 3"/>
          <p:cNvSpPr>
            <a:spLocks noGrp="1" noChangeArrowheads="1"/>
          </p:cNvSpPr>
          <p:nvPr>
            <p:ph type="dt" sz="quarter" idx="1"/>
          </p:nvPr>
        </p:nvSpPr>
        <p:spPr bwMode="auto">
          <a:xfrm>
            <a:off x="543818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9508" name="Rectangle 4"/>
          <p:cNvSpPr>
            <a:spLocks noGrp="1" noChangeArrowheads="1"/>
          </p:cNvSpPr>
          <p:nvPr>
            <p:ph type="ftr" sz="quarter" idx="2"/>
          </p:nvPr>
        </p:nvSpPr>
        <p:spPr bwMode="auto">
          <a:xfrm>
            <a:off x="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149509" name="Rectangle 5"/>
          <p:cNvSpPr>
            <a:spLocks noGrp="1" noChangeArrowheads="1"/>
          </p:cNvSpPr>
          <p:nvPr>
            <p:ph type="sldNum" sz="quarter" idx="3"/>
          </p:nvPr>
        </p:nvSpPr>
        <p:spPr bwMode="auto">
          <a:xfrm>
            <a:off x="543818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B064B412-0BF4-4B55-968F-5CFEAADD8ED8}"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29699"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29703"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BF7F9F89-53B9-4BCA-9FF2-6249059A7E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F7F9F89-53B9-4BCA-9FF2-6249059A7E2C}" type="slidenum">
              <a:rPr lang="en-US" smtClean="0"/>
              <a:pPr>
                <a:defRPr/>
              </a:pPr>
              <a:t>1</a:t>
            </a:fld>
            <a:endParaRPr lang="en-US"/>
          </a:p>
        </p:txBody>
      </p:sp>
    </p:spTree>
    <p:extLst>
      <p:ext uri="{BB962C8B-B14F-4D97-AF65-F5344CB8AC3E}">
        <p14:creationId xmlns:p14="http://schemas.microsoft.com/office/powerpoint/2010/main" val="228881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F7F9F89-53B9-4BCA-9FF2-6249059A7E2C}" type="slidenum">
              <a:rPr lang="en-US" smtClean="0"/>
              <a:pPr>
                <a:defRPr/>
              </a:pPr>
              <a:t>2</a:t>
            </a:fld>
            <a:endParaRPr lang="en-US"/>
          </a:p>
        </p:txBody>
      </p:sp>
    </p:spTree>
    <p:extLst>
      <p:ext uri="{BB962C8B-B14F-4D97-AF65-F5344CB8AC3E}">
        <p14:creationId xmlns:p14="http://schemas.microsoft.com/office/powerpoint/2010/main" val="18127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8B6CE53-BBB6-4ACA-96C9-1BCC937B8E66}" type="slidenum">
              <a:rPr lang="en-US" altLang="en-US" smtClean="0"/>
              <a:pPr/>
              <a:t>3</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1279327" y="3474963"/>
            <a:ext cx="7042547" cy="3291114"/>
          </a:xfrm>
          <a:noFill/>
          <a:ln/>
        </p:spPr>
        <p:txBody>
          <a:bodyPr/>
          <a:lstStyle/>
          <a:p>
            <a:pPr eaLnBrk="1" hangingPunct="1"/>
            <a:r>
              <a:rPr lang="en-US" altLang="en-US" dirty="0"/>
              <a:t>Neomycin resistance is often used here as well</a:t>
            </a:r>
          </a:p>
          <a:p>
            <a:pPr eaLnBrk="1" hangingPunct="1"/>
            <a:endParaRPr lang="en-US" altLang="en-US" dirty="0"/>
          </a:p>
          <a:p>
            <a:pPr eaLnBrk="1" hangingPunct="1"/>
            <a:r>
              <a:rPr lang="en-US" altLang="en-US" dirty="0" err="1"/>
              <a:t>WORks</a:t>
            </a:r>
            <a:r>
              <a:rPr lang="en-US" altLang="en-US" dirty="0"/>
              <a:t> well in mouse embryos because early stage embryo cells are really sticky (that means lots of cell adhesion molecules on the surface) so you can manipulate in vitro and then put the cells together with normal embryonic cells to form a functional embryo</a:t>
            </a:r>
          </a:p>
          <a:p>
            <a:pPr eaLnBrk="1" hangingPunct="1"/>
            <a:r>
              <a:rPr lang="en-US" altLang="en-US" dirty="0"/>
              <a:t>Well talk details when we talk about introducing DNA into animal cells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F7F9F89-53B9-4BCA-9FF2-6249059A7E2C}" type="slidenum">
              <a:rPr lang="en-US" smtClean="0"/>
              <a:pPr>
                <a:defRPr/>
              </a:pPr>
              <a:t>5</a:t>
            </a:fld>
            <a:endParaRPr lang="en-US"/>
          </a:p>
        </p:txBody>
      </p:sp>
    </p:spTree>
    <p:extLst>
      <p:ext uri="{BB962C8B-B14F-4D97-AF65-F5344CB8AC3E}">
        <p14:creationId xmlns:p14="http://schemas.microsoft.com/office/powerpoint/2010/main" val="1048243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C22B-FD20-D54C-A9D9-F065BE46B69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A289B36-EFB3-E94D-9A69-A66AD7FC49A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B863A6C-DAA9-3845-B09B-2C97121A3D7A}"/>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85F32758-BFBD-C64F-8624-C15010D3737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7340C306-5CB0-A74F-A10A-4A89D6FC3451}"/>
              </a:ext>
            </a:extLst>
          </p:cNvPr>
          <p:cNvSpPr>
            <a:spLocks noGrp="1"/>
          </p:cNvSpPr>
          <p:nvPr>
            <p:ph type="sldNum" sz="quarter" idx="12"/>
          </p:nvPr>
        </p:nvSpPr>
        <p:spPr/>
        <p:txBody>
          <a:bodyPr/>
          <a:lstStyle/>
          <a:p>
            <a:pPr>
              <a:defRPr/>
            </a:pPr>
            <a:fld id="{91632E44-9C0A-479D-A12C-A61B5686DC2C}" type="slidenum">
              <a:rPr lang="en-US" smtClean="0"/>
              <a:pPr>
                <a:defRPr/>
              </a:pPr>
              <a:t>‹#›</a:t>
            </a:fld>
            <a:endParaRPr lang="en-US"/>
          </a:p>
        </p:txBody>
      </p:sp>
    </p:spTree>
    <p:extLst>
      <p:ext uri="{BB962C8B-B14F-4D97-AF65-F5344CB8AC3E}">
        <p14:creationId xmlns:p14="http://schemas.microsoft.com/office/powerpoint/2010/main" val="50236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62EBE-D227-0144-987B-9F8903F582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2BC72F-6B1F-B446-B4CB-95E80D9CD9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F5748-1E25-B64A-82BE-7A480F708F1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E178343-D801-9041-9A68-8D26382F29D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9C5E58D-C951-394F-9AA7-EBF243474928}"/>
              </a:ext>
            </a:extLst>
          </p:cNvPr>
          <p:cNvSpPr>
            <a:spLocks noGrp="1"/>
          </p:cNvSpPr>
          <p:nvPr>
            <p:ph type="sldNum" sz="quarter" idx="12"/>
          </p:nvPr>
        </p:nvSpPr>
        <p:spPr/>
        <p:txBody>
          <a:bodyPr/>
          <a:lstStyle/>
          <a:p>
            <a:pPr>
              <a:defRPr/>
            </a:pPr>
            <a:fld id="{F0B1ED8C-5C0B-48B3-802C-28BB845B0A25}" type="slidenum">
              <a:rPr lang="en-US" smtClean="0"/>
              <a:pPr>
                <a:defRPr/>
              </a:pPr>
              <a:t>‹#›</a:t>
            </a:fld>
            <a:endParaRPr lang="en-US"/>
          </a:p>
        </p:txBody>
      </p:sp>
    </p:spTree>
    <p:extLst>
      <p:ext uri="{BB962C8B-B14F-4D97-AF65-F5344CB8AC3E}">
        <p14:creationId xmlns:p14="http://schemas.microsoft.com/office/powerpoint/2010/main" val="256143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8F74C1-4140-E747-808B-301499BECC3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517F5F-DE42-5946-B3AE-608AC8332329}"/>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20188-A914-1548-B331-50217768445C}"/>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6BE2213-3514-ED49-8780-06B81B8D370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7849A950-CF3D-7B48-A3FC-805F7381BC15}"/>
              </a:ext>
            </a:extLst>
          </p:cNvPr>
          <p:cNvSpPr>
            <a:spLocks noGrp="1"/>
          </p:cNvSpPr>
          <p:nvPr>
            <p:ph type="sldNum" sz="quarter" idx="12"/>
          </p:nvPr>
        </p:nvSpPr>
        <p:spPr/>
        <p:txBody>
          <a:bodyPr/>
          <a:lstStyle/>
          <a:p>
            <a:pPr>
              <a:defRPr/>
            </a:pPr>
            <a:fld id="{339B02F1-E720-4901-8726-08B716F36BA9}" type="slidenum">
              <a:rPr lang="en-US" smtClean="0"/>
              <a:pPr>
                <a:defRPr/>
              </a:pPr>
              <a:t>‹#›</a:t>
            </a:fld>
            <a:endParaRPr lang="en-US"/>
          </a:p>
        </p:txBody>
      </p:sp>
    </p:spTree>
    <p:extLst>
      <p:ext uri="{BB962C8B-B14F-4D97-AF65-F5344CB8AC3E}">
        <p14:creationId xmlns:p14="http://schemas.microsoft.com/office/powerpoint/2010/main" val="26680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5DEC4-2FD7-B841-A982-8836129F5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36E35A-24BF-E542-A824-270181C9F0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DDE5E-237D-7F49-9CC8-9C24377B27FC}"/>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C0DAC3C0-B81F-2B42-8FCB-47E6495FCB6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EDCEA037-0900-3C4D-B28B-B888C3E34619}"/>
              </a:ext>
            </a:extLst>
          </p:cNvPr>
          <p:cNvSpPr>
            <a:spLocks noGrp="1"/>
          </p:cNvSpPr>
          <p:nvPr>
            <p:ph type="sldNum" sz="quarter" idx="12"/>
          </p:nvPr>
        </p:nvSpPr>
        <p:spPr/>
        <p:txBody>
          <a:bodyPr/>
          <a:lstStyle/>
          <a:p>
            <a:pPr>
              <a:defRPr/>
            </a:pPr>
            <a:fld id="{24DC0C33-488A-4A3C-885C-9960360BF83D}" type="slidenum">
              <a:rPr lang="en-US" smtClean="0"/>
              <a:pPr>
                <a:defRPr/>
              </a:pPr>
              <a:t>‹#›</a:t>
            </a:fld>
            <a:endParaRPr lang="en-US"/>
          </a:p>
        </p:txBody>
      </p:sp>
    </p:spTree>
    <p:extLst>
      <p:ext uri="{BB962C8B-B14F-4D97-AF65-F5344CB8AC3E}">
        <p14:creationId xmlns:p14="http://schemas.microsoft.com/office/powerpoint/2010/main" val="15117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1FD3-ED50-B049-8F7D-57A5A6F615F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35D0CE5-E2ED-EE48-84B1-C8C35925D8F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22855C-00A2-A049-86ED-325EB7D2E05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6400D285-9F87-A04F-A325-AF86B750242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5B2C080-5749-6B4C-8F37-0BE0930CA53B}"/>
              </a:ext>
            </a:extLst>
          </p:cNvPr>
          <p:cNvSpPr>
            <a:spLocks noGrp="1"/>
          </p:cNvSpPr>
          <p:nvPr>
            <p:ph type="sldNum" sz="quarter" idx="12"/>
          </p:nvPr>
        </p:nvSpPr>
        <p:spPr/>
        <p:txBody>
          <a:bodyPr/>
          <a:lstStyle/>
          <a:p>
            <a:pPr>
              <a:defRPr/>
            </a:pPr>
            <a:fld id="{69C5CE9F-FDC5-4E07-A269-08224F4BB2DE}" type="slidenum">
              <a:rPr lang="en-US" smtClean="0"/>
              <a:pPr>
                <a:defRPr/>
              </a:pPr>
              <a:t>‹#›</a:t>
            </a:fld>
            <a:endParaRPr lang="en-US"/>
          </a:p>
        </p:txBody>
      </p:sp>
    </p:spTree>
    <p:extLst>
      <p:ext uri="{BB962C8B-B14F-4D97-AF65-F5344CB8AC3E}">
        <p14:creationId xmlns:p14="http://schemas.microsoft.com/office/powerpoint/2010/main" val="203301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0B0B9-19E1-9940-8C0D-DC231F1CC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BE59D2-53A5-9B49-8B85-4C204894AEEA}"/>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8181BD-83EA-DA4C-9611-F4BF82C8D44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DC86D3-363A-174B-A580-D83AD02A2F93}"/>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6E1497EE-F551-3F4D-B1BD-8D24AD0A7D8B}"/>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A5982BF-607B-394D-BEC0-35BA8C37B8F2}"/>
              </a:ext>
            </a:extLst>
          </p:cNvPr>
          <p:cNvSpPr>
            <a:spLocks noGrp="1"/>
          </p:cNvSpPr>
          <p:nvPr>
            <p:ph type="sldNum" sz="quarter" idx="12"/>
          </p:nvPr>
        </p:nvSpPr>
        <p:spPr/>
        <p:txBody>
          <a:bodyPr/>
          <a:lstStyle/>
          <a:p>
            <a:pPr>
              <a:defRPr/>
            </a:pPr>
            <a:fld id="{FB15555F-524D-4DE0-AE5A-943F24050040}" type="slidenum">
              <a:rPr lang="en-US" smtClean="0"/>
              <a:pPr>
                <a:defRPr/>
              </a:pPr>
              <a:t>‹#›</a:t>
            </a:fld>
            <a:endParaRPr lang="en-US"/>
          </a:p>
        </p:txBody>
      </p:sp>
    </p:spTree>
    <p:extLst>
      <p:ext uri="{BB962C8B-B14F-4D97-AF65-F5344CB8AC3E}">
        <p14:creationId xmlns:p14="http://schemas.microsoft.com/office/powerpoint/2010/main" val="123319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E7F91-6E04-AF47-BD64-A5E8786F4EA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43DF9-8E74-704C-8A60-F541BD7CD5C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927C581-002F-C345-8A25-D0399DBE74E3}"/>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32EF2C-12D1-9D42-B9B4-92094FF1BAA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6662113-1B3E-094E-AD1E-3963E15A9D7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62F044-EDC4-9347-AD71-4AAB19BA7D15}"/>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5DE7AD0E-8AB5-6C45-97E8-76467E807253}"/>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F275A967-6B98-3A4B-839F-7CD147CB8AF3}"/>
              </a:ext>
            </a:extLst>
          </p:cNvPr>
          <p:cNvSpPr>
            <a:spLocks noGrp="1"/>
          </p:cNvSpPr>
          <p:nvPr>
            <p:ph type="sldNum" sz="quarter" idx="12"/>
          </p:nvPr>
        </p:nvSpPr>
        <p:spPr/>
        <p:txBody>
          <a:bodyPr/>
          <a:lstStyle/>
          <a:p>
            <a:pPr>
              <a:defRPr/>
            </a:pPr>
            <a:fld id="{DBA35CC5-0227-4C47-B665-9F857B3A144F}" type="slidenum">
              <a:rPr lang="en-US" smtClean="0"/>
              <a:pPr>
                <a:defRPr/>
              </a:pPr>
              <a:t>‹#›</a:t>
            </a:fld>
            <a:endParaRPr lang="en-US"/>
          </a:p>
        </p:txBody>
      </p:sp>
    </p:spTree>
    <p:extLst>
      <p:ext uri="{BB962C8B-B14F-4D97-AF65-F5344CB8AC3E}">
        <p14:creationId xmlns:p14="http://schemas.microsoft.com/office/powerpoint/2010/main" val="152645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1E8B-3812-DC4F-845D-8A7935A1F1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06C84A-375B-424C-9ED3-4C9B088C0F27}"/>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D71524E3-3ED1-7145-B2AE-709572B3F0A6}"/>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ABD20BE3-18FB-354D-86F4-26A38EEE79CF}"/>
              </a:ext>
            </a:extLst>
          </p:cNvPr>
          <p:cNvSpPr>
            <a:spLocks noGrp="1"/>
          </p:cNvSpPr>
          <p:nvPr>
            <p:ph type="sldNum" sz="quarter" idx="12"/>
          </p:nvPr>
        </p:nvSpPr>
        <p:spPr/>
        <p:txBody>
          <a:bodyPr/>
          <a:lstStyle/>
          <a:p>
            <a:pPr>
              <a:defRPr/>
            </a:pPr>
            <a:fld id="{CE80E56C-285F-4A59-B1B1-586A0E3AAE77}" type="slidenum">
              <a:rPr lang="en-US" smtClean="0"/>
              <a:pPr>
                <a:defRPr/>
              </a:pPr>
              <a:t>‹#›</a:t>
            </a:fld>
            <a:endParaRPr lang="en-US"/>
          </a:p>
        </p:txBody>
      </p:sp>
    </p:spTree>
    <p:extLst>
      <p:ext uri="{BB962C8B-B14F-4D97-AF65-F5344CB8AC3E}">
        <p14:creationId xmlns:p14="http://schemas.microsoft.com/office/powerpoint/2010/main" val="117335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92981C-A757-C543-BE4E-F1698B68822D}"/>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990D25C1-B908-D145-A86C-EA86212781FD}"/>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A11D1648-DE7D-9146-8D17-CA3CB32ECE0E}"/>
              </a:ext>
            </a:extLst>
          </p:cNvPr>
          <p:cNvSpPr>
            <a:spLocks noGrp="1"/>
          </p:cNvSpPr>
          <p:nvPr>
            <p:ph type="sldNum" sz="quarter" idx="12"/>
          </p:nvPr>
        </p:nvSpPr>
        <p:spPr/>
        <p:txBody>
          <a:bodyPr/>
          <a:lstStyle/>
          <a:p>
            <a:pPr>
              <a:defRPr/>
            </a:pPr>
            <a:fld id="{A774B9F8-A965-47C7-9975-C0072736B63B}" type="slidenum">
              <a:rPr lang="en-US" smtClean="0"/>
              <a:pPr>
                <a:defRPr/>
              </a:pPr>
              <a:t>‹#›</a:t>
            </a:fld>
            <a:endParaRPr lang="en-US"/>
          </a:p>
        </p:txBody>
      </p:sp>
    </p:spTree>
    <p:extLst>
      <p:ext uri="{BB962C8B-B14F-4D97-AF65-F5344CB8AC3E}">
        <p14:creationId xmlns:p14="http://schemas.microsoft.com/office/powerpoint/2010/main" val="139796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3B371-78B0-5D4E-B6C4-1B32F7C62DE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446AAF3-7766-364B-B7FC-DAD6EE08B64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6BB9D6-B416-0E4A-8969-56FF7C8524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0BB23B1-3FA6-0245-B2B5-16BD11770A44}"/>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572647F3-6FB2-8C47-BE0C-55580DAF00D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9F08ED1A-2B0D-744E-9B69-96DF9C535E37}"/>
              </a:ext>
            </a:extLst>
          </p:cNvPr>
          <p:cNvSpPr>
            <a:spLocks noGrp="1"/>
          </p:cNvSpPr>
          <p:nvPr>
            <p:ph type="sldNum" sz="quarter" idx="12"/>
          </p:nvPr>
        </p:nvSpPr>
        <p:spPr/>
        <p:txBody>
          <a:bodyPr/>
          <a:lstStyle/>
          <a:p>
            <a:pPr>
              <a:defRPr/>
            </a:pPr>
            <a:fld id="{8D64165A-3760-4906-91E2-A1A4BDADF7CF}" type="slidenum">
              <a:rPr lang="en-US" smtClean="0"/>
              <a:pPr>
                <a:defRPr/>
              </a:pPr>
              <a:t>‹#›</a:t>
            </a:fld>
            <a:endParaRPr lang="en-US"/>
          </a:p>
        </p:txBody>
      </p:sp>
    </p:spTree>
    <p:extLst>
      <p:ext uri="{BB962C8B-B14F-4D97-AF65-F5344CB8AC3E}">
        <p14:creationId xmlns:p14="http://schemas.microsoft.com/office/powerpoint/2010/main" val="320033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6F4C-48CD-9A48-9DA1-3B0DE0788D1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6E3D98F-1A47-9E46-BC84-9D0D7439D21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6779F3B-2ED3-EE4E-9AB9-CAE160507E4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0A27B53-66F5-FE48-9E17-EF8B4DB291D5}"/>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591712F0-B131-DA4C-AE8B-F7F7C72B51AF}"/>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DFEEF59-A0D0-614C-BE5F-D332B6260E2B}"/>
              </a:ext>
            </a:extLst>
          </p:cNvPr>
          <p:cNvSpPr>
            <a:spLocks noGrp="1"/>
          </p:cNvSpPr>
          <p:nvPr>
            <p:ph type="sldNum" sz="quarter" idx="12"/>
          </p:nvPr>
        </p:nvSpPr>
        <p:spPr/>
        <p:txBody>
          <a:bodyPr/>
          <a:lstStyle/>
          <a:p>
            <a:pPr>
              <a:defRPr/>
            </a:pPr>
            <a:fld id="{55E87568-CD9A-489B-BBEF-E8E63E234784}" type="slidenum">
              <a:rPr lang="en-US" smtClean="0"/>
              <a:pPr>
                <a:defRPr/>
              </a:pPr>
              <a:t>‹#›</a:t>
            </a:fld>
            <a:endParaRPr lang="en-US"/>
          </a:p>
        </p:txBody>
      </p:sp>
    </p:spTree>
    <p:extLst>
      <p:ext uri="{BB962C8B-B14F-4D97-AF65-F5344CB8AC3E}">
        <p14:creationId xmlns:p14="http://schemas.microsoft.com/office/powerpoint/2010/main" val="137033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A34326-A6AB-6845-A94C-060730D82F5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737C45-0106-4C42-9445-37CD73FF6B8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57529-7F35-5C4B-A5A2-2C10136F4F0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CA"/>
          </a:p>
        </p:txBody>
      </p:sp>
      <p:sp>
        <p:nvSpPr>
          <p:cNvPr id="5" name="Footer Placeholder 4">
            <a:extLst>
              <a:ext uri="{FF2B5EF4-FFF2-40B4-BE49-F238E27FC236}">
                <a16:creationId xmlns:a16="http://schemas.microsoft.com/office/drawing/2014/main" id="{B723BE08-145F-FE47-BBD0-E2419AAB8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CA"/>
          </a:p>
        </p:txBody>
      </p:sp>
      <p:sp>
        <p:nvSpPr>
          <p:cNvPr id="6" name="Slide Number Placeholder 5">
            <a:extLst>
              <a:ext uri="{FF2B5EF4-FFF2-40B4-BE49-F238E27FC236}">
                <a16:creationId xmlns:a16="http://schemas.microsoft.com/office/drawing/2014/main" id="{A64F320F-0075-634B-8D1A-5CFDF6C42A2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AD9EF3C-CF93-46FC-B5F1-43E37688354F}" type="slidenum">
              <a:rPr lang="en-CA" smtClean="0"/>
              <a:pPr>
                <a:defRPr/>
              </a:pPr>
              <a:t>‹#›</a:t>
            </a:fld>
            <a:endParaRPr lang="en-CA"/>
          </a:p>
        </p:txBody>
      </p:sp>
    </p:spTree>
    <p:extLst>
      <p:ext uri="{BB962C8B-B14F-4D97-AF65-F5344CB8AC3E}">
        <p14:creationId xmlns:p14="http://schemas.microsoft.com/office/powerpoint/2010/main" val="153742450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186BB-4A80-834F-816F-6512EC4C01EC}"/>
              </a:ext>
            </a:extLst>
          </p:cNvPr>
          <p:cNvSpPr>
            <a:spLocks noGrp="1"/>
          </p:cNvSpPr>
          <p:nvPr>
            <p:ph type="title"/>
          </p:nvPr>
        </p:nvSpPr>
        <p:spPr>
          <a:xfrm>
            <a:off x="685799" y="247162"/>
            <a:ext cx="7772400" cy="1143000"/>
          </a:xfrm>
        </p:spPr>
        <p:txBody>
          <a:bodyPr/>
          <a:lstStyle/>
          <a:p>
            <a:r>
              <a:rPr lang="en-US" sz="3600" dirty="0">
                <a:solidFill>
                  <a:srgbClr val="002060"/>
                </a:solidFill>
              </a:rPr>
              <a:t>Reverse genetic approaches</a:t>
            </a:r>
          </a:p>
        </p:txBody>
      </p:sp>
      <p:sp>
        <p:nvSpPr>
          <p:cNvPr id="3" name="Content Placeholder 2">
            <a:extLst>
              <a:ext uri="{FF2B5EF4-FFF2-40B4-BE49-F238E27FC236}">
                <a16:creationId xmlns:a16="http://schemas.microsoft.com/office/drawing/2014/main" id="{F5F2DE1C-C5F6-C046-8583-0FBBE035D83E}"/>
              </a:ext>
            </a:extLst>
          </p:cNvPr>
          <p:cNvSpPr>
            <a:spLocks noGrp="1"/>
          </p:cNvSpPr>
          <p:nvPr>
            <p:ph idx="1"/>
          </p:nvPr>
        </p:nvSpPr>
        <p:spPr>
          <a:xfrm>
            <a:off x="431199" y="1556792"/>
            <a:ext cx="7999947" cy="4691608"/>
          </a:xfrm>
        </p:spPr>
        <p:txBody>
          <a:bodyPr/>
          <a:lstStyle/>
          <a:p>
            <a:pPr marL="0" indent="0">
              <a:buNone/>
            </a:pPr>
            <a:r>
              <a:rPr lang="en-US" sz="2400" dirty="0"/>
              <a:t>Reverse genetics: Identify a gene of interest and mutate it to see the phenotypic effect. Work backwards to figure out what the wild type gene normally does</a:t>
            </a:r>
          </a:p>
          <a:p>
            <a:pPr marL="0" indent="0">
              <a:buNone/>
            </a:pPr>
            <a:endParaRPr lang="en-US" sz="2000" dirty="0">
              <a:solidFill>
                <a:srgbClr val="C00000"/>
              </a:solidFill>
            </a:endParaRPr>
          </a:p>
          <a:p>
            <a:r>
              <a:rPr lang="en-US" sz="2400" dirty="0"/>
              <a:t>Use of recombination to replace wild type gene with </a:t>
            </a:r>
            <a:r>
              <a:rPr lang="en-US" sz="2400" dirty="0">
                <a:solidFill>
                  <a:srgbClr val="C00000"/>
                </a:solidFill>
              </a:rPr>
              <a:t>mutated version (which we’ve designed)</a:t>
            </a:r>
          </a:p>
          <a:p>
            <a:r>
              <a:rPr lang="en-US" sz="2400" dirty="0"/>
              <a:t>CRISPR (gene editing borrowed from bacteria)</a:t>
            </a:r>
          </a:p>
          <a:p>
            <a:r>
              <a:rPr lang="en-US" sz="2400" dirty="0"/>
              <a:t>RNAi </a:t>
            </a:r>
          </a:p>
          <a:p>
            <a:r>
              <a:rPr lang="en-US" sz="2400" dirty="0"/>
              <a:t>The first two generally eliminate gene function, while the second may only reduce gene function</a:t>
            </a:r>
          </a:p>
        </p:txBody>
      </p:sp>
      <p:sp>
        <p:nvSpPr>
          <p:cNvPr id="4" name="Slide Number Placeholder 3">
            <a:extLst>
              <a:ext uri="{FF2B5EF4-FFF2-40B4-BE49-F238E27FC236}">
                <a16:creationId xmlns:a16="http://schemas.microsoft.com/office/drawing/2014/main" id="{4EDCF498-A262-1D4A-8B49-04B058967C32}"/>
              </a:ext>
            </a:extLst>
          </p:cNvPr>
          <p:cNvSpPr>
            <a:spLocks noGrp="1"/>
          </p:cNvSpPr>
          <p:nvPr>
            <p:ph type="sldNum" sz="quarter" idx="12"/>
          </p:nvPr>
        </p:nvSpPr>
        <p:spPr/>
        <p:txBody>
          <a:bodyPr/>
          <a:lstStyle/>
          <a:p>
            <a:pPr>
              <a:defRPr/>
            </a:pPr>
            <a:fld id="{24DC0C33-488A-4A3C-885C-9960360BF83D}" type="slidenum">
              <a:rPr lang="en-US" smtClean="0"/>
              <a:pPr>
                <a:defRPr/>
              </a:pPr>
              <a:t>1</a:t>
            </a:fld>
            <a:endParaRPr lang="en-US"/>
          </a:p>
        </p:txBody>
      </p:sp>
    </p:spTree>
    <p:extLst>
      <p:ext uri="{BB962C8B-B14F-4D97-AF65-F5344CB8AC3E}">
        <p14:creationId xmlns:p14="http://schemas.microsoft.com/office/powerpoint/2010/main" val="230837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835" y="188640"/>
            <a:ext cx="8633653" cy="6408712"/>
          </a:xfrm>
        </p:spPr>
        <p:txBody>
          <a:bodyPr/>
          <a:lstStyle/>
          <a:p>
            <a:pPr marL="0" indent="0">
              <a:buFontTx/>
              <a:buNone/>
              <a:defRPr/>
            </a:pPr>
            <a:r>
              <a:rPr lang="en-US" altLang="en-US" sz="2800" b="1" dirty="0">
                <a:latin typeface="Arial" pitchFamily="34" charset="0"/>
                <a:cs typeface="Arial" pitchFamily="34" charset="0"/>
              </a:rPr>
              <a:t>Gene knock-out plasmids (</a:t>
            </a:r>
            <a:r>
              <a:rPr lang="en-US" altLang="en-US" sz="2800" i="1" dirty="0">
                <a:latin typeface="Arial" pitchFamily="34" charset="0"/>
                <a:cs typeface="Arial" pitchFamily="34" charset="0"/>
              </a:rPr>
              <a:t>eliminate function</a:t>
            </a:r>
            <a:r>
              <a:rPr lang="en-US" altLang="en-US" sz="2800" b="1" dirty="0">
                <a:latin typeface="Arial" pitchFamily="34" charset="0"/>
                <a:cs typeface="Arial" pitchFamily="34" charset="0"/>
              </a:rPr>
              <a:t>)</a:t>
            </a:r>
          </a:p>
          <a:p>
            <a:pPr marL="514350" indent="-514350">
              <a:buFontTx/>
              <a:buAutoNum type="arabicPeriod"/>
              <a:defRPr/>
            </a:pPr>
            <a:r>
              <a:rPr lang="en-US" altLang="en-US" sz="2400" dirty="0">
                <a:latin typeface="Arial" pitchFamily="34" charset="0"/>
                <a:cs typeface="Arial" pitchFamily="34" charset="0"/>
              </a:rPr>
              <a:t>Insertional mutagenesis </a:t>
            </a:r>
          </a:p>
          <a:p>
            <a:pPr marL="514350" indent="-514350">
              <a:buFontTx/>
              <a:buAutoNum type="arabicPeriod"/>
              <a:defRPr/>
            </a:pPr>
            <a:endParaRPr lang="en-US" altLang="en-US" sz="2400" dirty="0">
              <a:latin typeface="Arial" pitchFamily="34" charset="0"/>
              <a:cs typeface="Arial" pitchFamily="34" charset="0"/>
            </a:endParaRPr>
          </a:p>
          <a:p>
            <a:pPr marL="514350" indent="-514350">
              <a:buFontTx/>
              <a:buAutoNum type="arabicPeriod"/>
              <a:defRPr/>
            </a:pPr>
            <a:r>
              <a:rPr lang="en-US" altLang="en-US" sz="2400" dirty="0">
                <a:latin typeface="Arial" pitchFamily="34" charset="0"/>
                <a:cs typeface="Arial" pitchFamily="34" charset="0"/>
              </a:rPr>
              <a:t>DNA-mediated homologous recombination with target gene</a:t>
            </a:r>
          </a:p>
          <a:p>
            <a:pPr marL="514350" indent="-514350">
              <a:buFontTx/>
              <a:buAutoNum type="arabicPeriod"/>
              <a:defRPr/>
            </a:pPr>
            <a:endParaRPr lang="en-US" altLang="en-US" sz="2400" dirty="0">
              <a:latin typeface="Arial" pitchFamily="34" charset="0"/>
              <a:cs typeface="Arial" pitchFamily="34" charset="0"/>
            </a:endParaRPr>
          </a:p>
          <a:p>
            <a:pPr marL="514350" indent="-514350">
              <a:buFontTx/>
              <a:buAutoNum type="arabicPeriod"/>
              <a:defRPr/>
            </a:pPr>
            <a:r>
              <a:rPr lang="en-US" altLang="en-US" sz="2400" dirty="0">
                <a:latin typeface="Arial" pitchFamily="34" charset="0"/>
                <a:cs typeface="Arial" pitchFamily="34" charset="0"/>
              </a:rPr>
              <a:t>CRISPR/CAS for RNA-mediated disruption</a:t>
            </a:r>
          </a:p>
          <a:p>
            <a:pPr marL="0" indent="0">
              <a:buFontTx/>
              <a:buNone/>
              <a:defRPr/>
            </a:pPr>
            <a:r>
              <a:rPr lang="en-US" altLang="en-US" sz="2400" dirty="0">
                <a:latin typeface="Arial" pitchFamily="34" charset="0"/>
                <a:cs typeface="Arial" pitchFamily="34" charset="0"/>
              </a:rPr>
              <a:t>       of target gene (not only used for gene knock-out)</a:t>
            </a:r>
          </a:p>
          <a:p>
            <a:pPr marL="0" indent="0">
              <a:buFontTx/>
              <a:buNone/>
              <a:defRPr/>
            </a:pPr>
            <a:endParaRPr lang="en-US" altLang="en-US" dirty="0">
              <a:latin typeface="Arial" pitchFamily="34" charset="0"/>
              <a:cs typeface="Arial" pitchFamily="34" charset="0"/>
            </a:endParaRPr>
          </a:p>
          <a:p>
            <a:pPr marL="0" indent="0">
              <a:buFontTx/>
              <a:buNone/>
              <a:defRPr/>
            </a:pPr>
            <a:r>
              <a:rPr lang="en-US" altLang="en-US" sz="2800" b="1" dirty="0">
                <a:latin typeface="Arial" pitchFamily="34" charset="0"/>
                <a:cs typeface="Arial" pitchFamily="34" charset="0"/>
              </a:rPr>
              <a:t>Gene knock-down plasmids (RNA silencing) – (</a:t>
            </a:r>
            <a:r>
              <a:rPr lang="en-US" altLang="en-US" sz="2800" i="1" dirty="0">
                <a:latin typeface="Arial" pitchFamily="34" charset="0"/>
                <a:cs typeface="Arial" pitchFamily="34" charset="0"/>
              </a:rPr>
              <a:t>reduce function</a:t>
            </a:r>
            <a:r>
              <a:rPr lang="en-US" altLang="en-US" sz="2800" b="1" dirty="0">
                <a:latin typeface="Arial" pitchFamily="34" charset="0"/>
                <a:cs typeface="Arial" pitchFamily="34" charset="0"/>
              </a:rPr>
              <a:t>)</a:t>
            </a:r>
            <a:endParaRPr lang="en-US" altLang="en-US" sz="2800" dirty="0">
              <a:latin typeface="Arial" pitchFamily="34" charset="0"/>
              <a:cs typeface="Arial" pitchFamily="34" charset="0"/>
            </a:endParaRPr>
          </a:p>
          <a:p>
            <a:pPr marL="0" indent="0">
              <a:buFontTx/>
              <a:buNone/>
              <a:defRPr/>
            </a:pPr>
            <a:r>
              <a:rPr lang="en-US" altLang="en-US" sz="2400" dirty="0">
                <a:latin typeface="Arial" pitchFamily="34" charset="0"/>
                <a:cs typeface="Arial" pitchFamily="34" charset="0"/>
              </a:rPr>
              <a:t>4. Expression of double-stranded RNA to generate</a:t>
            </a:r>
          </a:p>
          <a:p>
            <a:pPr marL="0" indent="0">
              <a:buFontTx/>
              <a:buNone/>
              <a:defRPr/>
            </a:pPr>
            <a:r>
              <a:rPr lang="en-US" altLang="en-US" sz="2400" dirty="0">
                <a:latin typeface="Arial" pitchFamily="34" charset="0"/>
                <a:cs typeface="Arial" pitchFamily="34" charset="0"/>
              </a:rPr>
              <a:t>    RNA interference</a:t>
            </a:r>
          </a:p>
        </p:txBody>
      </p:sp>
      <p:sp>
        <p:nvSpPr>
          <p:cNvPr id="4" name="Slide Number Placeholder 3"/>
          <p:cNvSpPr>
            <a:spLocks noGrp="1"/>
          </p:cNvSpPr>
          <p:nvPr>
            <p:ph type="sldNum" sz="quarter" idx="12"/>
          </p:nvPr>
        </p:nvSpPr>
        <p:spPr/>
        <p:txBody>
          <a:bodyPr/>
          <a:lstStyle/>
          <a:p>
            <a:pPr>
              <a:defRPr/>
            </a:pPr>
            <a:fld id="{24DC0C33-488A-4A3C-885C-9960360BF83D}"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omologous recombination"/>
          <p:cNvPicPr>
            <a:picLocks noChangeAspect="1" noChangeArrowheads="1"/>
          </p:cNvPicPr>
          <p:nvPr/>
        </p:nvPicPr>
        <p:blipFill>
          <a:blip r:embed="rId3" cstate="print"/>
          <a:srcRect/>
          <a:stretch>
            <a:fillRect/>
          </a:stretch>
        </p:blipFill>
        <p:spPr bwMode="auto">
          <a:xfrm>
            <a:off x="3203848" y="1155010"/>
            <a:ext cx="5831904" cy="4762500"/>
          </a:xfrm>
          <a:prstGeom prst="rect">
            <a:avLst/>
          </a:prstGeom>
          <a:noFill/>
          <a:ln w="9525">
            <a:noFill/>
            <a:miter lim="800000"/>
            <a:headEnd/>
            <a:tailEnd/>
          </a:ln>
        </p:spPr>
      </p:pic>
      <p:sp>
        <p:nvSpPr>
          <p:cNvPr id="23556" name="Text Box 4"/>
          <p:cNvSpPr txBox="1">
            <a:spLocks noChangeArrowheads="1"/>
          </p:cNvSpPr>
          <p:nvPr/>
        </p:nvSpPr>
        <p:spPr bwMode="auto">
          <a:xfrm>
            <a:off x="234892" y="6056808"/>
            <a:ext cx="8642350" cy="707886"/>
          </a:xfrm>
          <a:prstGeom prst="rect">
            <a:avLst/>
          </a:prstGeom>
          <a:noFill/>
          <a:ln w="9525">
            <a:noFill/>
            <a:miter lim="800000"/>
            <a:headEnd/>
            <a:tailEnd/>
          </a:ln>
        </p:spPr>
        <p:txBody>
          <a:bodyPr>
            <a:spAutoFit/>
          </a:bodyPr>
          <a:lstStyle/>
          <a:p>
            <a:r>
              <a:rPr lang="en-US" altLang="en-US" sz="2000" dirty="0">
                <a:latin typeface="Arial" charset="0"/>
                <a:cs typeface="Arial" charset="0"/>
              </a:rPr>
              <a:t>Works in many prokaryotes, yeast, mouse, flies, but not in plants, human cells</a:t>
            </a:r>
          </a:p>
        </p:txBody>
      </p:sp>
      <p:sp>
        <p:nvSpPr>
          <p:cNvPr id="23557" name="TextBox 1"/>
          <p:cNvSpPr txBox="1">
            <a:spLocks noChangeArrowheads="1"/>
          </p:cNvSpPr>
          <p:nvPr/>
        </p:nvSpPr>
        <p:spPr bwMode="auto">
          <a:xfrm>
            <a:off x="250824" y="1325563"/>
            <a:ext cx="2881015" cy="1477328"/>
          </a:xfrm>
          <a:prstGeom prst="rect">
            <a:avLst/>
          </a:prstGeom>
          <a:noFill/>
          <a:ln w="9525">
            <a:noFill/>
            <a:miter lim="800000"/>
            <a:headEnd/>
            <a:tailEnd/>
          </a:ln>
        </p:spPr>
        <p:txBody>
          <a:bodyPr wrap="square">
            <a:spAutoFit/>
          </a:bodyPr>
          <a:lstStyle/>
          <a:p>
            <a:r>
              <a:rPr lang="en-US" altLang="en-US" sz="1800" dirty="0"/>
              <a:t>Plasmid harboring</a:t>
            </a:r>
          </a:p>
          <a:p>
            <a:r>
              <a:rPr lang="en-US" altLang="en-US" sz="1800" dirty="0"/>
              <a:t>a mutated version of target gene, usually by insertion of antibiotic resistance gene</a:t>
            </a:r>
          </a:p>
          <a:p>
            <a:r>
              <a:rPr lang="en-US" altLang="en-US" sz="1800" dirty="0"/>
              <a:t>or reporter gene</a:t>
            </a:r>
          </a:p>
        </p:txBody>
      </p:sp>
      <p:sp>
        <p:nvSpPr>
          <p:cNvPr id="23558" name="TextBox 2"/>
          <p:cNvSpPr txBox="1">
            <a:spLocks noChangeArrowheads="1"/>
          </p:cNvSpPr>
          <p:nvPr/>
        </p:nvSpPr>
        <p:spPr bwMode="auto">
          <a:xfrm>
            <a:off x="220374" y="2964310"/>
            <a:ext cx="3689350" cy="2584450"/>
          </a:xfrm>
          <a:prstGeom prst="rect">
            <a:avLst/>
          </a:prstGeom>
          <a:noFill/>
          <a:ln w="9525">
            <a:noFill/>
            <a:miter lim="800000"/>
            <a:headEnd/>
            <a:tailEnd/>
          </a:ln>
        </p:spPr>
        <p:txBody>
          <a:bodyPr wrap="none">
            <a:spAutoFit/>
          </a:bodyPr>
          <a:lstStyle/>
          <a:p>
            <a:r>
              <a:rPr lang="en-US" altLang="en-US" sz="1800" dirty="0"/>
              <a:t>Introduction of large</a:t>
            </a:r>
          </a:p>
          <a:p>
            <a:r>
              <a:rPr lang="en-US" altLang="en-US" sz="1800" dirty="0"/>
              <a:t>number of plasmids into</a:t>
            </a:r>
          </a:p>
          <a:p>
            <a:r>
              <a:rPr lang="en-US" altLang="en-US" sz="1800" dirty="0"/>
              <a:t>cells result in recombination </a:t>
            </a:r>
          </a:p>
          <a:p>
            <a:r>
              <a:rPr lang="en-US" altLang="en-US" sz="1800" dirty="0"/>
              <a:t>with target locus in a few cells/nuclei.</a:t>
            </a:r>
          </a:p>
          <a:p>
            <a:endParaRPr lang="en-US" altLang="en-US" sz="1800" dirty="0"/>
          </a:p>
          <a:p>
            <a:r>
              <a:rPr lang="en-US" altLang="en-US" sz="1800" dirty="0"/>
              <a:t>Those cells are selected for</a:t>
            </a:r>
          </a:p>
          <a:p>
            <a:r>
              <a:rPr lang="en-US" altLang="en-US" sz="1800" dirty="0"/>
              <a:t>by addition of antibiotic, killing</a:t>
            </a:r>
          </a:p>
          <a:p>
            <a:r>
              <a:rPr lang="en-US" altLang="en-US" sz="1800" dirty="0"/>
              <a:t>cells that don’t have resistance</a:t>
            </a:r>
          </a:p>
          <a:p>
            <a:r>
              <a:rPr lang="en-US" altLang="en-US" sz="1800" dirty="0"/>
              <a:t>gene in their genome</a:t>
            </a:r>
          </a:p>
        </p:txBody>
      </p:sp>
      <p:sp>
        <p:nvSpPr>
          <p:cNvPr id="2" name="Title 1">
            <a:extLst>
              <a:ext uri="{FF2B5EF4-FFF2-40B4-BE49-F238E27FC236}">
                <a16:creationId xmlns:a16="http://schemas.microsoft.com/office/drawing/2014/main" id="{BC9AA280-C3DF-1949-9F3E-B2F9A747874B}"/>
              </a:ext>
            </a:extLst>
          </p:cNvPr>
          <p:cNvSpPr>
            <a:spLocks noGrp="1"/>
          </p:cNvSpPr>
          <p:nvPr>
            <p:ph type="title"/>
          </p:nvPr>
        </p:nvSpPr>
        <p:spPr>
          <a:xfrm>
            <a:off x="264689" y="44748"/>
            <a:ext cx="7772400" cy="1280815"/>
          </a:xfrm>
        </p:spPr>
        <p:txBody>
          <a:bodyPr/>
          <a:lstStyle/>
          <a:p>
            <a:r>
              <a:rPr lang="en-US" altLang="en-US" sz="3600" b="1" dirty="0">
                <a:solidFill>
                  <a:srgbClr val="002060"/>
                </a:solidFill>
                <a:latin typeface="Arial" charset="0"/>
              </a:rPr>
              <a:t>2. Knock- out by homologous recombination </a:t>
            </a:r>
            <a:endParaRPr lang="en-US" sz="3600" dirty="0">
              <a:solidFill>
                <a:srgbClr val="002060"/>
              </a:solidFill>
            </a:endParaRPr>
          </a:p>
        </p:txBody>
      </p:sp>
      <p:sp>
        <p:nvSpPr>
          <p:cNvPr id="7" name="Slide Number Placeholder 6"/>
          <p:cNvSpPr>
            <a:spLocks noGrp="1"/>
          </p:cNvSpPr>
          <p:nvPr>
            <p:ph type="sldNum" sz="quarter" idx="12"/>
          </p:nvPr>
        </p:nvSpPr>
        <p:spPr/>
        <p:txBody>
          <a:bodyPr/>
          <a:lstStyle/>
          <a:p>
            <a:pPr>
              <a:defRPr/>
            </a:pPr>
            <a:fld id="{A774B9F8-A965-47C7-9975-C0072736B63B}"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BE551C-6C94-0A47-A4D5-4C595EE91FEF}"/>
              </a:ext>
            </a:extLst>
          </p:cNvPr>
          <p:cNvSpPr>
            <a:spLocks noGrp="1"/>
          </p:cNvSpPr>
          <p:nvPr>
            <p:ph type="sldNum" sz="quarter" idx="12"/>
          </p:nvPr>
        </p:nvSpPr>
        <p:spPr/>
        <p:txBody>
          <a:bodyPr/>
          <a:lstStyle/>
          <a:p>
            <a:pPr>
              <a:defRPr/>
            </a:pPr>
            <a:fld id="{A774B9F8-A965-47C7-9975-C0072736B63B}" type="slidenum">
              <a:rPr lang="en-US" smtClean="0"/>
              <a:pPr>
                <a:defRPr/>
              </a:pPr>
              <a:t>4</a:t>
            </a:fld>
            <a:endParaRPr lang="en-US"/>
          </a:p>
        </p:txBody>
      </p:sp>
      <p:sp>
        <p:nvSpPr>
          <p:cNvPr id="4" name="Down Arrow 3">
            <a:extLst>
              <a:ext uri="{FF2B5EF4-FFF2-40B4-BE49-F238E27FC236}">
                <a16:creationId xmlns:a16="http://schemas.microsoft.com/office/drawing/2014/main" id="{BDD64768-E6E7-BD4B-A09F-CB99812A7C10}"/>
              </a:ext>
            </a:extLst>
          </p:cNvPr>
          <p:cNvSpPr/>
          <p:nvPr/>
        </p:nvSpPr>
        <p:spPr>
          <a:xfrm flipH="1">
            <a:off x="4323302" y="2924944"/>
            <a:ext cx="154648" cy="413631"/>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383C2236-BFAB-9540-936B-97162F89122E}"/>
              </a:ext>
            </a:extLst>
          </p:cNvPr>
          <p:cNvGrpSpPr/>
          <p:nvPr/>
        </p:nvGrpSpPr>
        <p:grpSpPr>
          <a:xfrm>
            <a:off x="2497950" y="3595025"/>
            <a:ext cx="3960000" cy="2348672"/>
            <a:chOff x="2497950" y="3595025"/>
            <a:chExt cx="3960000" cy="2348672"/>
          </a:xfrm>
        </p:grpSpPr>
        <p:sp>
          <p:nvSpPr>
            <p:cNvPr id="5" name="Block Arc 4">
              <a:extLst>
                <a:ext uri="{FF2B5EF4-FFF2-40B4-BE49-F238E27FC236}">
                  <a16:creationId xmlns:a16="http://schemas.microsoft.com/office/drawing/2014/main" id="{2CA4C7A5-583B-964C-90E8-8B048F7341E8}"/>
                </a:ext>
              </a:extLst>
            </p:cNvPr>
            <p:cNvSpPr/>
            <p:nvPr/>
          </p:nvSpPr>
          <p:spPr>
            <a:xfrm rot="16200000">
              <a:off x="3105581" y="3684283"/>
              <a:ext cx="1498515" cy="1320000"/>
            </a:xfrm>
            <a:prstGeom prst="blockArc">
              <a:avLst>
                <a:gd name="adj1" fmla="val 10799999"/>
                <a:gd name="adj2" fmla="val 21563725"/>
                <a:gd name="adj3" fmla="val 83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6" name="Block Arc 5">
              <a:extLst>
                <a:ext uri="{FF2B5EF4-FFF2-40B4-BE49-F238E27FC236}">
                  <a16:creationId xmlns:a16="http://schemas.microsoft.com/office/drawing/2014/main" id="{AA4DBF74-F3C7-264A-83B7-62A31F50A4F7}"/>
                </a:ext>
              </a:extLst>
            </p:cNvPr>
            <p:cNvSpPr/>
            <p:nvPr/>
          </p:nvSpPr>
          <p:spPr>
            <a:xfrm rot="5400000">
              <a:off x="4361120" y="3580191"/>
              <a:ext cx="1498515" cy="1528185"/>
            </a:xfrm>
            <a:prstGeom prst="blockArc">
              <a:avLst>
                <a:gd name="adj1" fmla="val 10800000"/>
                <a:gd name="adj2" fmla="val 22535"/>
                <a:gd name="adj3" fmla="val 72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7" name="Rectangle 6">
              <a:extLst>
                <a:ext uri="{FF2B5EF4-FFF2-40B4-BE49-F238E27FC236}">
                  <a16:creationId xmlns:a16="http://schemas.microsoft.com/office/drawing/2014/main" id="{011A7A85-6F7B-7A46-98BD-DF393C0DB162}"/>
                </a:ext>
              </a:extLst>
            </p:cNvPr>
            <p:cNvSpPr/>
            <p:nvPr/>
          </p:nvSpPr>
          <p:spPr>
            <a:xfrm>
              <a:off x="3817950" y="4982721"/>
              <a:ext cx="1320000" cy="1108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8" name="Rectangle 7">
              <a:extLst>
                <a:ext uri="{FF2B5EF4-FFF2-40B4-BE49-F238E27FC236}">
                  <a16:creationId xmlns:a16="http://schemas.microsoft.com/office/drawing/2014/main" id="{1E2F84D6-6961-514B-81FA-BA7E6D25C2E0}"/>
                </a:ext>
              </a:extLst>
            </p:cNvPr>
            <p:cNvSpPr/>
            <p:nvPr/>
          </p:nvSpPr>
          <p:spPr>
            <a:xfrm>
              <a:off x="3817950" y="5322197"/>
              <a:ext cx="1320000" cy="1108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9" name="Rectangle 8">
              <a:extLst>
                <a:ext uri="{FF2B5EF4-FFF2-40B4-BE49-F238E27FC236}">
                  <a16:creationId xmlns:a16="http://schemas.microsoft.com/office/drawing/2014/main" id="{C40FEF51-905B-574A-9320-55EB4C176DF6}"/>
                </a:ext>
              </a:extLst>
            </p:cNvPr>
            <p:cNvSpPr/>
            <p:nvPr/>
          </p:nvSpPr>
          <p:spPr>
            <a:xfrm>
              <a:off x="4128385" y="5332263"/>
              <a:ext cx="716682" cy="1108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0" name="TextBox 9">
              <a:extLst>
                <a:ext uri="{FF2B5EF4-FFF2-40B4-BE49-F238E27FC236}">
                  <a16:creationId xmlns:a16="http://schemas.microsoft.com/office/drawing/2014/main" id="{3211C4C6-FA6E-434D-B2AE-D8DCAD0E07AD}"/>
                </a:ext>
              </a:extLst>
            </p:cNvPr>
            <p:cNvSpPr txBox="1"/>
            <p:nvPr/>
          </p:nvSpPr>
          <p:spPr>
            <a:xfrm>
              <a:off x="3925350" y="5543587"/>
              <a:ext cx="1367440" cy="400110"/>
            </a:xfrm>
            <a:prstGeom prst="rect">
              <a:avLst/>
            </a:prstGeom>
            <a:noFill/>
          </p:spPr>
          <p:txBody>
            <a:bodyPr wrap="square" rtlCol="0">
              <a:spAutoFit/>
            </a:bodyPr>
            <a:lstStyle/>
            <a:p>
              <a:r>
                <a:rPr lang="en-US" sz="1000" dirty="0"/>
                <a:t>Antibiotic resistance or marker gene</a:t>
              </a:r>
            </a:p>
          </p:txBody>
        </p:sp>
        <p:sp>
          <p:nvSpPr>
            <p:cNvPr id="11" name="Rectangle 10">
              <a:extLst>
                <a:ext uri="{FF2B5EF4-FFF2-40B4-BE49-F238E27FC236}">
                  <a16:creationId xmlns:a16="http://schemas.microsoft.com/office/drawing/2014/main" id="{4A3587A6-3EE7-4447-AFF5-F69400E11745}"/>
                </a:ext>
              </a:extLst>
            </p:cNvPr>
            <p:cNvSpPr/>
            <p:nvPr/>
          </p:nvSpPr>
          <p:spPr>
            <a:xfrm>
              <a:off x="2497950" y="5322197"/>
              <a:ext cx="1320000" cy="1108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2" name="Rectangle 11">
              <a:extLst>
                <a:ext uri="{FF2B5EF4-FFF2-40B4-BE49-F238E27FC236}">
                  <a16:creationId xmlns:a16="http://schemas.microsoft.com/office/drawing/2014/main" id="{41D6FB4E-7A1B-7B41-93ED-E05936206688}"/>
                </a:ext>
              </a:extLst>
            </p:cNvPr>
            <p:cNvSpPr/>
            <p:nvPr/>
          </p:nvSpPr>
          <p:spPr>
            <a:xfrm>
              <a:off x="5137950" y="5322197"/>
              <a:ext cx="1320000" cy="1108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3" name="TextBox 12">
              <a:extLst>
                <a:ext uri="{FF2B5EF4-FFF2-40B4-BE49-F238E27FC236}">
                  <a16:creationId xmlns:a16="http://schemas.microsoft.com/office/drawing/2014/main" id="{877D9FAE-79A5-1048-B114-256EF4C1D95A}"/>
                </a:ext>
              </a:extLst>
            </p:cNvPr>
            <p:cNvSpPr txBox="1"/>
            <p:nvPr/>
          </p:nvSpPr>
          <p:spPr>
            <a:xfrm>
              <a:off x="4042080" y="4695965"/>
              <a:ext cx="806631" cy="246221"/>
            </a:xfrm>
            <a:prstGeom prst="rect">
              <a:avLst/>
            </a:prstGeom>
            <a:noFill/>
          </p:spPr>
          <p:txBody>
            <a:bodyPr wrap="none" rtlCol="0">
              <a:spAutoFit/>
            </a:bodyPr>
            <a:lstStyle/>
            <a:p>
              <a:r>
                <a:rPr lang="en-US" sz="1000" dirty="0"/>
                <a:t>Target gene</a:t>
              </a:r>
            </a:p>
          </p:txBody>
        </p:sp>
        <p:sp>
          <p:nvSpPr>
            <p:cNvPr id="14" name="Rectangle 13">
              <a:extLst>
                <a:ext uri="{FF2B5EF4-FFF2-40B4-BE49-F238E27FC236}">
                  <a16:creationId xmlns:a16="http://schemas.microsoft.com/office/drawing/2014/main" id="{816EF64C-3C22-F246-8414-9008464EF269}"/>
                </a:ext>
              </a:extLst>
            </p:cNvPr>
            <p:cNvSpPr/>
            <p:nvPr/>
          </p:nvSpPr>
          <p:spPr>
            <a:xfrm>
              <a:off x="3826726" y="3597058"/>
              <a:ext cx="1320000" cy="11082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grpSp>
      <p:sp>
        <p:nvSpPr>
          <p:cNvPr id="25" name="Block Arc 24">
            <a:extLst>
              <a:ext uri="{FF2B5EF4-FFF2-40B4-BE49-F238E27FC236}">
                <a16:creationId xmlns:a16="http://schemas.microsoft.com/office/drawing/2014/main" id="{D5A50251-AC41-F644-B123-EC13B66EF0D8}"/>
              </a:ext>
            </a:extLst>
          </p:cNvPr>
          <p:cNvSpPr/>
          <p:nvPr/>
        </p:nvSpPr>
        <p:spPr>
          <a:xfrm rot="16200000">
            <a:off x="3068693" y="504513"/>
            <a:ext cx="1498515" cy="1320000"/>
          </a:xfrm>
          <a:prstGeom prst="blockArc">
            <a:avLst>
              <a:gd name="adj1" fmla="val 10799999"/>
              <a:gd name="adj2" fmla="val 21563725"/>
              <a:gd name="adj3" fmla="val 83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6" name="Block Arc 25">
            <a:extLst>
              <a:ext uri="{FF2B5EF4-FFF2-40B4-BE49-F238E27FC236}">
                <a16:creationId xmlns:a16="http://schemas.microsoft.com/office/drawing/2014/main" id="{A55C4300-268F-B249-8941-E52416B1C857}"/>
              </a:ext>
            </a:extLst>
          </p:cNvPr>
          <p:cNvSpPr/>
          <p:nvPr/>
        </p:nvSpPr>
        <p:spPr>
          <a:xfrm rot="5400000">
            <a:off x="4324232" y="400421"/>
            <a:ext cx="1498515" cy="1528185"/>
          </a:xfrm>
          <a:prstGeom prst="blockArc">
            <a:avLst>
              <a:gd name="adj1" fmla="val 10800000"/>
              <a:gd name="adj2" fmla="val 22535"/>
              <a:gd name="adj3" fmla="val 72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7" name="Rectangle 26">
            <a:extLst>
              <a:ext uri="{FF2B5EF4-FFF2-40B4-BE49-F238E27FC236}">
                <a16:creationId xmlns:a16="http://schemas.microsoft.com/office/drawing/2014/main" id="{3001C2AC-DF90-704F-8B9A-305C09B4B421}"/>
              </a:ext>
            </a:extLst>
          </p:cNvPr>
          <p:cNvSpPr/>
          <p:nvPr/>
        </p:nvSpPr>
        <p:spPr>
          <a:xfrm>
            <a:off x="3781062" y="1802951"/>
            <a:ext cx="1320000" cy="1108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8" name="Rectangle 27">
            <a:extLst>
              <a:ext uri="{FF2B5EF4-FFF2-40B4-BE49-F238E27FC236}">
                <a16:creationId xmlns:a16="http://schemas.microsoft.com/office/drawing/2014/main" id="{D791C772-791D-094D-8129-8EE6317DB9A8}"/>
              </a:ext>
            </a:extLst>
          </p:cNvPr>
          <p:cNvSpPr/>
          <p:nvPr/>
        </p:nvSpPr>
        <p:spPr>
          <a:xfrm>
            <a:off x="3781061" y="2244167"/>
            <a:ext cx="1320000" cy="1108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9" name="Rectangle 28">
            <a:extLst>
              <a:ext uri="{FF2B5EF4-FFF2-40B4-BE49-F238E27FC236}">
                <a16:creationId xmlns:a16="http://schemas.microsoft.com/office/drawing/2014/main" id="{AD5F0BEA-4517-E348-BD30-AB4DA4ED3D9E}"/>
              </a:ext>
            </a:extLst>
          </p:cNvPr>
          <p:cNvSpPr/>
          <p:nvPr/>
        </p:nvSpPr>
        <p:spPr>
          <a:xfrm>
            <a:off x="4082743" y="1802951"/>
            <a:ext cx="716682" cy="1108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0" name="TextBox 29">
            <a:extLst>
              <a:ext uri="{FF2B5EF4-FFF2-40B4-BE49-F238E27FC236}">
                <a16:creationId xmlns:a16="http://schemas.microsoft.com/office/drawing/2014/main" id="{01F8CD78-4EA9-FE4E-AF26-DCED303F8E0E}"/>
              </a:ext>
            </a:extLst>
          </p:cNvPr>
          <p:cNvSpPr txBox="1"/>
          <p:nvPr/>
        </p:nvSpPr>
        <p:spPr>
          <a:xfrm>
            <a:off x="3898131" y="1389321"/>
            <a:ext cx="1367440" cy="400110"/>
          </a:xfrm>
          <a:prstGeom prst="rect">
            <a:avLst/>
          </a:prstGeom>
          <a:noFill/>
        </p:spPr>
        <p:txBody>
          <a:bodyPr wrap="square" rtlCol="0">
            <a:spAutoFit/>
          </a:bodyPr>
          <a:lstStyle/>
          <a:p>
            <a:r>
              <a:rPr lang="en-US" sz="1000" dirty="0"/>
              <a:t>Antibiotic resistance or marker gene</a:t>
            </a:r>
          </a:p>
        </p:txBody>
      </p:sp>
      <p:sp>
        <p:nvSpPr>
          <p:cNvPr id="31" name="Rectangle 30">
            <a:extLst>
              <a:ext uri="{FF2B5EF4-FFF2-40B4-BE49-F238E27FC236}">
                <a16:creationId xmlns:a16="http://schemas.microsoft.com/office/drawing/2014/main" id="{F8871197-DD2F-E743-886D-4F764C5C5AB9}"/>
              </a:ext>
            </a:extLst>
          </p:cNvPr>
          <p:cNvSpPr/>
          <p:nvPr/>
        </p:nvSpPr>
        <p:spPr>
          <a:xfrm>
            <a:off x="2461062" y="2247533"/>
            <a:ext cx="1320000" cy="1108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2" name="Rectangle 31">
            <a:extLst>
              <a:ext uri="{FF2B5EF4-FFF2-40B4-BE49-F238E27FC236}">
                <a16:creationId xmlns:a16="http://schemas.microsoft.com/office/drawing/2014/main" id="{285F9FBA-2692-2142-BB21-7C89F772520A}"/>
              </a:ext>
            </a:extLst>
          </p:cNvPr>
          <p:cNvSpPr/>
          <p:nvPr/>
        </p:nvSpPr>
        <p:spPr>
          <a:xfrm>
            <a:off x="5085473" y="2254908"/>
            <a:ext cx="1320000" cy="1108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4" name="TextBox 23">
            <a:extLst>
              <a:ext uri="{FF2B5EF4-FFF2-40B4-BE49-F238E27FC236}">
                <a16:creationId xmlns:a16="http://schemas.microsoft.com/office/drawing/2014/main" id="{30FAA300-AD4A-FD48-A2F1-335B1B943934}"/>
              </a:ext>
            </a:extLst>
          </p:cNvPr>
          <p:cNvSpPr txBox="1"/>
          <p:nvPr/>
        </p:nvSpPr>
        <p:spPr>
          <a:xfrm>
            <a:off x="4037746" y="2280286"/>
            <a:ext cx="806631" cy="246221"/>
          </a:xfrm>
          <a:prstGeom prst="rect">
            <a:avLst/>
          </a:prstGeom>
          <a:noFill/>
        </p:spPr>
        <p:txBody>
          <a:bodyPr wrap="none" rtlCol="0">
            <a:spAutoFit/>
          </a:bodyPr>
          <a:lstStyle/>
          <a:p>
            <a:r>
              <a:rPr lang="en-US" sz="1000" dirty="0"/>
              <a:t>Target gene</a:t>
            </a:r>
          </a:p>
        </p:txBody>
      </p:sp>
      <p:cxnSp>
        <p:nvCxnSpPr>
          <p:cNvPr id="19" name="Straight Connector 18">
            <a:extLst>
              <a:ext uri="{FF2B5EF4-FFF2-40B4-BE49-F238E27FC236}">
                <a16:creationId xmlns:a16="http://schemas.microsoft.com/office/drawing/2014/main" id="{DFE6261E-CCD4-EF4D-9677-0B4EC1790037}"/>
              </a:ext>
            </a:extLst>
          </p:cNvPr>
          <p:cNvCxnSpPr/>
          <p:nvPr/>
        </p:nvCxnSpPr>
        <p:spPr>
          <a:xfrm>
            <a:off x="4911867" y="1925796"/>
            <a:ext cx="99786" cy="189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30AB599-D7DB-914E-83D7-07B7C23EAD88}"/>
              </a:ext>
            </a:extLst>
          </p:cNvPr>
          <p:cNvCxnSpPr/>
          <p:nvPr/>
        </p:nvCxnSpPr>
        <p:spPr>
          <a:xfrm>
            <a:off x="3796145" y="1983730"/>
            <a:ext cx="99786" cy="189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CC677B7-6F4C-7F4A-A292-79E6CE889F18}"/>
              </a:ext>
            </a:extLst>
          </p:cNvPr>
          <p:cNvCxnSpPr>
            <a:cxnSpLocks/>
          </p:cNvCxnSpPr>
          <p:nvPr/>
        </p:nvCxnSpPr>
        <p:spPr>
          <a:xfrm flipH="1">
            <a:off x="4868633" y="1942253"/>
            <a:ext cx="135453" cy="208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4D0FF98-0B41-7A49-9F9A-0D0B5563CD82}"/>
              </a:ext>
            </a:extLst>
          </p:cNvPr>
          <p:cNvCxnSpPr>
            <a:cxnSpLocks/>
          </p:cNvCxnSpPr>
          <p:nvPr/>
        </p:nvCxnSpPr>
        <p:spPr>
          <a:xfrm flipV="1">
            <a:off x="3759257" y="1959228"/>
            <a:ext cx="200950" cy="22313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67B9E901-F9DE-8D4C-8F5A-A9A40C88CAC2}"/>
              </a:ext>
            </a:extLst>
          </p:cNvPr>
          <p:cNvSpPr/>
          <p:nvPr/>
        </p:nvSpPr>
        <p:spPr>
          <a:xfrm>
            <a:off x="3781061" y="424271"/>
            <a:ext cx="1320000" cy="11082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Tree>
    <p:extLst>
      <p:ext uri="{BB962C8B-B14F-4D97-AF65-F5344CB8AC3E}">
        <p14:creationId xmlns:p14="http://schemas.microsoft.com/office/powerpoint/2010/main" val="216193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11188" y="476250"/>
            <a:ext cx="7854950" cy="658813"/>
          </a:xfrm>
        </p:spPr>
        <p:txBody>
          <a:bodyPr/>
          <a:lstStyle/>
          <a:p>
            <a:pPr eaLnBrk="1" hangingPunct="1"/>
            <a:r>
              <a:rPr lang="en-US" altLang="en-US" sz="2000" dirty="0">
                <a:latin typeface="Arial" charset="0"/>
                <a:cs typeface="Arial" charset="0"/>
              </a:rPr>
              <a:t>Example: knockout line of the gene encoding the bone-morphogenetic protein 7 (BMP7) in mouse</a:t>
            </a:r>
          </a:p>
        </p:txBody>
      </p:sp>
      <p:sp>
        <p:nvSpPr>
          <p:cNvPr id="6" name="Slide Number Placeholder 5"/>
          <p:cNvSpPr>
            <a:spLocks noGrp="1"/>
          </p:cNvSpPr>
          <p:nvPr>
            <p:ph type="sldNum" sz="quarter" idx="12"/>
          </p:nvPr>
        </p:nvSpPr>
        <p:spPr/>
        <p:txBody>
          <a:bodyPr/>
          <a:lstStyle/>
          <a:p>
            <a:pPr>
              <a:defRPr/>
            </a:pPr>
            <a:fld id="{CE80E56C-285F-4A59-B1B1-586A0E3AAE77}" type="slidenum">
              <a:rPr lang="en-US" smtClean="0"/>
              <a:pPr>
                <a:defRPr/>
              </a:pPr>
              <a:t>5</a:t>
            </a:fld>
            <a:endParaRPr lang="en-US"/>
          </a:p>
        </p:txBody>
      </p:sp>
      <p:pic>
        <p:nvPicPr>
          <p:cNvPr id="24579" name="Picture 3" descr="BMP7 knockout"/>
          <p:cNvPicPr>
            <a:picLocks noChangeAspect="1" noChangeArrowheads="1"/>
          </p:cNvPicPr>
          <p:nvPr/>
        </p:nvPicPr>
        <p:blipFill>
          <a:blip r:embed="rId3" cstate="print">
            <a:lum bright="6000"/>
          </a:blip>
          <a:srcRect/>
          <a:stretch>
            <a:fillRect/>
          </a:stretch>
        </p:blipFill>
        <p:spPr bwMode="auto">
          <a:xfrm>
            <a:off x="1042988" y="2349500"/>
            <a:ext cx="7543800" cy="2781300"/>
          </a:xfrm>
          <a:prstGeom prst="rect">
            <a:avLst/>
          </a:prstGeom>
          <a:noFill/>
          <a:ln w="9525">
            <a:noFill/>
            <a:miter lim="800000"/>
            <a:headEnd/>
            <a:tailEnd/>
          </a:ln>
        </p:spPr>
      </p:pic>
      <p:sp>
        <p:nvSpPr>
          <p:cNvPr id="24580" name="Text Box 4"/>
          <p:cNvSpPr txBox="1">
            <a:spLocks noChangeArrowheads="1"/>
          </p:cNvSpPr>
          <p:nvPr/>
        </p:nvSpPr>
        <p:spPr bwMode="auto">
          <a:xfrm>
            <a:off x="4643438" y="5229225"/>
            <a:ext cx="3727450" cy="366713"/>
          </a:xfrm>
          <a:prstGeom prst="rect">
            <a:avLst/>
          </a:prstGeom>
          <a:noFill/>
          <a:ln w="9525">
            <a:noFill/>
            <a:miter lim="800000"/>
            <a:headEnd/>
            <a:tailEnd/>
          </a:ln>
        </p:spPr>
        <p:txBody>
          <a:bodyPr wrap="none">
            <a:spAutoFit/>
          </a:bodyPr>
          <a:lstStyle/>
          <a:p>
            <a:r>
              <a:rPr lang="en-US" altLang="en-US" sz="1800"/>
              <a:t>from Gilberts, Developmental Biology</a:t>
            </a:r>
          </a:p>
        </p:txBody>
      </p:sp>
      <p:sp>
        <p:nvSpPr>
          <p:cNvPr id="24581" name="Text Box 6"/>
          <p:cNvSpPr txBox="1">
            <a:spLocks noChangeArrowheads="1"/>
          </p:cNvSpPr>
          <p:nvPr/>
        </p:nvSpPr>
        <p:spPr bwMode="auto">
          <a:xfrm>
            <a:off x="900113" y="1700213"/>
            <a:ext cx="7362825" cy="457200"/>
          </a:xfrm>
          <a:prstGeom prst="rect">
            <a:avLst/>
          </a:prstGeom>
          <a:noFill/>
          <a:ln w="9525">
            <a:noFill/>
            <a:miter lim="800000"/>
            <a:headEnd/>
            <a:tailEnd/>
          </a:ln>
        </p:spPr>
        <p:txBody>
          <a:bodyPr wrap="none">
            <a:spAutoFit/>
          </a:bodyPr>
          <a:lstStyle/>
          <a:p>
            <a:r>
              <a:rPr lang="en-US" altLang="en-US"/>
              <a:t>wild type	knock-out            wild type 	      knock-out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1188" y="260350"/>
            <a:ext cx="7772400" cy="1143000"/>
          </a:xfrm>
        </p:spPr>
        <p:txBody>
          <a:bodyPr/>
          <a:lstStyle/>
          <a:p>
            <a:r>
              <a:rPr lang="en-US" altLang="en-US" sz="2400" b="1" dirty="0">
                <a:solidFill>
                  <a:srgbClr val="002060"/>
                </a:solidFill>
              </a:rPr>
              <a:t>Homologous recombination has generated mice mutants and phenotypes that provided insights into genetics of MANY human diseases</a:t>
            </a:r>
          </a:p>
        </p:txBody>
      </p:sp>
      <p:sp>
        <p:nvSpPr>
          <p:cNvPr id="4" name="Slide Number Placeholder 3"/>
          <p:cNvSpPr>
            <a:spLocks noGrp="1"/>
          </p:cNvSpPr>
          <p:nvPr>
            <p:ph type="sldNum" sz="quarter" idx="12"/>
          </p:nvPr>
        </p:nvSpPr>
        <p:spPr/>
        <p:txBody>
          <a:bodyPr/>
          <a:lstStyle/>
          <a:p>
            <a:pPr>
              <a:defRPr/>
            </a:pPr>
            <a:fld id="{CE80E56C-285F-4A59-B1B1-586A0E3AAE77}" type="slidenum">
              <a:rPr lang="en-US" smtClean="0"/>
              <a:pPr>
                <a:defRPr/>
              </a:pPr>
              <a:t>6</a:t>
            </a:fld>
            <a:endParaRPr lang="en-US"/>
          </a:p>
        </p:txBody>
      </p:sp>
      <p:sp>
        <p:nvSpPr>
          <p:cNvPr id="3" name="TextBox 2"/>
          <p:cNvSpPr txBox="1"/>
          <p:nvPr/>
        </p:nvSpPr>
        <p:spPr>
          <a:xfrm>
            <a:off x="1043608" y="1412776"/>
            <a:ext cx="2932854" cy="4893647"/>
          </a:xfrm>
          <a:prstGeom prst="rect">
            <a:avLst/>
          </a:prstGeom>
          <a:noFill/>
        </p:spPr>
        <p:txBody>
          <a:bodyPr wrap="none">
            <a:spAutoFit/>
          </a:bodyPr>
          <a:lstStyle/>
          <a:p>
            <a:pPr>
              <a:defRPr/>
            </a:pPr>
            <a:r>
              <a:rPr lang="en-US" dirty="0"/>
              <a:t>Examples:</a:t>
            </a:r>
          </a:p>
          <a:p>
            <a:pPr>
              <a:defRPr/>
            </a:pPr>
            <a:endParaRPr lang="en-US" dirty="0"/>
          </a:p>
          <a:p>
            <a:pPr marL="342900" indent="-342900">
              <a:buFont typeface="Arial" panose="020B0604020202020204" pitchFamily="34" charset="0"/>
              <a:buChar char="•"/>
              <a:defRPr/>
            </a:pPr>
            <a:r>
              <a:rPr lang="en-US" dirty="0"/>
              <a:t>Cancer</a:t>
            </a:r>
          </a:p>
          <a:p>
            <a:pPr marL="342900" indent="-342900">
              <a:buFont typeface="Arial" panose="020B0604020202020204" pitchFamily="34" charset="0"/>
              <a:buChar char="•"/>
              <a:defRPr/>
            </a:pPr>
            <a:r>
              <a:rPr lang="en-US" dirty="0"/>
              <a:t>Obesity</a:t>
            </a:r>
          </a:p>
          <a:p>
            <a:pPr marL="342900" indent="-342900">
              <a:buFont typeface="Arial" panose="020B0604020202020204" pitchFamily="34" charset="0"/>
              <a:buChar char="•"/>
              <a:defRPr/>
            </a:pPr>
            <a:r>
              <a:rPr lang="en-US" dirty="0"/>
              <a:t>Heart disease</a:t>
            </a:r>
          </a:p>
          <a:p>
            <a:pPr marL="342900" indent="-342900">
              <a:buFont typeface="Arial" panose="020B0604020202020204" pitchFamily="34" charset="0"/>
              <a:buChar char="•"/>
              <a:defRPr/>
            </a:pPr>
            <a:r>
              <a:rPr lang="en-US" dirty="0"/>
              <a:t>Diabetes</a:t>
            </a:r>
          </a:p>
          <a:p>
            <a:pPr marL="342900" indent="-342900">
              <a:buFont typeface="Arial" panose="020B0604020202020204" pitchFamily="34" charset="0"/>
              <a:buChar char="•"/>
              <a:defRPr/>
            </a:pPr>
            <a:r>
              <a:rPr lang="en-US" dirty="0"/>
              <a:t>Arthritis</a:t>
            </a:r>
          </a:p>
          <a:p>
            <a:pPr marL="342900" indent="-342900">
              <a:buFont typeface="Arial" panose="020B0604020202020204" pitchFamily="34" charset="0"/>
              <a:buChar char="•"/>
              <a:defRPr/>
            </a:pPr>
            <a:r>
              <a:rPr lang="en-US" dirty="0"/>
              <a:t>Ageing</a:t>
            </a:r>
          </a:p>
          <a:p>
            <a:pPr marL="342900" indent="-342900">
              <a:buFont typeface="Arial" panose="020B0604020202020204" pitchFamily="34" charset="0"/>
              <a:buChar char="•"/>
              <a:defRPr/>
            </a:pPr>
            <a:r>
              <a:rPr lang="en-US" dirty="0"/>
              <a:t>Substance abuse</a:t>
            </a:r>
          </a:p>
          <a:p>
            <a:pPr marL="342900" indent="-342900">
              <a:buFont typeface="Arial" panose="020B0604020202020204" pitchFamily="34" charset="0"/>
              <a:buChar char="•"/>
              <a:defRPr/>
            </a:pPr>
            <a:r>
              <a:rPr lang="en-US" dirty="0"/>
              <a:t>Anxiety</a:t>
            </a:r>
          </a:p>
          <a:p>
            <a:pPr marL="342900" indent="-342900">
              <a:buFont typeface="Arial" panose="020B0604020202020204" pitchFamily="34" charset="0"/>
              <a:buChar char="•"/>
              <a:defRPr/>
            </a:pPr>
            <a:r>
              <a:rPr lang="en-US" dirty="0"/>
              <a:t>Parkinson’s disease</a:t>
            </a:r>
          </a:p>
          <a:p>
            <a:pPr marL="342900" indent="-342900">
              <a:buFont typeface="Arial" panose="020B0604020202020204" pitchFamily="34" charset="0"/>
              <a:buChar char="•"/>
              <a:defRPr/>
            </a:pPr>
            <a:r>
              <a:rPr lang="en-US" dirty="0"/>
              <a:t>Many others</a:t>
            </a:r>
          </a:p>
          <a:p>
            <a:pP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5516</TotalTime>
  <Words>368</Words>
  <Application>Microsoft Macintosh PowerPoint</Application>
  <PresentationFormat>On-screen Show (4:3)</PresentationFormat>
  <Paragraphs>66</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Reverse genetic approaches</vt:lpstr>
      <vt:lpstr>PowerPoint Presentation</vt:lpstr>
      <vt:lpstr>2. Knock- out by homologous recombination </vt:lpstr>
      <vt:lpstr>PowerPoint Presentation</vt:lpstr>
      <vt:lpstr>Example: knockout line of the gene encoding the bone-morphogenetic protein 7 (BMP7) in mouse</vt:lpstr>
      <vt:lpstr>Homologous recombination has generated mice mutants and phenotypes that provided insights into genetics of MANY human diseases</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Mattsson</dc:creator>
  <cp:lastModifiedBy>Kathleen Fitzpatrick</cp:lastModifiedBy>
  <cp:revision>155</cp:revision>
  <cp:lastPrinted>2018-10-03T20:22:46Z</cp:lastPrinted>
  <dcterms:created xsi:type="dcterms:W3CDTF">2004-02-01T22:28:53Z</dcterms:created>
  <dcterms:modified xsi:type="dcterms:W3CDTF">2020-10-14T04:32:38Z</dcterms:modified>
</cp:coreProperties>
</file>