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6" r:id="rId3"/>
    <p:sldId id="356" r:id="rId4"/>
    <p:sldId id="390" r:id="rId5"/>
    <p:sldId id="391" r:id="rId6"/>
    <p:sldId id="357" r:id="rId7"/>
    <p:sldId id="399" r:id="rId8"/>
    <p:sldId id="383" r:id="rId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2"/>
    <p:restoredTop sz="94608"/>
  </p:normalViewPr>
  <p:slideViewPr>
    <p:cSldViewPr>
      <p:cViewPr>
        <p:scale>
          <a:sx n="75" d="100"/>
          <a:sy n="75" d="100"/>
        </p:scale>
        <p:origin x="241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188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064B412-0BF4-4B55-968F-5CFEAADD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F7F9F89-53B9-4BCA-9FF2-6249059A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picture is about the principle- just conceptual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F9F89-53B9-4BCA-9FF2-6249059A7E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P elements in flies. This doesn’t work for all organisms, it depends on what sorts of transposons are present in the </a:t>
            </a:r>
            <a:r>
              <a:rPr lang="en-US" dirty="0" err="1"/>
              <a:t>orgnaims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F9F89-53B9-4BCA-9FF2-6249059A7E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F9F89-53B9-4BCA-9FF2-6249059A7E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C22B-FD20-D54C-A9D9-F065BE46B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89B36-EFB3-E94D-9A69-A66AD7FC4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3A6C-DAA9-3845-B09B-2C97121A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32758-BFBD-C64F-8624-C15010D3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0C306-5CB0-A74F-A10A-4A89D6F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32E44-9C0A-479D-A12C-A61B5686DC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6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2EBE-D227-0144-987B-9F8903F5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BC72F-6B1F-B446-B4CB-95E80D9CD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F5748-1E25-B64A-82BE-7A480F70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78343-D801-9041-9A68-8D26382F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E58D-C951-394F-9AA7-EBF24347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1ED8C-5C0B-48B3-802C-28BB845B0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F74C1-4140-E747-808B-301499BEC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17F5F-DE42-5946-B3AE-608AC833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20188-A914-1548-B331-50217768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2213-3514-ED49-8780-06B81B8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9A950-CF3D-7B48-A3FC-805F7381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B02F1-E720-4901-8726-08B716F36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DEC4-2FD7-B841-A982-8836129F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E35A-24BF-E542-A824-270181C9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DDE5E-237D-7F49-9CC8-9C24377B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C3C0-B81F-2B42-8FCB-47E6495F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EA037-0900-3C4D-B28B-B888C3E3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C0C33-488A-4A3C-885C-9960360BF8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1FD3-ED50-B049-8F7D-57A5A6F6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D0CE5-E2ED-EE48-84B1-C8C35925D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855C-00A2-A049-86ED-325EB7D2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D285-9F87-A04F-A325-AF86B750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2C080-5749-6B4C-8F37-0BE0930C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5CE9F-FDC5-4E07-A269-08224F4BB2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B0B9-19E1-9940-8C0D-DC231F1C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9D2-53A5-9B49-8B85-4C204894A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81BD-83EA-DA4C-9611-F4BF82C8D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C86D3-363A-174B-A580-D83AD02A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497EE-F551-3F4D-B1BD-8D24AD0A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982BF-607B-394D-BEC0-35BA8C3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5555F-524D-4DE0-AE5A-943F24050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7F91-6E04-AF47-BD64-A5E8786F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43DF9-8E74-704C-8A60-F541BD7CD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7C581-002F-C345-8A25-D0399DBE7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2EF2C-12D1-9D42-B9B4-92094FF1B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62113-1B3E-094E-AD1E-3963E15A9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2F044-EDC4-9347-AD71-4AAB19BA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7AD0E-8AB5-6C45-97E8-76467E80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5A967-6B98-3A4B-839F-7CD147CB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35CC5-0227-4C47-B665-9F857B3A1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1E8B-3812-DC4F-845D-8A7935A1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6C84A-375B-424C-9ED3-4C9B088C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524E3-3ED1-7145-B2AE-709572B3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20BE3-18FB-354D-86F4-26A38EE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0E56C-285F-4A59-B1B1-586A0E3AA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2981C-A757-C543-BE4E-F1698B68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D25C1-B908-D145-A86C-EA862127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D1648-DE7D-9146-8D17-CA3CB32E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4B9F8-A965-47C7-9975-C0072736B6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B371-78B0-5D4E-B6C4-1B32F7C6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AAF3-7766-364B-B7FC-DAD6EE08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BB9D6-B416-0E4A-8969-56FF7C852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B23B1-3FA6-0245-B2B5-16BD1177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647F3-6FB2-8C47-BE0C-55580DAF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8ED1A-2B0D-744E-9B69-96DF9C5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165A-3760-4906-91E2-A1A4BDADF7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6F4C-48CD-9A48-9DA1-3B0DE078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3D98F-1A47-9E46-BC84-9D0D7439D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79F3B-2ED3-EE4E-9AB9-CAE160507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27B53-66F5-FE48-9E17-EF8B4DB2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712F0-B131-DA4C-AE8B-F7F7C72B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EEF59-A0D0-614C-BE5F-D332B626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87568-CD9A-489B-BBEF-E8E63E234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4326-A6AB-6845-A94C-060730D8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37C45-0106-4C42-9445-37CD73FF6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57529-7F35-5C4B-A5A2-2C10136F4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3BE08-145F-FE47-BBD0-E2419AAB8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F320F-0075-634B-8D1A-5CFDF6C42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D9EF3C-CF93-46FC-B5F1-43E37688354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4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focus/rnai/animations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563563" y="244475"/>
            <a:ext cx="7104781" cy="34040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Gene knock-down Plasmids </a:t>
            </a:r>
          </a:p>
          <a:p>
            <a:pPr marL="0" indent="0">
              <a:buFontTx/>
              <a:buNone/>
              <a:defRPr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RNA interference/RNA silencing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Arial" pitchFamily="34" charset="0"/>
              </a:rPr>
              <a:t>Based on introducing a construct (into cells or an entire organism) that reduces the amount of mRNA and protein produced from a specific gene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4975" y="5311775"/>
            <a:ext cx="7921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43038" y="5168900"/>
            <a:ext cx="20891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658938" y="4808538"/>
            <a:ext cx="153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target gene</a:t>
            </a:r>
            <a:endParaRPr lang="en-CA" altLang="en-US"/>
          </a:p>
        </p:txBody>
      </p:sp>
      <p:sp>
        <p:nvSpPr>
          <p:cNvPr id="8" name="Rectangle 7"/>
          <p:cNvSpPr/>
          <p:nvPr/>
        </p:nvSpPr>
        <p:spPr>
          <a:xfrm>
            <a:off x="5892800" y="4470400"/>
            <a:ext cx="2232025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355725" y="4614863"/>
            <a:ext cx="7272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5892800" y="4110038"/>
            <a:ext cx="2262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introduced DNA</a:t>
            </a:r>
            <a:endParaRPr lang="en-CA" altLang="en-US"/>
          </a:p>
        </p:txBody>
      </p:sp>
      <p:cxnSp>
        <p:nvCxnSpPr>
          <p:cNvPr id="13" name="Elbow Connector 12"/>
          <p:cNvCxnSpPr/>
          <p:nvPr/>
        </p:nvCxnSpPr>
        <p:spPr>
          <a:xfrm rot="10800000" flipV="1">
            <a:off x="4992688" y="4808538"/>
            <a:ext cx="2032000" cy="1303337"/>
          </a:xfrm>
          <a:prstGeom prst="bentConnector3">
            <a:avLst>
              <a:gd name="adj1" fmla="val 299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839494" y="6122194"/>
            <a:ext cx="287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3" name="TextBox 14"/>
          <p:cNvSpPr txBox="1">
            <a:spLocks noChangeArrowheads="1"/>
          </p:cNvSpPr>
          <p:nvPr/>
        </p:nvSpPr>
        <p:spPr bwMode="auto">
          <a:xfrm>
            <a:off x="4992688" y="5581650"/>
            <a:ext cx="28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/>
              <a:t>-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3038" y="5584825"/>
            <a:ext cx="208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95438" y="5737225"/>
            <a:ext cx="208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47838" y="5889625"/>
            <a:ext cx="208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0238" y="6042025"/>
            <a:ext cx="208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2638" y="6194425"/>
            <a:ext cx="208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71675" y="6388100"/>
            <a:ext cx="208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59832" y="4293096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Chromosome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9992" y="5013176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Chromosome 2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4B9F8-A965-47C7-9975-C0072736B6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3" cy="11430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latin typeface="Arial" charset="0"/>
                <a:cs typeface="Arial" charset="0"/>
              </a:rPr>
              <a:t>RNA interference (RNAi) is an integral part of gene regulation in many organisms 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34818" name="Picture 8" descr="RNAi fig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509588"/>
            <a:ext cx="3452813" cy="5489575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C0C33-488A-4A3C-885C-9960360BF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04813" y="952500"/>
            <a:ext cx="563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>
                <a:latin typeface="Arial" charset="0"/>
                <a:cs typeface="Arial" charset="0"/>
              </a:rPr>
              <a:t>Simplified model for how it works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3700" y="1412875"/>
            <a:ext cx="5905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 sz="1800" dirty="0">
                <a:latin typeface="Arial" charset="0"/>
                <a:cs typeface="Arial" charset="0"/>
              </a:rPr>
              <a:t>Double-stranded RNA is recognized by dicer.</a:t>
            </a:r>
          </a:p>
          <a:p>
            <a:pPr marL="457200" indent="-457200"/>
            <a:endParaRPr lang="en-US" altLang="en-US" sz="1800" dirty="0">
              <a:latin typeface="Arial" charset="0"/>
              <a:cs typeface="Arial" charset="0"/>
            </a:endParaRP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2.   Dicer digests </a:t>
            </a:r>
            <a:r>
              <a:rPr lang="en-US" altLang="en-US" sz="1800" dirty="0" err="1">
                <a:latin typeface="Arial" charset="0"/>
                <a:cs typeface="Arial" charset="0"/>
              </a:rPr>
              <a:t>dsRNA</a:t>
            </a:r>
            <a:r>
              <a:rPr lang="en-US" altLang="en-US" sz="1800" dirty="0">
                <a:latin typeface="Arial" charset="0"/>
                <a:cs typeface="Arial" charset="0"/>
              </a:rPr>
              <a:t> into short interfering </a:t>
            </a: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	RNAs (</a:t>
            </a:r>
            <a:r>
              <a:rPr lang="en-US" altLang="en-US" sz="1800" dirty="0" err="1">
                <a:latin typeface="Arial" charset="0"/>
                <a:cs typeface="Arial" charset="0"/>
              </a:rPr>
              <a:t>siRNAs</a:t>
            </a:r>
            <a:r>
              <a:rPr lang="en-US" altLang="en-US" sz="1800" dirty="0">
                <a:latin typeface="Arial" charset="0"/>
                <a:cs typeface="Arial" charset="0"/>
              </a:rPr>
              <a:t>, 21-24 </a:t>
            </a:r>
            <a:r>
              <a:rPr lang="en-US" altLang="en-US" sz="1800" dirty="0" err="1">
                <a:latin typeface="Arial" charset="0"/>
                <a:cs typeface="Arial" charset="0"/>
              </a:rPr>
              <a:t>bp</a:t>
            </a:r>
            <a:r>
              <a:rPr lang="en-US" altLang="en-US" sz="1800" dirty="0">
                <a:latin typeface="Arial" charset="0"/>
                <a:cs typeface="Arial" charset="0"/>
              </a:rPr>
              <a:t> long).</a:t>
            </a:r>
          </a:p>
          <a:p>
            <a:pPr marL="457200" indent="-457200"/>
            <a:endParaRPr lang="en-US" altLang="en-US" sz="1800" dirty="0">
              <a:latin typeface="Arial" charset="0"/>
              <a:cs typeface="Arial" charset="0"/>
            </a:endParaRP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3.  An </a:t>
            </a:r>
            <a:r>
              <a:rPr lang="en-US" altLang="en-US" sz="1800" dirty="0" err="1">
                <a:latin typeface="Arial" charset="0"/>
                <a:cs typeface="Arial" charset="0"/>
              </a:rPr>
              <a:t>endonuclease</a:t>
            </a:r>
            <a:r>
              <a:rPr lang="en-US" altLang="en-US" sz="1800" dirty="0">
                <a:latin typeface="Arial" charset="0"/>
                <a:cs typeface="Arial" charset="0"/>
              </a:rPr>
              <a:t> complex, </a:t>
            </a: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     </a:t>
            </a:r>
            <a:r>
              <a:rPr lang="en-US" altLang="en-US" sz="1800" dirty="0" err="1">
                <a:latin typeface="Arial" charset="0"/>
                <a:cs typeface="Arial" charset="0"/>
              </a:rPr>
              <a:t>RNAi</a:t>
            </a:r>
            <a:r>
              <a:rPr lang="en-US" altLang="en-US" sz="1800" dirty="0">
                <a:latin typeface="Arial" charset="0"/>
                <a:cs typeface="Arial" charset="0"/>
              </a:rPr>
              <a:t> silencing complex (RISC), </a:t>
            </a: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     is guided by antisense strand of the </a:t>
            </a:r>
            <a:r>
              <a:rPr lang="en-US" altLang="en-US" sz="1800" dirty="0" err="1">
                <a:latin typeface="Arial" charset="0"/>
                <a:cs typeface="Arial" charset="0"/>
              </a:rPr>
              <a:t>siRNA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     to bind and cleave specific mRNA </a:t>
            </a: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     or inhibit translation.</a:t>
            </a:r>
          </a:p>
          <a:p>
            <a:pPr marL="457200" indent="-457200"/>
            <a:endParaRPr lang="en-US" altLang="en-US" sz="1800" dirty="0">
              <a:latin typeface="Arial" charset="0"/>
              <a:cs typeface="Arial" charset="0"/>
            </a:endParaRP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4. Post-transcriptional inactivation of </a:t>
            </a:r>
          </a:p>
          <a:p>
            <a:pPr marL="457200" indent="-457200"/>
            <a:r>
              <a:rPr lang="en-US" altLang="en-US" sz="1800" dirty="0">
                <a:latin typeface="Arial" charset="0"/>
                <a:cs typeface="Arial" charset="0"/>
              </a:rPr>
              <a:t>    target gene function </a:t>
            </a:r>
          </a:p>
          <a:p>
            <a:pPr marL="457200" indent="-457200"/>
            <a:endParaRPr lang="en-US" altLang="en-US" sz="2000" dirty="0">
              <a:latin typeface="Arial" charset="0"/>
              <a:cs typeface="Arial" charset="0"/>
            </a:endParaRPr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971550" y="6237288"/>
            <a:ext cx="763428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b="1" dirty="0">
                <a:latin typeface="Arial" charset="0"/>
                <a:cs typeface="Arial" charset="0"/>
                <a:sym typeface="Wingdings" pitchFamily="2" charset="2"/>
                <a:hlinkClick r:id="rId3"/>
              </a:rPr>
              <a:t>http://www.nature.com/focus/rnai/animations/index.html</a:t>
            </a:r>
            <a:endParaRPr lang="en-US" alt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4213" y="340520"/>
            <a:ext cx="7772400" cy="1143000"/>
          </a:xfrm>
        </p:spPr>
        <p:txBody>
          <a:bodyPr/>
          <a:lstStyle/>
          <a:p>
            <a:r>
              <a:rPr lang="en-CA" altLang="en-US" sz="3600" dirty="0">
                <a:solidFill>
                  <a:srgbClr val="002060"/>
                </a:solidFill>
                <a:latin typeface="Arial" charset="0"/>
                <a:cs typeface="Arial" charset="0"/>
              </a:rPr>
              <a:t>RNA interference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r>
              <a:rPr lang="en-CA" altLang="en-US" sz="2400" dirty="0">
                <a:latin typeface="Arial" charset="0"/>
                <a:cs typeface="Arial" charset="0"/>
              </a:rPr>
              <a:t>Natural mechanism to regulate gene expression</a:t>
            </a:r>
          </a:p>
          <a:p>
            <a:endParaRPr lang="en-CA" altLang="en-US" sz="2400" dirty="0">
              <a:latin typeface="Arial" charset="0"/>
              <a:cs typeface="Arial" charset="0"/>
            </a:endParaRPr>
          </a:p>
          <a:p>
            <a:r>
              <a:rPr lang="en-CA" altLang="en-US" sz="2400" dirty="0">
                <a:latin typeface="Arial" charset="0"/>
                <a:cs typeface="Arial" charset="0"/>
              </a:rPr>
              <a:t>Cells produce micro RNAs and small interfering RNAs to inhibit activity of native and foreign genes</a:t>
            </a:r>
          </a:p>
          <a:p>
            <a:pPr>
              <a:buFontTx/>
              <a:buNone/>
            </a:pPr>
            <a:r>
              <a:rPr lang="en-CA" altLang="en-US" sz="2400" dirty="0">
                <a:latin typeface="Arial" charset="0"/>
                <a:cs typeface="Arial" charset="0"/>
              </a:rPr>
              <a:t>    (i.e. RNA viruses).  </a:t>
            </a:r>
          </a:p>
          <a:p>
            <a:endParaRPr lang="en-CA" altLang="en-US" sz="2400" dirty="0">
              <a:latin typeface="Arial" charset="0"/>
              <a:cs typeface="Arial" charset="0"/>
            </a:endParaRPr>
          </a:p>
          <a:p>
            <a:r>
              <a:rPr lang="en-CA" altLang="en-US" sz="2400" dirty="0">
                <a:latin typeface="Arial" charset="0"/>
                <a:cs typeface="Arial" charset="0"/>
              </a:rPr>
              <a:t>Mechanism can be used to reduce (or maybe eliminate) the gene product of a selected gene by production of double-stranded RNA of gene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C0C33-488A-4A3C-885C-9960360BF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984" y="188640"/>
            <a:ext cx="8908016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rial" pitchFamily="34" charset="0"/>
                <a:cs typeface="Arial" pitchFamily="34" charset="0"/>
              </a:rPr>
              <a:t>RNA interference can be used for </a:t>
            </a:r>
            <a:r>
              <a:rPr lang="en-CA" b="1" u="sng" dirty="0">
                <a:latin typeface="Arial" pitchFamily="34" charset="0"/>
                <a:cs typeface="Arial" pitchFamily="34" charset="0"/>
              </a:rPr>
              <a:t>transient</a:t>
            </a:r>
            <a:r>
              <a:rPr lang="en-CA" b="1" dirty="0">
                <a:latin typeface="Arial" pitchFamily="34" charset="0"/>
                <a:cs typeface="Arial" pitchFamily="34" charset="0"/>
              </a:rPr>
              <a:t> down-regulation</a:t>
            </a:r>
          </a:p>
          <a:p>
            <a:r>
              <a:rPr lang="en-CA" b="1" dirty="0">
                <a:latin typeface="Arial" pitchFamily="34" charset="0"/>
                <a:cs typeface="Arial" pitchFamily="34" charset="0"/>
              </a:rPr>
              <a:t>of target gene and scoring of phenotype </a:t>
            </a:r>
          </a:p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CA" dirty="0">
                <a:latin typeface="Arial" pitchFamily="34" charset="0"/>
                <a:cs typeface="Arial" pitchFamily="34" charset="0"/>
              </a:rPr>
              <a:t>delivery of synthetic </a:t>
            </a:r>
            <a:r>
              <a:rPr lang="en-CA" dirty="0" err="1">
                <a:latin typeface="Arial" pitchFamily="34" charset="0"/>
                <a:cs typeface="Arial" pitchFamily="34" charset="0"/>
              </a:rPr>
              <a:t>dsRNA</a:t>
            </a:r>
            <a:endParaRPr lang="en-CA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CA" dirty="0">
                <a:latin typeface="Arial" pitchFamily="34" charset="0"/>
                <a:cs typeface="Arial" pitchFamily="34" charset="0"/>
              </a:rPr>
              <a:t> 	RNA is broken down hours to a day</a:t>
            </a:r>
          </a:p>
          <a:p>
            <a:pPr marL="457200" indent="-457200"/>
            <a:endParaRPr lang="en-CA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CA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CA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CA" dirty="0">
                <a:latin typeface="Arial" pitchFamily="34" charset="0"/>
                <a:cs typeface="Arial" pitchFamily="34" charset="0"/>
              </a:rPr>
              <a:t>2.   Delivery of plasmid that does not replicate or integrate</a:t>
            </a:r>
          </a:p>
          <a:p>
            <a:pPr marL="457200" indent="-457200"/>
            <a:r>
              <a:rPr lang="en-CA" dirty="0">
                <a:latin typeface="Arial" pitchFamily="34" charset="0"/>
                <a:cs typeface="Arial" pitchFamily="34" charset="0"/>
              </a:rPr>
              <a:t>      in chromosomal DNA. Plasmid transcribes </a:t>
            </a:r>
            <a:r>
              <a:rPr lang="en-CA" dirty="0" err="1">
                <a:latin typeface="Arial" pitchFamily="34" charset="0"/>
                <a:cs typeface="Arial" pitchFamily="34" charset="0"/>
              </a:rPr>
              <a:t>dsRNA</a:t>
            </a:r>
            <a:endParaRPr lang="en-CA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CA" dirty="0">
                <a:latin typeface="Arial" pitchFamily="34" charset="0"/>
                <a:cs typeface="Arial" pitchFamily="34" charset="0"/>
              </a:rPr>
              <a:t>      but is broken down in hours to a day</a:t>
            </a:r>
          </a:p>
          <a:p>
            <a:pPr marL="457200" indent="-457200">
              <a:buAutoNum type="arabicPeriod"/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8" name="Picture 6" descr="http://www.twiv.tv/wp-content/uploads/2009/09/dsrna.jpg"/>
          <p:cNvPicPr>
            <a:picLocks noChangeAspect="1" noChangeArrowheads="1"/>
          </p:cNvPicPr>
          <p:nvPr/>
        </p:nvPicPr>
        <p:blipFill>
          <a:blip r:embed="rId2" cstate="print"/>
          <a:srcRect t="26069" r="79000" b="34828"/>
          <a:stretch>
            <a:fillRect/>
          </a:stretch>
        </p:blipFill>
        <p:spPr bwMode="auto">
          <a:xfrm>
            <a:off x="5868144" y="2924944"/>
            <a:ext cx="1152128" cy="691277"/>
          </a:xfrm>
          <a:prstGeom prst="rect">
            <a:avLst/>
          </a:prstGeom>
          <a:noFill/>
        </p:spPr>
      </p:pic>
      <p:pic>
        <p:nvPicPr>
          <p:cNvPr id="95240" name="Picture 8" descr="http://www.clontech.com/US/Products/Cell_Biology_and_Epigenetics/RNA_Interference/MicroRNA/xxclt_ibcGetAttachment.jsp?cItemId=93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319686" cy="1187982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C0C33-488A-4A3C-885C-9960360BF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publish.uwo.ca/%7Emweiping/DW_documents/shRNA_expression_plas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3981822" cy="1865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2877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rial" pitchFamily="34" charset="0"/>
                <a:cs typeface="Arial" pitchFamily="34" charset="0"/>
              </a:rPr>
              <a:t>To generate a plasmid for </a:t>
            </a:r>
            <a:r>
              <a:rPr lang="en-CA" b="1" dirty="0" err="1">
                <a:latin typeface="Arial" pitchFamily="34" charset="0"/>
                <a:cs typeface="Arial" pitchFamily="34" charset="0"/>
              </a:rPr>
              <a:t>RNAi</a:t>
            </a:r>
            <a:r>
              <a:rPr lang="en-CA" b="1" dirty="0">
                <a:latin typeface="Arial" pitchFamily="34" charset="0"/>
                <a:cs typeface="Arial" pitchFamily="34" charset="0"/>
              </a:rPr>
              <a:t>, part of the transcribed region </a:t>
            </a:r>
          </a:p>
          <a:p>
            <a:r>
              <a:rPr lang="en-CA" b="1" dirty="0">
                <a:latin typeface="Arial" pitchFamily="34" charset="0"/>
                <a:cs typeface="Arial" pitchFamily="34" charset="0"/>
              </a:rPr>
              <a:t>of target gene is cloned twice and in opposite directions</a:t>
            </a:r>
          </a:p>
          <a:p>
            <a:endParaRPr lang="en-CA" dirty="0">
              <a:latin typeface="Arial" pitchFamily="34" charset="0"/>
              <a:cs typeface="Arial" pitchFamily="34" charset="0"/>
            </a:endParaRP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    Transcription of this region results in an RNA 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    that </a:t>
            </a:r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folds into double-stranded hairpin RNA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2636912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itchFamily="34" charset="0"/>
                <a:cs typeface="Arial" pitchFamily="34" charset="0"/>
              </a:rPr>
              <a:t>Part of plasmid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653136"/>
            <a:ext cx="7237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>
                <a:latin typeface="Arial" pitchFamily="34" charset="0"/>
                <a:cs typeface="Arial" pitchFamily="34" charset="0"/>
              </a:rPr>
              <a:t>The cloned regions can be short, enough to produce a single </a:t>
            </a:r>
            <a:r>
              <a:rPr lang="en-US" altLang="en-US" sz="1800" dirty="0" err="1">
                <a:latin typeface="Arial" pitchFamily="34" charset="0"/>
                <a:cs typeface="Arial" pitchFamily="34" charset="0"/>
              </a:rPr>
              <a:t>siRNA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, 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Alternatively, part or complete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cDNAs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can be cloned, resulting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dsRNAs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that are cut into many </a:t>
            </a:r>
            <a:r>
              <a:rPr lang="en-US" altLang="en-US" sz="1800" dirty="0" err="1">
                <a:latin typeface="Arial" pitchFamily="34" charset="0"/>
                <a:cs typeface="Arial" pitchFamily="34" charset="0"/>
              </a:rPr>
              <a:t>siRNAs</a:t>
            </a:r>
            <a:r>
              <a:rPr lang="en-CA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C0C33-488A-4A3C-885C-9960360BF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772400" cy="1143000"/>
          </a:xfrm>
        </p:spPr>
        <p:txBody>
          <a:bodyPr/>
          <a:lstStyle/>
          <a:p>
            <a:pPr algn="l"/>
            <a:r>
              <a:rPr lang="en-CA" altLang="en-US" sz="1800" b="1" dirty="0">
                <a:latin typeface="Arial" charset="0"/>
                <a:cs typeface="Arial" charset="0"/>
              </a:rPr>
              <a:t>Some plasmids are designed for stable integration into chromosomal DNA resulting in permanent and inheritable </a:t>
            </a:r>
            <a:r>
              <a:rPr lang="en-CA" altLang="en-US" sz="1800" b="1" dirty="0" err="1">
                <a:latin typeface="Arial" charset="0"/>
                <a:cs typeface="Arial" charset="0"/>
              </a:rPr>
              <a:t>RNAi</a:t>
            </a:r>
            <a:endParaRPr lang="en-CA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0E56C-285F-4A59-B1B1-586A0E3AAE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7891" name="AutoShape 2" descr="Vector map pB7GWIWG2(I),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37892" name="AutoShape 4" descr="Vector map pB7GWIWG2(I),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37893" name="AutoShape 6" descr="Vector map pB7GWIWG2(I),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37894" name="AutoShape 8" descr="Vector map pB7GWIWG2(I),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37895" name="AutoShape 10" descr="Vector map pB7GWIWG2(I),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37896" name="AutoShape 12" descr="Vector map pB7GWIWG2(I),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pic>
        <p:nvPicPr>
          <p:cNvPr id="37897" name="Picture 8" descr="5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4139625" cy="38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5436096" y="2708920"/>
            <a:ext cx="36182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1400" dirty="0">
                <a:latin typeface="Arial" charset="0"/>
                <a:cs typeface="Arial" charset="0"/>
              </a:rPr>
              <a:t>Double recombination sites</a:t>
            </a:r>
          </a:p>
          <a:p>
            <a:r>
              <a:rPr lang="en-CA" altLang="en-US" sz="1400" dirty="0">
                <a:latin typeface="Arial" charset="0"/>
                <a:cs typeface="Arial" charset="0"/>
              </a:rPr>
              <a:t> in opposite directions for insertion of cDNA</a:t>
            </a:r>
          </a:p>
          <a:p>
            <a:r>
              <a:rPr lang="en-CA" altLang="en-US" sz="1400" dirty="0">
                <a:latin typeface="Arial" charset="0"/>
                <a:cs typeface="Arial" charset="0"/>
              </a:rPr>
              <a:t> in opposite directions</a:t>
            </a:r>
          </a:p>
          <a:p>
            <a:r>
              <a:rPr lang="en-CA" altLang="en-US" sz="1200" dirty="0">
                <a:latin typeface="Arial" charset="0"/>
                <a:cs typeface="Arial" charset="0"/>
              </a:rPr>
              <a:t>       (will talk about recombination-based </a:t>
            </a:r>
          </a:p>
          <a:p>
            <a:r>
              <a:rPr lang="en-CA" altLang="en-US" sz="1200" dirty="0">
                <a:latin typeface="Arial" charset="0"/>
                <a:cs typeface="Arial" charset="0"/>
              </a:rPr>
              <a:t>                cloning in later class)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6444208" y="6381328"/>
            <a:ext cx="22040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1400" dirty="0"/>
              <a:t>http://gateway.psb.ugent.be/</a:t>
            </a:r>
          </a:p>
        </p:txBody>
      </p:sp>
      <p:sp>
        <p:nvSpPr>
          <p:cNvPr id="37900" name="TextBox 12"/>
          <p:cNvSpPr txBox="1">
            <a:spLocks noChangeArrowheads="1"/>
          </p:cNvSpPr>
          <p:nvPr/>
        </p:nvSpPr>
        <p:spPr bwMode="auto">
          <a:xfrm>
            <a:off x="5796136" y="5373216"/>
            <a:ext cx="2978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1600" dirty="0">
                <a:latin typeface="Arial" charset="0"/>
                <a:cs typeface="Arial" charset="0"/>
              </a:rPr>
              <a:t>Viral promoter that provides</a:t>
            </a:r>
          </a:p>
          <a:p>
            <a:r>
              <a:rPr lang="en-CA" altLang="en-US" sz="1600" dirty="0">
                <a:latin typeface="Arial" charset="0"/>
                <a:cs typeface="Arial" charset="0"/>
              </a:rPr>
              <a:t>Strong, constitutive expression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932040" y="3211836"/>
            <a:ext cx="504578" cy="793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355976" y="2852936"/>
            <a:ext cx="1008113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3108325"/>
            <a:ext cx="648148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16016" y="3284984"/>
            <a:ext cx="792089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139952" y="5229201"/>
            <a:ext cx="1512168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3849" y="2132856"/>
            <a:ext cx="2160239" cy="777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7" name="TextBox 13"/>
          <p:cNvSpPr txBox="1">
            <a:spLocks noChangeArrowheads="1"/>
          </p:cNvSpPr>
          <p:nvPr/>
        </p:nvSpPr>
        <p:spPr bwMode="auto">
          <a:xfrm>
            <a:off x="5436096" y="1844824"/>
            <a:ext cx="1274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  <a:cs typeface="Arial" charset="0"/>
              </a:rPr>
              <a:t>Terminator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112474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Arial" pitchFamily="34" charset="0"/>
                <a:cs typeface="Arial" pitchFamily="34" charset="0"/>
              </a:rPr>
              <a:t>This plasmid is used for </a:t>
            </a:r>
            <a:r>
              <a:rPr lang="en-CA" sz="1600" dirty="0" err="1">
                <a:latin typeface="Arial" pitchFamily="34" charset="0"/>
                <a:cs typeface="Arial" pitchFamily="34" charset="0"/>
              </a:rPr>
              <a:t>Agrobacterium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-based </a:t>
            </a:r>
          </a:p>
          <a:p>
            <a:r>
              <a:rPr lang="en-CA" sz="1600" dirty="0">
                <a:latin typeface="Arial" pitchFamily="34" charset="0"/>
                <a:cs typeface="Arial" pitchFamily="34" charset="0"/>
              </a:rPr>
              <a:t>transformation of plant cells. The DNA between </a:t>
            </a:r>
          </a:p>
          <a:p>
            <a:r>
              <a:rPr lang="en-CA" sz="1600" dirty="0">
                <a:latin typeface="Arial" pitchFamily="34" charset="0"/>
                <a:cs typeface="Arial" pitchFamily="34" charset="0"/>
              </a:rPr>
              <a:t>left border (LB) and right border (RB)</a:t>
            </a:r>
          </a:p>
          <a:p>
            <a:r>
              <a:rPr lang="en-CA" sz="1600" dirty="0">
                <a:latin typeface="Arial" pitchFamily="34" charset="0"/>
                <a:cs typeface="Arial" pitchFamily="34" charset="0"/>
              </a:rPr>
              <a:t>is integrated into chromosomal DNA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F30F-967E-B24B-AEE1-5B3E7D87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72" y="43679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Another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9D2B4-586E-B74D-B5CB-A460154B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0E56C-285F-4A59-B1B1-586A0E3AAE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D52A1-E01C-754D-BB49-62D95C4A9FFF}"/>
              </a:ext>
            </a:extLst>
          </p:cNvPr>
          <p:cNvSpPr/>
          <p:nvPr/>
        </p:nvSpPr>
        <p:spPr>
          <a:xfrm>
            <a:off x="3131840" y="3645024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insert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5EAF5-AACC-7948-88DC-295EF807681A}"/>
              </a:ext>
            </a:extLst>
          </p:cNvPr>
          <p:cNvSpPr/>
          <p:nvPr/>
        </p:nvSpPr>
        <p:spPr>
          <a:xfrm>
            <a:off x="2195736" y="3640460"/>
            <a:ext cx="93610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promoter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0C776-F423-454F-AEE8-1E2273BADA4C}"/>
              </a:ext>
            </a:extLst>
          </p:cNvPr>
          <p:cNvSpPr/>
          <p:nvPr/>
        </p:nvSpPr>
        <p:spPr>
          <a:xfrm>
            <a:off x="4952008" y="3640873"/>
            <a:ext cx="93610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promoter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892BC97-6BA2-1B4A-9395-01EBB539FEAF}"/>
              </a:ext>
            </a:extLst>
          </p:cNvPr>
          <p:cNvSpPr/>
          <p:nvPr/>
        </p:nvSpPr>
        <p:spPr>
          <a:xfrm>
            <a:off x="1435474" y="3793067"/>
            <a:ext cx="5066926" cy="2142066"/>
          </a:xfrm>
          <a:custGeom>
            <a:avLst/>
            <a:gdLst>
              <a:gd name="connsiteX0" fmla="*/ 4474259 w 5066926"/>
              <a:gd name="connsiteY0" fmla="*/ 16933 h 2142066"/>
              <a:gd name="connsiteX1" fmla="*/ 4541993 w 5066926"/>
              <a:gd name="connsiteY1" fmla="*/ 42333 h 2142066"/>
              <a:gd name="connsiteX2" fmla="*/ 4575859 w 5066926"/>
              <a:gd name="connsiteY2" fmla="*/ 59266 h 2142066"/>
              <a:gd name="connsiteX3" fmla="*/ 4609726 w 5066926"/>
              <a:gd name="connsiteY3" fmla="*/ 67733 h 2142066"/>
              <a:gd name="connsiteX4" fmla="*/ 4643593 w 5066926"/>
              <a:gd name="connsiteY4" fmla="*/ 84666 h 2142066"/>
              <a:gd name="connsiteX5" fmla="*/ 4719793 w 5066926"/>
              <a:gd name="connsiteY5" fmla="*/ 127000 h 2142066"/>
              <a:gd name="connsiteX6" fmla="*/ 4745193 w 5066926"/>
              <a:gd name="connsiteY6" fmla="*/ 143933 h 2142066"/>
              <a:gd name="connsiteX7" fmla="*/ 4821393 w 5066926"/>
              <a:gd name="connsiteY7" fmla="*/ 211666 h 2142066"/>
              <a:gd name="connsiteX8" fmla="*/ 4880659 w 5066926"/>
              <a:gd name="connsiteY8" fmla="*/ 304800 h 2142066"/>
              <a:gd name="connsiteX9" fmla="*/ 4922993 w 5066926"/>
              <a:gd name="connsiteY9" fmla="*/ 389466 h 2142066"/>
              <a:gd name="connsiteX10" fmla="*/ 4939926 w 5066926"/>
              <a:gd name="connsiteY10" fmla="*/ 440266 h 2142066"/>
              <a:gd name="connsiteX11" fmla="*/ 4956859 w 5066926"/>
              <a:gd name="connsiteY11" fmla="*/ 541866 h 2142066"/>
              <a:gd name="connsiteX12" fmla="*/ 4973793 w 5066926"/>
              <a:gd name="connsiteY12" fmla="*/ 609600 h 2142066"/>
              <a:gd name="connsiteX13" fmla="*/ 4990726 w 5066926"/>
              <a:gd name="connsiteY13" fmla="*/ 685800 h 2142066"/>
              <a:gd name="connsiteX14" fmla="*/ 4999193 w 5066926"/>
              <a:gd name="connsiteY14" fmla="*/ 753533 h 2142066"/>
              <a:gd name="connsiteX15" fmla="*/ 5016126 w 5066926"/>
              <a:gd name="connsiteY15" fmla="*/ 821266 h 2142066"/>
              <a:gd name="connsiteX16" fmla="*/ 5033059 w 5066926"/>
              <a:gd name="connsiteY16" fmla="*/ 872066 h 2142066"/>
              <a:gd name="connsiteX17" fmla="*/ 5049993 w 5066926"/>
              <a:gd name="connsiteY17" fmla="*/ 965200 h 2142066"/>
              <a:gd name="connsiteX18" fmla="*/ 5058459 w 5066926"/>
              <a:gd name="connsiteY18" fmla="*/ 990600 h 2142066"/>
              <a:gd name="connsiteX19" fmla="*/ 5066926 w 5066926"/>
              <a:gd name="connsiteY19" fmla="*/ 1032933 h 2142066"/>
              <a:gd name="connsiteX20" fmla="*/ 5058459 w 5066926"/>
              <a:gd name="connsiteY20" fmla="*/ 1236133 h 2142066"/>
              <a:gd name="connsiteX21" fmla="*/ 5041526 w 5066926"/>
              <a:gd name="connsiteY21" fmla="*/ 1295400 h 2142066"/>
              <a:gd name="connsiteX22" fmla="*/ 5024593 w 5066926"/>
              <a:gd name="connsiteY22" fmla="*/ 1337733 h 2142066"/>
              <a:gd name="connsiteX23" fmla="*/ 5007659 w 5066926"/>
              <a:gd name="connsiteY23" fmla="*/ 1354666 h 2142066"/>
              <a:gd name="connsiteX24" fmla="*/ 4982259 w 5066926"/>
              <a:gd name="connsiteY24" fmla="*/ 1388533 h 2142066"/>
              <a:gd name="connsiteX25" fmla="*/ 4931459 w 5066926"/>
              <a:gd name="connsiteY25" fmla="*/ 1447800 h 2142066"/>
              <a:gd name="connsiteX26" fmla="*/ 4914526 w 5066926"/>
              <a:gd name="connsiteY26" fmla="*/ 1473200 h 2142066"/>
              <a:gd name="connsiteX27" fmla="*/ 4889126 w 5066926"/>
              <a:gd name="connsiteY27" fmla="*/ 1490133 h 2142066"/>
              <a:gd name="connsiteX28" fmla="*/ 4846793 w 5066926"/>
              <a:gd name="connsiteY28" fmla="*/ 1532466 h 2142066"/>
              <a:gd name="connsiteX29" fmla="*/ 4821393 w 5066926"/>
              <a:gd name="connsiteY29" fmla="*/ 1549400 h 2142066"/>
              <a:gd name="connsiteX30" fmla="*/ 4779059 w 5066926"/>
              <a:gd name="connsiteY30" fmla="*/ 1591733 h 2142066"/>
              <a:gd name="connsiteX31" fmla="*/ 4728259 w 5066926"/>
              <a:gd name="connsiteY31" fmla="*/ 1625600 h 2142066"/>
              <a:gd name="connsiteX32" fmla="*/ 4685926 w 5066926"/>
              <a:gd name="connsiteY32" fmla="*/ 1659466 h 2142066"/>
              <a:gd name="connsiteX33" fmla="*/ 4618193 w 5066926"/>
              <a:gd name="connsiteY33" fmla="*/ 1710266 h 2142066"/>
              <a:gd name="connsiteX34" fmla="*/ 4575859 w 5066926"/>
              <a:gd name="connsiteY34" fmla="*/ 1744133 h 2142066"/>
              <a:gd name="connsiteX35" fmla="*/ 4516593 w 5066926"/>
              <a:gd name="connsiteY35" fmla="*/ 1761066 h 2142066"/>
              <a:gd name="connsiteX36" fmla="*/ 4457326 w 5066926"/>
              <a:gd name="connsiteY36" fmla="*/ 1786466 h 2142066"/>
              <a:gd name="connsiteX37" fmla="*/ 4398059 w 5066926"/>
              <a:gd name="connsiteY37" fmla="*/ 1811866 h 2142066"/>
              <a:gd name="connsiteX38" fmla="*/ 4304926 w 5066926"/>
              <a:gd name="connsiteY38" fmla="*/ 1862666 h 2142066"/>
              <a:gd name="connsiteX39" fmla="*/ 4279526 w 5066926"/>
              <a:gd name="connsiteY39" fmla="*/ 1871133 h 2142066"/>
              <a:gd name="connsiteX40" fmla="*/ 4245659 w 5066926"/>
              <a:gd name="connsiteY40" fmla="*/ 1888066 h 2142066"/>
              <a:gd name="connsiteX41" fmla="*/ 4203326 w 5066926"/>
              <a:gd name="connsiteY41" fmla="*/ 1905000 h 2142066"/>
              <a:gd name="connsiteX42" fmla="*/ 4177926 w 5066926"/>
              <a:gd name="connsiteY42" fmla="*/ 1921933 h 2142066"/>
              <a:gd name="connsiteX43" fmla="*/ 4093259 w 5066926"/>
              <a:gd name="connsiteY43" fmla="*/ 1947333 h 2142066"/>
              <a:gd name="connsiteX44" fmla="*/ 4050926 w 5066926"/>
              <a:gd name="connsiteY44" fmla="*/ 1972733 h 2142066"/>
              <a:gd name="connsiteX45" fmla="*/ 3923926 w 5066926"/>
              <a:gd name="connsiteY45" fmla="*/ 2015066 h 2142066"/>
              <a:gd name="connsiteX46" fmla="*/ 3830793 w 5066926"/>
              <a:gd name="connsiteY46" fmla="*/ 2048933 h 2142066"/>
              <a:gd name="connsiteX47" fmla="*/ 3779993 w 5066926"/>
              <a:gd name="connsiteY47" fmla="*/ 2057400 h 2142066"/>
              <a:gd name="connsiteX48" fmla="*/ 3686859 w 5066926"/>
              <a:gd name="connsiteY48" fmla="*/ 2082800 h 2142066"/>
              <a:gd name="connsiteX49" fmla="*/ 3627593 w 5066926"/>
              <a:gd name="connsiteY49" fmla="*/ 2099733 h 2142066"/>
              <a:gd name="connsiteX50" fmla="*/ 3542926 w 5066926"/>
              <a:gd name="connsiteY50" fmla="*/ 2116666 h 2142066"/>
              <a:gd name="connsiteX51" fmla="*/ 3509059 w 5066926"/>
              <a:gd name="connsiteY51" fmla="*/ 2125133 h 2142066"/>
              <a:gd name="connsiteX52" fmla="*/ 3415926 w 5066926"/>
              <a:gd name="connsiteY52" fmla="*/ 2133600 h 2142066"/>
              <a:gd name="connsiteX53" fmla="*/ 3356659 w 5066926"/>
              <a:gd name="connsiteY53" fmla="*/ 2142066 h 2142066"/>
              <a:gd name="connsiteX54" fmla="*/ 2992593 w 5066926"/>
              <a:gd name="connsiteY54" fmla="*/ 2133600 h 2142066"/>
              <a:gd name="connsiteX55" fmla="*/ 2857126 w 5066926"/>
              <a:gd name="connsiteY55" fmla="*/ 2108200 h 2142066"/>
              <a:gd name="connsiteX56" fmla="*/ 2738593 w 5066926"/>
              <a:gd name="connsiteY56" fmla="*/ 2091266 h 2142066"/>
              <a:gd name="connsiteX57" fmla="*/ 2687793 w 5066926"/>
              <a:gd name="connsiteY57" fmla="*/ 2082800 h 2142066"/>
              <a:gd name="connsiteX58" fmla="*/ 2577726 w 5066926"/>
              <a:gd name="connsiteY58" fmla="*/ 2074333 h 2142066"/>
              <a:gd name="connsiteX59" fmla="*/ 2526926 w 5066926"/>
              <a:gd name="connsiteY59" fmla="*/ 2065866 h 2142066"/>
              <a:gd name="connsiteX60" fmla="*/ 2450726 w 5066926"/>
              <a:gd name="connsiteY60" fmla="*/ 2048933 h 2142066"/>
              <a:gd name="connsiteX61" fmla="*/ 2374526 w 5066926"/>
              <a:gd name="connsiteY61" fmla="*/ 2040466 h 2142066"/>
              <a:gd name="connsiteX62" fmla="*/ 2315259 w 5066926"/>
              <a:gd name="connsiteY62" fmla="*/ 2032000 h 2142066"/>
              <a:gd name="connsiteX63" fmla="*/ 2264459 w 5066926"/>
              <a:gd name="connsiteY63" fmla="*/ 2023533 h 2142066"/>
              <a:gd name="connsiteX64" fmla="*/ 2179793 w 5066926"/>
              <a:gd name="connsiteY64" fmla="*/ 2006600 h 2142066"/>
              <a:gd name="connsiteX65" fmla="*/ 2069726 w 5066926"/>
              <a:gd name="connsiteY65" fmla="*/ 1989666 h 2142066"/>
              <a:gd name="connsiteX66" fmla="*/ 2027393 w 5066926"/>
              <a:gd name="connsiteY66" fmla="*/ 1981200 h 2142066"/>
              <a:gd name="connsiteX67" fmla="*/ 1917326 w 5066926"/>
              <a:gd name="connsiteY67" fmla="*/ 1964266 h 2142066"/>
              <a:gd name="connsiteX68" fmla="*/ 1756459 w 5066926"/>
              <a:gd name="connsiteY68" fmla="*/ 1938866 h 2142066"/>
              <a:gd name="connsiteX69" fmla="*/ 1705659 w 5066926"/>
              <a:gd name="connsiteY69" fmla="*/ 1921933 h 2142066"/>
              <a:gd name="connsiteX70" fmla="*/ 1604059 w 5066926"/>
              <a:gd name="connsiteY70" fmla="*/ 1905000 h 2142066"/>
              <a:gd name="connsiteX71" fmla="*/ 1561726 w 5066926"/>
              <a:gd name="connsiteY71" fmla="*/ 1896533 h 2142066"/>
              <a:gd name="connsiteX72" fmla="*/ 1460126 w 5066926"/>
              <a:gd name="connsiteY72" fmla="*/ 1879600 h 2142066"/>
              <a:gd name="connsiteX73" fmla="*/ 1409326 w 5066926"/>
              <a:gd name="connsiteY73" fmla="*/ 1862666 h 2142066"/>
              <a:gd name="connsiteX74" fmla="*/ 1350059 w 5066926"/>
              <a:gd name="connsiteY74" fmla="*/ 1854200 h 2142066"/>
              <a:gd name="connsiteX75" fmla="*/ 1290793 w 5066926"/>
              <a:gd name="connsiteY75" fmla="*/ 1828800 h 2142066"/>
              <a:gd name="connsiteX76" fmla="*/ 1172259 w 5066926"/>
              <a:gd name="connsiteY76" fmla="*/ 1794933 h 2142066"/>
              <a:gd name="connsiteX77" fmla="*/ 1112993 w 5066926"/>
              <a:gd name="connsiteY77" fmla="*/ 1778000 h 2142066"/>
              <a:gd name="connsiteX78" fmla="*/ 1028326 w 5066926"/>
              <a:gd name="connsiteY78" fmla="*/ 1744133 h 2142066"/>
              <a:gd name="connsiteX79" fmla="*/ 198593 w 5066926"/>
              <a:gd name="connsiteY79" fmla="*/ 1422400 h 2142066"/>
              <a:gd name="connsiteX80" fmla="*/ 173193 w 5066926"/>
              <a:gd name="connsiteY80" fmla="*/ 1405466 h 2142066"/>
              <a:gd name="connsiteX81" fmla="*/ 139326 w 5066926"/>
              <a:gd name="connsiteY81" fmla="*/ 1388533 h 2142066"/>
              <a:gd name="connsiteX82" fmla="*/ 80059 w 5066926"/>
              <a:gd name="connsiteY82" fmla="*/ 1337733 h 2142066"/>
              <a:gd name="connsiteX83" fmla="*/ 63126 w 5066926"/>
              <a:gd name="connsiteY83" fmla="*/ 1312333 h 2142066"/>
              <a:gd name="connsiteX84" fmla="*/ 46193 w 5066926"/>
              <a:gd name="connsiteY84" fmla="*/ 1261533 h 2142066"/>
              <a:gd name="connsiteX85" fmla="*/ 12326 w 5066926"/>
              <a:gd name="connsiteY85" fmla="*/ 1193800 h 2142066"/>
              <a:gd name="connsiteX86" fmla="*/ 12326 w 5066926"/>
              <a:gd name="connsiteY86" fmla="*/ 787400 h 2142066"/>
              <a:gd name="connsiteX87" fmla="*/ 20793 w 5066926"/>
              <a:gd name="connsiteY87" fmla="*/ 685800 h 2142066"/>
              <a:gd name="connsiteX88" fmla="*/ 29259 w 5066926"/>
              <a:gd name="connsiteY88" fmla="*/ 651933 h 2142066"/>
              <a:gd name="connsiteX89" fmla="*/ 37726 w 5066926"/>
              <a:gd name="connsiteY89" fmla="*/ 609600 h 2142066"/>
              <a:gd name="connsiteX90" fmla="*/ 46193 w 5066926"/>
              <a:gd name="connsiteY90" fmla="*/ 575733 h 2142066"/>
              <a:gd name="connsiteX91" fmla="*/ 71593 w 5066926"/>
              <a:gd name="connsiteY91" fmla="*/ 491066 h 2142066"/>
              <a:gd name="connsiteX92" fmla="*/ 80059 w 5066926"/>
              <a:gd name="connsiteY92" fmla="*/ 448733 h 2142066"/>
              <a:gd name="connsiteX93" fmla="*/ 122393 w 5066926"/>
              <a:gd name="connsiteY93" fmla="*/ 372533 h 2142066"/>
              <a:gd name="connsiteX94" fmla="*/ 164726 w 5066926"/>
              <a:gd name="connsiteY94" fmla="*/ 304800 h 2142066"/>
              <a:gd name="connsiteX95" fmla="*/ 198593 w 5066926"/>
              <a:gd name="connsiteY95" fmla="*/ 254000 h 2142066"/>
              <a:gd name="connsiteX96" fmla="*/ 223993 w 5066926"/>
              <a:gd name="connsiteY96" fmla="*/ 237066 h 2142066"/>
              <a:gd name="connsiteX97" fmla="*/ 325593 w 5066926"/>
              <a:gd name="connsiteY97" fmla="*/ 152400 h 2142066"/>
              <a:gd name="connsiteX98" fmla="*/ 418726 w 5066926"/>
              <a:gd name="connsiteY98" fmla="*/ 127000 h 2142066"/>
              <a:gd name="connsiteX99" fmla="*/ 452593 w 5066926"/>
              <a:gd name="connsiteY99" fmla="*/ 118533 h 2142066"/>
              <a:gd name="connsiteX100" fmla="*/ 486459 w 5066926"/>
              <a:gd name="connsiteY100" fmla="*/ 101600 h 2142066"/>
              <a:gd name="connsiteX101" fmla="*/ 579593 w 5066926"/>
              <a:gd name="connsiteY101" fmla="*/ 59266 h 2142066"/>
              <a:gd name="connsiteX102" fmla="*/ 630393 w 5066926"/>
              <a:gd name="connsiteY102" fmla="*/ 25400 h 2142066"/>
              <a:gd name="connsiteX103" fmla="*/ 681193 w 5066926"/>
              <a:gd name="connsiteY103" fmla="*/ 0 h 2142066"/>
              <a:gd name="connsiteX104" fmla="*/ 715059 w 5066926"/>
              <a:gd name="connsiteY104" fmla="*/ 8466 h 2142066"/>
              <a:gd name="connsiteX105" fmla="*/ 731993 w 5066926"/>
              <a:gd name="connsiteY105" fmla="*/ 16933 h 21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66926" h="2142066">
                <a:moveTo>
                  <a:pt x="4474259" y="16933"/>
                </a:moveTo>
                <a:cubicBezTo>
                  <a:pt x="4496837" y="25400"/>
                  <a:pt x="4519735" y="33059"/>
                  <a:pt x="4541993" y="42333"/>
                </a:cubicBezTo>
                <a:cubicBezTo>
                  <a:pt x="4553643" y="47187"/>
                  <a:pt x="4564041" y="54834"/>
                  <a:pt x="4575859" y="59266"/>
                </a:cubicBezTo>
                <a:cubicBezTo>
                  <a:pt x="4586755" y="63352"/>
                  <a:pt x="4598830" y="63647"/>
                  <a:pt x="4609726" y="67733"/>
                </a:cubicBezTo>
                <a:cubicBezTo>
                  <a:pt x="4621544" y="72165"/>
                  <a:pt x="4631992" y="79694"/>
                  <a:pt x="4643593" y="84666"/>
                </a:cubicBezTo>
                <a:cubicBezTo>
                  <a:pt x="4706180" y="111489"/>
                  <a:pt x="4620794" y="61000"/>
                  <a:pt x="4719793" y="127000"/>
                </a:cubicBezTo>
                <a:lnTo>
                  <a:pt x="4745193" y="143933"/>
                </a:lnTo>
                <a:cubicBezTo>
                  <a:pt x="4775733" y="164292"/>
                  <a:pt x="4798195" y="176869"/>
                  <a:pt x="4821393" y="211666"/>
                </a:cubicBezTo>
                <a:cubicBezTo>
                  <a:pt x="4839745" y="239194"/>
                  <a:pt x="4864715" y="274905"/>
                  <a:pt x="4880659" y="304800"/>
                </a:cubicBezTo>
                <a:cubicBezTo>
                  <a:pt x="4895508" y="332641"/>
                  <a:pt x="4913015" y="359532"/>
                  <a:pt x="4922993" y="389466"/>
                </a:cubicBezTo>
                <a:cubicBezTo>
                  <a:pt x="4928637" y="406399"/>
                  <a:pt x="4936054" y="422842"/>
                  <a:pt x="4939926" y="440266"/>
                </a:cubicBezTo>
                <a:cubicBezTo>
                  <a:pt x="4947374" y="473782"/>
                  <a:pt x="4946001" y="509294"/>
                  <a:pt x="4956859" y="541866"/>
                </a:cubicBezTo>
                <a:cubicBezTo>
                  <a:pt x="4971988" y="587251"/>
                  <a:pt x="4960172" y="548303"/>
                  <a:pt x="4973793" y="609600"/>
                </a:cubicBezTo>
                <a:cubicBezTo>
                  <a:pt x="4982219" y="647516"/>
                  <a:pt x="4984343" y="644314"/>
                  <a:pt x="4990726" y="685800"/>
                </a:cubicBezTo>
                <a:cubicBezTo>
                  <a:pt x="4994186" y="708289"/>
                  <a:pt x="4995000" y="731169"/>
                  <a:pt x="4999193" y="753533"/>
                </a:cubicBezTo>
                <a:cubicBezTo>
                  <a:pt x="5003482" y="776407"/>
                  <a:pt x="5008767" y="799188"/>
                  <a:pt x="5016126" y="821266"/>
                </a:cubicBezTo>
                <a:cubicBezTo>
                  <a:pt x="5021770" y="838199"/>
                  <a:pt x="5030124" y="854460"/>
                  <a:pt x="5033059" y="872066"/>
                </a:cubicBezTo>
                <a:cubicBezTo>
                  <a:pt x="5036834" y="894715"/>
                  <a:pt x="5044076" y="941530"/>
                  <a:pt x="5049993" y="965200"/>
                </a:cubicBezTo>
                <a:cubicBezTo>
                  <a:pt x="5052157" y="973858"/>
                  <a:pt x="5056295" y="981942"/>
                  <a:pt x="5058459" y="990600"/>
                </a:cubicBezTo>
                <a:cubicBezTo>
                  <a:pt x="5061949" y="1004561"/>
                  <a:pt x="5064104" y="1018822"/>
                  <a:pt x="5066926" y="1032933"/>
                </a:cubicBezTo>
                <a:cubicBezTo>
                  <a:pt x="5064104" y="1100666"/>
                  <a:pt x="5063289" y="1168513"/>
                  <a:pt x="5058459" y="1236133"/>
                </a:cubicBezTo>
                <a:cubicBezTo>
                  <a:pt x="5057674" y="1247127"/>
                  <a:pt x="5046122" y="1283144"/>
                  <a:pt x="5041526" y="1295400"/>
                </a:cubicBezTo>
                <a:cubicBezTo>
                  <a:pt x="5036190" y="1309630"/>
                  <a:pt x="5032133" y="1324538"/>
                  <a:pt x="5024593" y="1337733"/>
                </a:cubicBezTo>
                <a:cubicBezTo>
                  <a:pt x="5020632" y="1344664"/>
                  <a:pt x="5012769" y="1348534"/>
                  <a:pt x="5007659" y="1354666"/>
                </a:cubicBezTo>
                <a:cubicBezTo>
                  <a:pt x="4998625" y="1365506"/>
                  <a:pt x="4990461" y="1377050"/>
                  <a:pt x="4982259" y="1388533"/>
                </a:cubicBezTo>
                <a:cubicBezTo>
                  <a:pt x="4926724" y="1466284"/>
                  <a:pt x="5019192" y="1345444"/>
                  <a:pt x="4931459" y="1447800"/>
                </a:cubicBezTo>
                <a:cubicBezTo>
                  <a:pt x="4924837" y="1455526"/>
                  <a:pt x="4921721" y="1466005"/>
                  <a:pt x="4914526" y="1473200"/>
                </a:cubicBezTo>
                <a:cubicBezTo>
                  <a:pt x="4907331" y="1480395"/>
                  <a:pt x="4896784" y="1483432"/>
                  <a:pt x="4889126" y="1490133"/>
                </a:cubicBezTo>
                <a:cubicBezTo>
                  <a:pt x="4874108" y="1503274"/>
                  <a:pt x="4861811" y="1519325"/>
                  <a:pt x="4846793" y="1532466"/>
                </a:cubicBezTo>
                <a:cubicBezTo>
                  <a:pt x="4839135" y="1539167"/>
                  <a:pt x="4829051" y="1542699"/>
                  <a:pt x="4821393" y="1549400"/>
                </a:cubicBezTo>
                <a:cubicBezTo>
                  <a:pt x="4806374" y="1562541"/>
                  <a:pt x="4795664" y="1580663"/>
                  <a:pt x="4779059" y="1591733"/>
                </a:cubicBezTo>
                <a:cubicBezTo>
                  <a:pt x="4762126" y="1603022"/>
                  <a:pt x="4744151" y="1612887"/>
                  <a:pt x="4728259" y="1625600"/>
                </a:cubicBezTo>
                <a:cubicBezTo>
                  <a:pt x="4714148" y="1636889"/>
                  <a:pt x="4700383" y="1648623"/>
                  <a:pt x="4685926" y="1659466"/>
                </a:cubicBezTo>
                <a:cubicBezTo>
                  <a:pt x="4629149" y="1702049"/>
                  <a:pt x="4697492" y="1642296"/>
                  <a:pt x="4618193" y="1710266"/>
                </a:cubicBezTo>
                <a:cubicBezTo>
                  <a:pt x="4596141" y="1729167"/>
                  <a:pt x="4605253" y="1729436"/>
                  <a:pt x="4575859" y="1744133"/>
                </a:cubicBezTo>
                <a:cubicBezTo>
                  <a:pt x="4563709" y="1750208"/>
                  <a:pt x="4527449" y="1758352"/>
                  <a:pt x="4516593" y="1761066"/>
                </a:cubicBezTo>
                <a:cubicBezTo>
                  <a:pt x="4452825" y="1803580"/>
                  <a:pt x="4533869" y="1753662"/>
                  <a:pt x="4457326" y="1786466"/>
                </a:cubicBezTo>
                <a:cubicBezTo>
                  <a:pt x="4375468" y="1821548"/>
                  <a:pt x="4495288" y="1787561"/>
                  <a:pt x="4398059" y="1811866"/>
                </a:cubicBezTo>
                <a:cubicBezTo>
                  <a:pt x="4367140" y="1832479"/>
                  <a:pt x="4343350" y="1849858"/>
                  <a:pt x="4304926" y="1862666"/>
                </a:cubicBezTo>
                <a:cubicBezTo>
                  <a:pt x="4296459" y="1865488"/>
                  <a:pt x="4287729" y="1867617"/>
                  <a:pt x="4279526" y="1871133"/>
                </a:cubicBezTo>
                <a:cubicBezTo>
                  <a:pt x="4267925" y="1876105"/>
                  <a:pt x="4257193" y="1882940"/>
                  <a:pt x="4245659" y="1888066"/>
                </a:cubicBezTo>
                <a:cubicBezTo>
                  <a:pt x="4231771" y="1894239"/>
                  <a:pt x="4216920" y="1898203"/>
                  <a:pt x="4203326" y="1905000"/>
                </a:cubicBezTo>
                <a:cubicBezTo>
                  <a:pt x="4194225" y="1909551"/>
                  <a:pt x="4187454" y="1918360"/>
                  <a:pt x="4177926" y="1921933"/>
                </a:cubicBezTo>
                <a:cubicBezTo>
                  <a:pt x="4082752" y="1957623"/>
                  <a:pt x="4189022" y="1899452"/>
                  <a:pt x="4093259" y="1947333"/>
                </a:cubicBezTo>
                <a:cubicBezTo>
                  <a:pt x="4078540" y="1954692"/>
                  <a:pt x="4065838" y="1965774"/>
                  <a:pt x="4050926" y="1972733"/>
                </a:cubicBezTo>
                <a:cubicBezTo>
                  <a:pt x="3977403" y="2007044"/>
                  <a:pt x="3984464" y="2002959"/>
                  <a:pt x="3923926" y="2015066"/>
                </a:cubicBezTo>
                <a:cubicBezTo>
                  <a:pt x="3895865" y="2026291"/>
                  <a:pt x="3859786" y="2041685"/>
                  <a:pt x="3830793" y="2048933"/>
                </a:cubicBezTo>
                <a:cubicBezTo>
                  <a:pt x="3814139" y="2053097"/>
                  <a:pt x="3796926" y="2054578"/>
                  <a:pt x="3779993" y="2057400"/>
                </a:cubicBezTo>
                <a:cubicBezTo>
                  <a:pt x="3699656" y="2089534"/>
                  <a:pt x="3777572" y="2061866"/>
                  <a:pt x="3686859" y="2082800"/>
                </a:cubicBezTo>
                <a:cubicBezTo>
                  <a:pt x="3666839" y="2087420"/>
                  <a:pt x="3647593" y="2095027"/>
                  <a:pt x="3627593" y="2099733"/>
                </a:cubicBezTo>
                <a:cubicBezTo>
                  <a:pt x="3599577" y="2106325"/>
                  <a:pt x="3570848" y="2109685"/>
                  <a:pt x="3542926" y="2116666"/>
                </a:cubicBezTo>
                <a:cubicBezTo>
                  <a:pt x="3531637" y="2119488"/>
                  <a:pt x="3520593" y="2123595"/>
                  <a:pt x="3509059" y="2125133"/>
                </a:cubicBezTo>
                <a:cubicBezTo>
                  <a:pt x="3478160" y="2129253"/>
                  <a:pt x="3446908" y="2130158"/>
                  <a:pt x="3415926" y="2133600"/>
                </a:cubicBezTo>
                <a:cubicBezTo>
                  <a:pt x="3396092" y="2135804"/>
                  <a:pt x="3376415" y="2139244"/>
                  <a:pt x="3356659" y="2142066"/>
                </a:cubicBezTo>
                <a:lnTo>
                  <a:pt x="2992593" y="2133600"/>
                </a:lnTo>
                <a:cubicBezTo>
                  <a:pt x="2946407" y="2131753"/>
                  <a:pt x="2902167" y="2116033"/>
                  <a:pt x="2857126" y="2108200"/>
                </a:cubicBezTo>
                <a:cubicBezTo>
                  <a:pt x="2817804" y="2101361"/>
                  <a:pt x="2777962" y="2097827"/>
                  <a:pt x="2738593" y="2091266"/>
                </a:cubicBezTo>
                <a:cubicBezTo>
                  <a:pt x="2721660" y="2088444"/>
                  <a:pt x="2704866" y="2084597"/>
                  <a:pt x="2687793" y="2082800"/>
                </a:cubicBezTo>
                <a:cubicBezTo>
                  <a:pt x="2651198" y="2078948"/>
                  <a:pt x="2614415" y="2077155"/>
                  <a:pt x="2577726" y="2074333"/>
                </a:cubicBezTo>
                <a:cubicBezTo>
                  <a:pt x="2560793" y="2071511"/>
                  <a:pt x="2543760" y="2069233"/>
                  <a:pt x="2526926" y="2065866"/>
                </a:cubicBezTo>
                <a:cubicBezTo>
                  <a:pt x="2501412" y="2060763"/>
                  <a:pt x="2476392" y="2053211"/>
                  <a:pt x="2450726" y="2048933"/>
                </a:cubicBezTo>
                <a:cubicBezTo>
                  <a:pt x="2425517" y="2044732"/>
                  <a:pt x="2399885" y="2043636"/>
                  <a:pt x="2374526" y="2040466"/>
                </a:cubicBezTo>
                <a:cubicBezTo>
                  <a:pt x="2354724" y="2037991"/>
                  <a:pt x="2334983" y="2035034"/>
                  <a:pt x="2315259" y="2032000"/>
                </a:cubicBezTo>
                <a:cubicBezTo>
                  <a:pt x="2298292" y="2029390"/>
                  <a:pt x="2281332" y="2026697"/>
                  <a:pt x="2264459" y="2023533"/>
                </a:cubicBezTo>
                <a:cubicBezTo>
                  <a:pt x="2236171" y="2018229"/>
                  <a:pt x="2208285" y="2010670"/>
                  <a:pt x="2179793" y="2006600"/>
                </a:cubicBezTo>
                <a:cubicBezTo>
                  <a:pt x="2135382" y="2000255"/>
                  <a:pt x="2112812" y="1997500"/>
                  <a:pt x="2069726" y="1989666"/>
                </a:cubicBezTo>
                <a:cubicBezTo>
                  <a:pt x="2055568" y="1987092"/>
                  <a:pt x="2041551" y="1983774"/>
                  <a:pt x="2027393" y="1981200"/>
                </a:cubicBezTo>
                <a:cubicBezTo>
                  <a:pt x="1960299" y="1969001"/>
                  <a:pt x="1989645" y="1975685"/>
                  <a:pt x="1917326" y="1964266"/>
                </a:cubicBezTo>
                <a:cubicBezTo>
                  <a:pt x="1725291" y="1933945"/>
                  <a:pt x="1890837" y="1958064"/>
                  <a:pt x="1756459" y="1938866"/>
                </a:cubicBezTo>
                <a:cubicBezTo>
                  <a:pt x="1739526" y="1933222"/>
                  <a:pt x="1723083" y="1925805"/>
                  <a:pt x="1705659" y="1921933"/>
                </a:cubicBezTo>
                <a:cubicBezTo>
                  <a:pt x="1672143" y="1914485"/>
                  <a:pt x="1637726" y="1911734"/>
                  <a:pt x="1604059" y="1905000"/>
                </a:cubicBezTo>
                <a:cubicBezTo>
                  <a:pt x="1589948" y="1902178"/>
                  <a:pt x="1575898" y="1899034"/>
                  <a:pt x="1561726" y="1896533"/>
                </a:cubicBezTo>
                <a:lnTo>
                  <a:pt x="1460126" y="1879600"/>
                </a:lnTo>
                <a:cubicBezTo>
                  <a:pt x="1443193" y="1873955"/>
                  <a:pt x="1426718" y="1866680"/>
                  <a:pt x="1409326" y="1862666"/>
                </a:cubicBezTo>
                <a:cubicBezTo>
                  <a:pt x="1389881" y="1858179"/>
                  <a:pt x="1369247" y="1859682"/>
                  <a:pt x="1350059" y="1854200"/>
                </a:cubicBezTo>
                <a:cubicBezTo>
                  <a:pt x="1329393" y="1848295"/>
                  <a:pt x="1311183" y="1835597"/>
                  <a:pt x="1290793" y="1828800"/>
                </a:cubicBezTo>
                <a:cubicBezTo>
                  <a:pt x="1251809" y="1815805"/>
                  <a:pt x="1211770" y="1806222"/>
                  <a:pt x="1172259" y="1794933"/>
                </a:cubicBezTo>
                <a:cubicBezTo>
                  <a:pt x="1152504" y="1789289"/>
                  <a:pt x="1131370" y="1787189"/>
                  <a:pt x="1112993" y="1778000"/>
                </a:cubicBezTo>
                <a:cubicBezTo>
                  <a:pt x="1043433" y="1743219"/>
                  <a:pt x="1118999" y="1779007"/>
                  <a:pt x="1028326" y="1744133"/>
                </a:cubicBezTo>
                <a:lnTo>
                  <a:pt x="198593" y="1422400"/>
                </a:lnTo>
                <a:cubicBezTo>
                  <a:pt x="189132" y="1418653"/>
                  <a:pt x="182028" y="1410515"/>
                  <a:pt x="173193" y="1405466"/>
                </a:cubicBezTo>
                <a:cubicBezTo>
                  <a:pt x="162235" y="1399204"/>
                  <a:pt x="150285" y="1394795"/>
                  <a:pt x="139326" y="1388533"/>
                </a:cubicBezTo>
                <a:cubicBezTo>
                  <a:pt x="118702" y="1376748"/>
                  <a:pt x="92786" y="1356824"/>
                  <a:pt x="80059" y="1337733"/>
                </a:cubicBezTo>
                <a:cubicBezTo>
                  <a:pt x="74415" y="1329266"/>
                  <a:pt x="67259" y="1321632"/>
                  <a:pt x="63126" y="1312333"/>
                </a:cubicBezTo>
                <a:cubicBezTo>
                  <a:pt x="55877" y="1296022"/>
                  <a:pt x="54176" y="1277498"/>
                  <a:pt x="46193" y="1261533"/>
                </a:cubicBezTo>
                <a:lnTo>
                  <a:pt x="12326" y="1193800"/>
                </a:lnTo>
                <a:cubicBezTo>
                  <a:pt x="-7472" y="1015627"/>
                  <a:pt x="-366" y="1111024"/>
                  <a:pt x="12326" y="787400"/>
                </a:cubicBezTo>
                <a:cubicBezTo>
                  <a:pt x="13658" y="753442"/>
                  <a:pt x="16578" y="719522"/>
                  <a:pt x="20793" y="685800"/>
                </a:cubicBezTo>
                <a:cubicBezTo>
                  <a:pt x="22236" y="674253"/>
                  <a:pt x="26735" y="663292"/>
                  <a:pt x="29259" y="651933"/>
                </a:cubicBezTo>
                <a:cubicBezTo>
                  <a:pt x="32381" y="637885"/>
                  <a:pt x="34604" y="623648"/>
                  <a:pt x="37726" y="609600"/>
                </a:cubicBezTo>
                <a:cubicBezTo>
                  <a:pt x="40250" y="598241"/>
                  <a:pt x="43669" y="587092"/>
                  <a:pt x="46193" y="575733"/>
                </a:cubicBezTo>
                <a:cubicBezTo>
                  <a:pt x="60502" y="511340"/>
                  <a:pt x="46291" y="554320"/>
                  <a:pt x="71593" y="491066"/>
                </a:cubicBezTo>
                <a:cubicBezTo>
                  <a:pt x="74415" y="476955"/>
                  <a:pt x="75508" y="462385"/>
                  <a:pt x="80059" y="448733"/>
                </a:cubicBezTo>
                <a:cubicBezTo>
                  <a:pt x="86825" y="428435"/>
                  <a:pt x="113352" y="388807"/>
                  <a:pt x="122393" y="372533"/>
                </a:cubicBezTo>
                <a:cubicBezTo>
                  <a:pt x="165716" y="294551"/>
                  <a:pt x="109304" y="383973"/>
                  <a:pt x="164726" y="304800"/>
                </a:cubicBezTo>
                <a:cubicBezTo>
                  <a:pt x="176397" y="288128"/>
                  <a:pt x="181660" y="265289"/>
                  <a:pt x="198593" y="254000"/>
                </a:cubicBezTo>
                <a:cubicBezTo>
                  <a:pt x="207060" y="248355"/>
                  <a:pt x="216388" y="243826"/>
                  <a:pt x="223993" y="237066"/>
                </a:cubicBezTo>
                <a:cubicBezTo>
                  <a:pt x="252290" y="211913"/>
                  <a:pt x="286220" y="165525"/>
                  <a:pt x="325593" y="152400"/>
                </a:cubicBezTo>
                <a:cubicBezTo>
                  <a:pt x="373072" y="136573"/>
                  <a:pt x="342331" y="146099"/>
                  <a:pt x="418726" y="127000"/>
                </a:cubicBezTo>
                <a:cubicBezTo>
                  <a:pt x="430015" y="124178"/>
                  <a:pt x="442185" y="123737"/>
                  <a:pt x="452593" y="118533"/>
                </a:cubicBezTo>
                <a:cubicBezTo>
                  <a:pt x="463882" y="112889"/>
                  <a:pt x="474858" y="106572"/>
                  <a:pt x="486459" y="101600"/>
                </a:cubicBezTo>
                <a:cubicBezTo>
                  <a:pt x="536807" y="80022"/>
                  <a:pt x="501048" y="111628"/>
                  <a:pt x="579593" y="59266"/>
                </a:cubicBezTo>
                <a:cubicBezTo>
                  <a:pt x="596526" y="47977"/>
                  <a:pt x="611086" y="31836"/>
                  <a:pt x="630393" y="25400"/>
                </a:cubicBezTo>
                <a:cubicBezTo>
                  <a:pt x="665446" y="13715"/>
                  <a:pt x="648367" y="21883"/>
                  <a:pt x="681193" y="0"/>
                </a:cubicBezTo>
                <a:cubicBezTo>
                  <a:pt x="692482" y="2822"/>
                  <a:pt x="704364" y="3882"/>
                  <a:pt x="715059" y="8466"/>
                </a:cubicBezTo>
                <a:cubicBezTo>
                  <a:pt x="731814" y="15647"/>
                  <a:pt x="752347" y="37290"/>
                  <a:pt x="731993" y="169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AD1B36-549C-5343-9BD6-58EFF17EFA15}"/>
              </a:ext>
            </a:extLst>
          </p:cNvPr>
          <p:cNvCxnSpPr/>
          <p:nvPr/>
        </p:nvCxnSpPr>
        <p:spPr>
          <a:xfrm>
            <a:off x="2195736" y="3356992"/>
            <a:ext cx="8640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A1B447-6857-1F45-94AF-EF725CCD0F4A}"/>
              </a:ext>
            </a:extLst>
          </p:cNvPr>
          <p:cNvCxnSpPr/>
          <p:nvPr/>
        </p:nvCxnSpPr>
        <p:spPr>
          <a:xfrm flipH="1">
            <a:off x="5004048" y="4293096"/>
            <a:ext cx="884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9C11E84-8408-FA40-8837-1D79BDE6C19C}"/>
              </a:ext>
            </a:extLst>
          </p:cNvPr>
          <p:cNvSpPr txBox="1"/>
          <p:nvPr/>
        </p:nvSpPr>
        <p:spPr>
          <a:xfrm>
            <a:off x="1115616" y="187738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insert, a promoter to each side, so that transcription occurs in both directions at once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2C85D9-E1DD-534C-AA02-B78DA9B21352}"/>
              </a:ext>
            </a:extLst>
          </p:cNvPr>
          <p:cNvCxnSpPr/>
          <p:nvPr/>
        </p:nvCxnSpPr>
        <p:spPr>
          <a:xfrm>
            <a:off x="3059832" y="3356992"/>
            <a:ext cx="19442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88DF68-B44B-E74B-8797-C4068C17A9A0}"/>
              </a:ext>
            </a:extLst>
          </p:cNvPr>
          <p:cNvCxnSpPr/>
          <p:nvPr/>
        </p:nvCxnSpPr>
        <p:spPr>
          <a:xfrm>
            <a:off x="3131840" y="4293096"/>
            <a:ext cx="1944216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7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0825" y="73025"/>
            <a:ext cx="7772400" cy="1143000"/>
          </a:xfrm>
        </p:spPr>
        <p:txBody>
          <a:bodyPr/>
          <a:lstStyle/>
          <a:p>
            <a:r>
              <a:rPr lang="en-US" altLang="en-US" sz="2400" b="1">
                <a:latin typeface="Arial" charset="0"/>
                <a:cs typeface="Arial" charset="0"/>
              </a:rPr>
              <a:t>Examples RNA interference/silencing phenotypes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0E56C-285F-4A59-B1B1-586A0E3AAE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56" y="1047821"/>
            <a:ext cx="8116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/>
          <a:srcRect r="44376" b="46606"/>
          <a:stretch>
            <a:fillRect/>
          </a:stretch>
        </p:blipFill>
        <p:spPr bwMode="auto">
          <a:xfrm>
            <a:off x="628650" y="3625851"/>
            <a:ext cx="584041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FA762-8252-A24A-B4BC-240DB603FD9C}"/>
              </a:ext>
            </a:extLst>
          </p:cNvPr>
          <p:cNvSpPr txBox="1"/>
          <p:nvPr/>
        </p:nvSpPr>
        <p:spPr>
          <a:xfrm>
            <a:off x="6469062" y="4140061"/>
            <a:ext cx="232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developmental biology</a:t>
            </a:r>
          </a:p>
          <a:p>
            <a:r>
              <a:rPr lang="en-US" dirty="0"/>
              <a:t>One has two tails and the other has two heads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5517</TotalTime>
  <Words>524</Words>
  <Application>Microsoft Macintosh PowerPoint</Application>
  <PresentationFormat>On-screen Show (4:3)</PresentationFormat>
  <Paragraphs>93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RNA interference (RNAi) is an integral part of gene regulation in many organisms  </vt:lpstr>
      <vt:lpstr>RNA interference</vt:lpstr>
      <vt:lpstr>PowerPoint Presentation</vt:lpstr>
      <vt:lpstr>PowerPoint Presentation</vt:lpstr>
      <vt:lpstr>Some plasmids are designed for stable integration into chromosomal DNA resulting in permanent and inheritable RNAi</vt:lpstr>
      <vt:lpstr>Another approach</vt:lpstr>
      <vt:lpstr>Examples RNA interference/silencing phenotypes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Mattsson</dc:creator>
  <cp:lastModifiedBy>Kathleen Fitzpatrick</cp:lastModifiedBy>
  <cp:revision>155</cp:revision>
  <cp:lastPrinted>2018-10-03T20:22:46Z</cp:lastPrinted>
  <dcterms:created xsi:type="dcterms:W3CDTF">2004-02-01T22:28:53Z</dcterms:created>
  <dcterms:modified xsi:type="dcterms:W3CDTF">2020-10-14T04:35:39Z</dcterms:modified>
</cp:coreProperties>
</file>