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71" r:id="rId3"/>
    <p:sldId id="386" r:id="rId4"/>
    <p:sldId id="391" r:id="rId5"/>
    <p:sldId id="392" r:id="rId6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06"/>
    <p:restoredTop sz="94679"/>
  </p:normalViewPr>
  <p:slideViewPr>
    <p:cSldViewPr snapToGrid="0" snapToObjects="1">
      <p:cViewPr varScale="1">
        <p:scale>
          <a:sx n="101" d="100"/>
          <a:sy n="101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1BDCD2-DEDC-204D-99DF-3869A88CEB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0F33F4-205E-C941-B547-00D9C0EA5A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1F58-97B1-A649-9086-6005F849F4B9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F4A7EB-6529-AF4A-8C14-0E77D61E8E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C5BCC-A4CC-4245-A6B9-4EB0AA0B49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EBC7E-EDC3-184E-A087-119406177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08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52AF-838E-3C40-9584-551854F97F7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A8C42-1133-FC41-B524-11B1506B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8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531C-ECA1-574B-9D0A-715043743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15017-C739-9C47-887F-9DE8B7804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91FC8-B468-1E46-BB80-E7B8D6EDC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75F81-A0B0-D349-AC3C-0F1F45D6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0A249-5BC7-8B48-8C79-4371CA44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3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AB85-7363-2548-8BE2-890A860F2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44E17-C2E9-F44B-A492-C6E0DBA93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1BB22-D8A6-D04C-9541-9FB43ECA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D2775-9A0B-ED41-9E79-D9742B90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AF233-009E-5D43-A571-4FB7BEFC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7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BA4600-BBF8-4E4A-8064-06BF7458B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6DAC5A-5FF8-E84D-8F41-F766F57F2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58222-EEC2-4042-9709-67C723435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E268E-92A2-C84E-8587-51B81DDA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9EFD2-B823-204D-972C-C3B0229B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1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BC7B-5752-5A4E-A9A2-ED16EE421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2FE61-5CB6-D646-AB9E-8D81D60F4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0C84B-7C18-4B41-8535-9003CFED8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2763E-11DB-F84F-889F-9E6CE9EA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1A10F-4A28-F941-BFDE-FE442085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0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3C40C-0CEA-3145-A568-80F5CB011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55F7A-27CA-E242-A984-2C7840986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36ACB-BADF-9E4B-8A2B-B9D665D2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59AAD-FE33-1D42-916D-AFB2EEEA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AAF54-8B96-DA45-9497-8476A84E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1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2F431-F57C-B14A-A9D4-12BBDEE8F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75E5C-CE21-0F4C-9B19-6AD446C25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08BB2-4633-4242-8728-0D1556A62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81393-25F9-D14F-A282-8163575C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16D21-0492-8A44-AA9F-12C3F166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842C4-3699-DB40-BAB0-E2BD955AF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6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ADC2-D364-EA4F-BFDC-BA10B14A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BE330-816F-284F-9010-ED406A509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27FE6-762F-D64D-B101-F7EBF1AC8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50484-73F3-954C-AF0D-178D300DA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3D64D3-224E-9344-AB75-65716BBA9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66812-DA4E-7B49-A9FE-A73C113EC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FBF9D2-3BAA-2D40-A5EA-0635E12C5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D4C4E8-1B8F-094C-B268-93CAABE7B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0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39A53-2EB8-D84D-8558-41CCEE277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19B875-D070-A44F-A6BE-C378C8EEA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01ADE4-021A-5848-B6AD-ECCAE712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9455C-8B75-0D47-8D52-8B50D491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2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26FAA-0FED-0943-BF1F-FD53920A1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181ED0-116C-4947-9287-6DF9538F9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D6820-B73B-1F41-87FF-60F762EA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FAF3-D651-9C45-B3C7-A8A435DC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CEE25-BCA2-8E48-8ADA-81BEB2939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40DE5-DE31-8646-8B58-38D457657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999BB-BF55-4E4F-BEE7-D36892942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F07C8-B7FD-4A44-8203-1F42D915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24297-11B4-8048-9D42-CFDE5CD8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8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87C01-F444-7741-9F87-7D859B044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C77D42-A745-BE45-AB07-DF78196E6C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A206A-BDA5-0847-8984-6D4CE099C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5B879-CB35-FB46-8953-D0A3EC4B0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DB93B-2ED0-6440-B879-767D49009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CEF92-8D02-0E4E-B105-CBD73ED7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9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9433F6-DDBC-6F4A-A83D-B1477822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E481E-7971-C54B-9654-9F4001B77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7631A-9ABA-CE4F-95C4-E274B1180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69E0D-4F1A-6B4D-BC3D-FD8440664DFF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11FEF-6C95-474C-813B-7D6A92343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8A1C4-2910-894D-AAD1-C2882A403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C1EF5-3B5F-304A-BBF2-2CA58B885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ox.com/2018/7/23/17594864/crispr-cas9-gene-editi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17B5-A2E9-CF4E-912A-05CF1D7D2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628" y="910563"/>
            <a:ext cx="9144000" cy="1748554"/>
          </a:xfrm>
        </p:spPr>
        <p:txBody>
          <a:bodyPr/>
          <a:lstStyle/>
          <a:p>
            <a:r>
              <a:rPr lang="en-US" altLang="en-US" b="1" kern="0" dirty="0">
                <a:solidFill>
                  <a:srgbClr val="C00000"/>
                </a:solidFill>
              </a:rPr>
              <a:t>CHAPTER 8</a:t>
            </a:r>
            <a:br>
              <a:rPr lang="en-US" altLang="en-US" b="1" kern="0" dirty="0">
                <a:solidFill>
                  <a:srgbClr val="C00000"/>
                </a:solidFill>
              </a:rPr>
            </a:br>
            <a:r>
              <a:rPr lang="en-US" altLang="en-US" b="1" kern="0" dirty="0">
                <a:solidFill>
                  <a:srgbClr val="C00000"/>
                </a:solidFill>
              </a:rPr>
              <a:t>CRISPR/Cas defense systems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2D7C0-2386-194D-8959-033619B13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928" y="2659117"/>
            <a:ext cx="9144000" cy="80179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Stealing (and modifying) good ideas from bacteria!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6D6701-7A02-734D-8DA5-5CF41248FB35}"/>
              </a:ext>
            </a:extLst>
          </p:cNvPr>
          <p:cNvSpPr/>
          <p:nvPr/>
        </p:nvSpPr>
        <p:spPr>
          <a:xfrm>
            <a:off x="3049314" y="5762771"/>
            <a:ext cx="7693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hlinkClick r:id="rId2"/>
              </a:rPr>
              <a:t>https://www.vox.com/2018/7/23/17594864/crispr-cas9-gene-editing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2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67855" y="360364"/>
            <a:ext cx="11085945" cy="18563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kern="0" dirty="0">
                <a:solidFill>
                  <a:srgbClr val="002060"/>
                </a:solidFill>
              </a:rPr>
              <a:t>The CRISPR-Cas systems of bacteria (and archaea) are a mechanism to protect cells infected by viruses and other foreign DNA</a:t>
            </a:r>
          </a:p>
          <a:p>
            <a:pPr>
              <a:defRPr/>
            </a:pPr>
            <a:r>
              <a:rPr lang="en-US" altLang="en-US" sz="3200" b="1" kern="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861849" y="2450614"/>
            <a:ext cx="10618076" cy="31700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a cell survives the infection, there is a kind of genetic “memory” of the infection and the cell and its offspring retain this protection against further infection by the same DNA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endParaRPr lang="en-US" altLang="en-US" sz="2000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en-US" alt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Two main components in </a:t>
            </a:r>
            <a:r>
              <a:rPr lang="en-US" altLang="en-US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bacterial genome or plasmid:</a:t>
            </a:r>
            <a:endParaRPr lang="en-US" altLang="en-US" sz="2000" u="sng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endParaRPr lang="en-US" altLang="en-US" sz="20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0" hangingPunct="0">
              <a:buFontTx/>
              <a:buAutoNum type="alphaLcPeriod"/>
              <a:defRPr/>
            </a:pP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CRISPR</a:t>
            </a:r>
            <a:r>
              <a:rPr lang="en-US" altLang="en-US" sz="20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CA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lustered </a:t>
            </a:r>
            <a:r>
              <a:rPr lang="en-CA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egularly </a:t>
            </a:r>
            <a:r>
              <a:rPr lang="en-CA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nterspaced </a:t>
            </a:r>
            <a:r>
              <a:rPr lang="en-CA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hort </a:t>
            </a:r>
            <a:r>
              <a:rPr lang="en-CA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alindromic </a:t>
            </a:r>
            <a:r>
              <a:rPr lang="en-CA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epeats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Gene encoding 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RISPR </a:t>
            </a:r>
            <a:r>
              <a:rPr lang="en-US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sociated (</a:t>
            </a:r>
            <a:r>
              <a:rPr lang="en-US" altLang="en-US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protein, </a:t>
            </a:r>
          </a:p>
          <a:p>
            <a:pPr eaLnBrk="0" hangingPunct="0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encoding a DNA endonuclease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C0C33-488A-4A3C-885C-9960360BF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2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364332" y="87456"/>
            <a:ext cx="7772400" cy="1143001"/>
          </a:xfrm>
        </p:spPr>
        <p:txBody>
          <a:bodyPr>
            <a:normAutofit/>
          </a:bodyPr>
          <a:lstStyle/>
          <a:p>
            <a:r>
              <a:rPr lang="en-US" sz="3600" b="1" dirty="0"/>
              <a:t>How CRISPR/Cas works in bacteria</a:t>
            </a:r>
          </a:p>
        </p:txBody>
      </p:sp>
      <p:pic>
        <p:nvPicPr>
          <p:cNvPr id="27651" name="Picture 2" descr="Image result for crispr locus"/>
          <p:cNvPicPr>
            <a:picLocks noChangeAspect="1" noChangeArrowheads="1"/>
          </p:cNvPicPr>
          <p:nvPr/>
        </p:nvPicPr>
        <p:blipFill rotWithShape="1">
          <a:blip r:embed="rId2" cstate="print"/>
          <a:srcRect b="61733"/>
          <a:stretch/>
        </p:blipFill>
        <p:spPr bwMode="auto">
          <a:xfrm>
            <a:off x="6414249" y="2379472"/>
            <a:ext cx="5777751" cy="275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0129" y="1213896"/>
            <a:ext cx="622212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Acquisition</a:t>
            </a:r>
          </a:p>
          <a:p>
            <a:pPr>
              <a:defRPr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When foreign DNA (phage or plasmid) infects a bacterium, a piece of the phage DNA can be incorporated into a CRISPR locus on the bacterial chromosome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If the bacterium survives the infection, all the daughter cells will have this copy of the foreign DNA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This is used to recognize and target phage DNA for cleavage during future infections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7377391" y="6048868"/>
            <a:ext cx="387035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figure from</a:t>
            </a:r>
          </a:p>
          <a:p>
            <a:r>
              <a:rPr lang="en-US" sz="1600" dirty="0"/>
              <a:t>New England </a:t>
            </a:r>
            <a:r>
              <a:rPr lang="en-US" sz="1600" dirty="0" err="1"/>
              <a:t>Biolabs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84232" y="6093296"/>
            <a:ext cx="1905000" cy="457200"/>
          </a:xfrm>
        </p:spPr>
        <p:txBody>
          <a:bodyPr/>
          <a:lstStyle/>
          <a:p>
            <a:pPr>
              <a:defRPr/>
            </a:pPr>
            <a:fld id="{24DC0C33-488A-4A3C-885C-9960360BF8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B84A77-626E-8342-9B9A-1BB4385EFA7C}"/>
              </a:ext>
            </a:extLst>
          </p:cNvPr>
          <p:cNvSpPr txBox="1"/>
          <p:nvPr/>
        </p:nvSpPr>
        <p:spPr>
          <a:xfrm>
            <a:off x="9136732" y="1213896"/>
            <a:ext cx="1923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 nucleotides upstream of a “NGG” sequence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C21ED83-319C-8D46-85AE-1574FA2291F8}"/>
              </a:ext>
            </a:extLst>
          </p:cNvPr>
          <p:cNvCxnSpPr/>
          <p:nvPr/>
        </p:nvCxnSpPr>
        <p:spPr>
          <a:xfrm>
            <a:off x="9973619" y="2244348"/>
            <a:ext cx="0" cy="845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99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364332" y="87456"/>
            <a:ext cx="7772400" cy="1143001"/>
          </a:xfrm>
        </p:spPr>
        <p:txBody>
          <a:bodyPr>
            <a:normAutofit/>
          </a:bodyPr>
          <a:lstStyle/>
          <a:p>
            <a:r>
              <a:rPr lang="en-US" sz="3600" b="1" dirty="0"/>
              <a:t>How CRISPR/Cas works in bacteria</a:t>
            </a:r>
          </a:p>
        </p:txBody>
      </p:sp>
      <p:pic>
        <p:nvPicPr>
          <p:cNvPr id="27651" name="Picture 2" descr="Image result for crispr loc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5322" y="1215771"/>
            <a:ext cx="5294495" cy="461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9506" y="1440848"/>
            <a:ext cx="605699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crRNA biogenesis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When the bacterium and its clones are attacked again, the CRISPR/Cas locus is transcribed to produce: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</a:rPr>
              <a:t>	1. </a:t>
            </a:r>
            <a:r>
              <a:rPr lang="en-US" sz="2400" b="1" dirty="0" err="1">
                <a:solidFill>
                  <a:srgbClr val="C00000"/>
                </a:solidFill>
              </a:rPr>
              <a:t>tracrRNA</a:t>
            </a:r>
            <a:r>
              <a:rPr lang="en-US" sz="2400" b="1" dirty="0">
                <a:solidFill>
                  <a:srgbClr val="C00000"/>
                </a:solidFill>
              </a:rPr>
              <a:t> (trans-activating crRNA) </a:t>
            </a:r>
          </a:p>
          <a:p>
            <a:pPr>
              <a:defRPr/>
            </a:pPr>
            <a:endParaRPr lang="en-US" sz="24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</a:rPr>
              <a:t>	2. crRNA (CRISPR targeting RNA)</a:t>
            </a:r>
          </a:p>
          <a:p>
            <a:pPr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7030A0"/>
                </a:solidFill>
              </a:rPr>
              <a:t>	3. cas9 endonuclease (a protein)</a:t>
            </a:r>
          </a:p>
          <a:p>
            <a:pPr>
              <a:defRPr/>
            </a:pP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7377391" y="6048868"/>
            <a:ext cx="387035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figure from</a:t>
            </a:r>
          </a:p>
          <a:p>
            <a:r>
              <a:rPr lang="en-US" sz="1600" dirty="0"/>
              <a:t>New England </a:t>
            </a:r>
            <a:r>
              <a:rPr lang="en-US" sz="1600" dirty="0" err="1"/>
              <a:t>Biolabs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84232" y="6093296"/>
            <a:ext cx="1905000" cy="457200"/>
          </a:xfrm>
        </p:spPr>
        <p:txBody>
          <a:bodyPr/>
          <a:lstStyle/>
          <a:p>
            <a:pPr>
              <a:defRPr/>
            </a:pPr>
            <a:fld id="{24DC0C33-488A-4A3C-885C-9960360BF83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04492F-F882-5846-93CB-E9958EE501B7}"/>
              </a:ext>
            </a:extLst>
          </p:cNvPr>
          <p:cNvSpPr txBox="1"/>
          <p:nvPr/>
        </p:nvSpPr>
        <p:spPr>
          <a:xfrm>
            <a:off x="8028134" y="20964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9E845D-23D2-3649-91D5-80A014DFA8F2}"/>
              </a:ext>
            </a:extLst>
          </p:cNvPr>
          <p:cNvSpPr txBox="1"/>
          <p:nvPr/>
        </p:nvSpPr>
        <p:spPr>
          <a:xfrm>
            <a:off x="9622459" y="1920980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783941-0754-084B-8D45-0369F158A4ED}"/>
              </a:ext>
            </a:extLst>
          </p:cNvPr>
          <p:cNvSpPr txBox="1"/>
          <p:nvPr/>
        </p:nvSpPr>
        <p:spPr>
          <a:xfrm>
            <a:off x="8671321" y="2096410"/>
            <a:ext cx="4654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141CC4-5D98-B946-A11E-B52F7EC6D3C8}"/>
              </a:ext>
            </a:extLst>
          </p:cNvPr>
          <p:cNvSpPr txBox="1"/>
          <p:nvPr/>
        </p:nvSpPr>
        <p:spPr>
          <a:xfrm>
            <a:off x="9773302" y="4291368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FE32AF-54FA-294C-9F2D-021762E8FFA3}"/>
              </a:ext>
            </a:extLst>
          </p:cNvPr>
          <p:cNvSpPr txBox="1"/>
          <p:nvPr/>
        </p:nvSpPr>
        <p:spPr>
          <a:xfrm>
            <a:off x="10339751" y="4376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A5658C-678B-194E-B552-7F94E34BA507}"/>
              </a:ext>
            </a:extLst>
          </p:cNvPr>
          <p:cNvSpPr txBox="1"/>
          <p:nvPr/>
        </p:nvSpPr>
        <p:spPr>
          <a:xfrm>
            <a:off x="9715242" y="466070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8252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364332" y="87456"/>
            <a:ext cx="7772400" cy="1143001"/>
          </a:xfrm>
        </p:spPr>
        <p:txBody>
          <a:bodyPr>
            <a:normAutofit/>
          </a:bodyPr>
          <a:lstStyle/>
          <a:p>
            <a:r>
              <a:rPr lang="en-US" sz="3600" b="1" dirty="0"/>
              <a:t>How CRISPR/Cas works in bacteria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506" y="1440848"/>
            <a:ext cx="595823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2400" b="1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Interference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tracrRNA</a:t>
            </a:r>
            <a:r>
              <a:rPr lang="en-US" sz="2400" dirty="0"/>
              <a:t> binds Cas9 and crRNA, links the protein with the DNA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crRNA hybridizes to complementary sequence in foreign DNA, </a:t>
            </a:r>
            <a:r>
              <a:rPr lang="en-US" sz="2400" u="sng" dirty="0"/>
              <a:t>guiding</a:t>
            </a:r>
            <a:r>
              <a:rPr lang="en-US" sz="2400" dirty="0"/>
              <a:t> cas9 to this DNA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cas9 nuclease makes a double-stranded break in the phage DNA, interrupting gene function and further replication – cuts 3 </a:t>
            </a:r>
            <a:r>
              <a:rPr lang="en-US" sz="2400" dirty="0" err="1"/>
              <a:t>nt</a:t>
            </a:r>
            <a:r>
              <a:rPr lang="en-US" sz="2400" dirty="0"/>
              <a:t> </a:t>
            </a:r>
            <a:r>
              <a:rPr lang="en-US" sz="2400" dirty="0" err="1"/>
              <a:t>upsteam</a:t>
            </a:r>
            <a:r>
              <a:rPr lang="en-US" sz="2400" dirty="0"/>
              <a:t> of PAM</a:t>
            </a: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7377391" y="6048868"/>
            <a:ext cx="387035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figure from</a:t>
            </a:r>
          </a:p>
          <a:p>
            <a:r>
              <a:rPr lang="en-US" sz="1600" dirty="0"/>
              <a:t>New England </a:t>
            </a:r>
            <a:r>
              <a:rPr lang="en-US" sz="1600" dirty="0" err="1"/>
              <a:t>Biolabs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84232" y="6093296"/>
            <a:ext cx="1905000" cy="457200"/>
          </a:xfrm>
        </p:spPr>
        <p:txBody>
          <a:bodyPr/>
          <a:lstStyle/>
          <a:p>
            <a:pPr>
              <a:defRPr/>
            </a:pPr>
            <a:fld id="{24DC0C33-488A-4A3C-885C-9960360BF83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ED83B0-F3C4-FA47-8B59-749B9EB35D55}"/>
              </a:ext>
            </a:extLst>
          </p:cNvPr>
          <p:cNvGrpSpPr/>
          <p:nvPr/>
        </p:nvGrpSpPr>
        <p:grpSpPr>
          <a:xfrm>
            <a:off x="6296652" y="1455398"/>
            <a:ext cx="5895348" cy="3401770"/>
            <a:chOff x="6665322" y="3073609"/>
            <a:chExt cx="5294495" cy="2756051"/>
          </a:xfrm>
        </p:grpSpPr>
        <p:pic>
          <p:nvPicPr>
            <p:cNvPr id="27651" name="Picture 2" descr="Image result for crispr locus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40266"/>
            <a:stretch/>
          </p:blipFill>
          <p:spPr bwMode="auto">
            <a:xfrm>
              <a:off x="6665322" y="3073609"/>
              <a:ext cx="5294495" cy="2756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0141CC4-5D98-B946-A11E-B52F7EC6D3C8}"/>
                </a:ext>
              </a:extLst>
            </p:cNvPr>
            <p:cNvSpPr txBox="1"/>
            <p:nvPr/>
          </p:nvSpPr>
          <p:spPr>
            <a:xfrm>
              <a:off x="9787546" y="4269705"/>
              <a:ext cx="30168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</a:rPr>
                <a:t>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9FE32AF-54FA-294C-9F2D-021762E8FFA3}"/>
                </a:ext>
              </a:extLst>
            </p:cNvPr>
            <p:cNvSpPr txBox="1"/>
            <p:nvPr/>
          </p:nvSpPr>
          <p:spPr>
            <a:xfrm>
              <a:off x="10326242" y="4376344"/>
              <a:ext cx="164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A5658C-678B-194E-B552-7F94E34BA507}"/>
                </a:ext>
              </a:extLst>
            </p:cNvPr>
            <p:cNvSpPr txBox="1"/>
            <p:nvPr/>
          </p:nvSpPr>
          <p:spPr>
            <a:xfrm>
              <a:off x="9692632" y="4748640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1389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340</Words>
  <Application>Microsoft Macintosh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CHAPTER 8 CRISPR/Cas defense systems</vt:lpstr>
      <vt:lpstr>PowerPoint Presentation</vt:lpstr>
      <vt:lpstr>How CRISPR/Cas works in bacteria</vt:lpstr>
      <vt:lpstr>How CRISPR/Cas works in bacteria</vt:lpstr>
      <vt:lpstr>How CRISPR/Cas works in bacteria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CRISPR/Cas defense systems</dc:title>
  <dc:creator>Kathleen</dc:creator>
  <cp:lastModifiedBy>Kathleen Fitzpatrick</cp:lastModifiedBy>
  <cp:revision>13</cp:revision>
  <cp:lastPrinted>2019-09-11T20:15:28Z</cp:lastPrinted>
  <dcterms:created xsi:type="dcterms:W3CDTF">2018-09-05T19:04:09Z</dcterms:created>
  <dcterms:modified xsi:type="dcterms:W3CDTF">2020-10-14T04:39:59Z</dcterms:modified>
</cp:coreProperties>
</file>