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70" r:id="rId2"/>
    <p:sldId id="393" r:id="rId3"/>
    <p:sldId id="389" r:id="rId4"/>
    <p:sldId id="362" r:id="rId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6"/>
    <p:restoredTop sz="94679"/>
  </p:normalViewPr>
  <p:slideViewPr>
    <p:cSldViewPr snapToGrid="0" snapToObjects="1">
      <p:cViewPr varScale="1">
        <p:scale>
          <a:sx n="101" d="100"/>
          <a:sy n="101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1BDCD2-DEDC-204D-99DF-3869A88CEB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0F33F4-205E-C941-B547-00D9C0EA5A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1F58-97B1-A649-9086-6005F849F4B9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4A7EB-6529-AF4A-8C14-0E77D61E8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C5BCC-A4CC-4245-A6B9-4EB0AA0B49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EBC7E-EDC3-184E-A087-11940617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52AF-838E-3C40-9584-551854F97F78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A8C42-1133-FC41-B524-11B1506BA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8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A851D-6D60-4333-AE77-EDD7391E6007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27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31C-ECA1-574B-9D0A-715043743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15017-C739-9C47-887F-9DE8B7804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1FC8-B468-1E46-BB80-E7B8D6ED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5F81-A0B0-D349-AC3C-0F1F45D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0A249-5BC7-8B48-8C79-4371CA4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3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BAB85-7363-2548-8BE2-890A860F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44E17-C2E9-F44B-A492-C6E0DBA93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1BB22-D8A6-D04C-9541-9FB43ECA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D2775-9A0B-ED41-9E79-D9742B90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F233-009E-5D43-A571-4FB7BEFC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7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BA4600-BBF8-4E4A-8064-06BF7458B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DAC5A-5FF8-E84D-8F41-F766F57F2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8222-EEC2-4042-9709-67C72343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E268E-92A2-C84E-8587-51B81DD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9EFD2-B823-204D-972C-C3B0229B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BC7B-5752-5A4E-A9A2-ED16EE42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FE61-5CB6-D646-AB9E-8D81D60F4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C84B-7C18-4B41-8535-9003CFED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763E-11DB-F84F-889F-9E6CE9E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A10F-4A28-F941-BFDE-FE442085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C40C-0CEA-3145-A568-80F5CB01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55F7A-27CA-E242-A984-2C784098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6ACB-BADF-9E4B-8A2B-B9D665D22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59AAD-FE33-1D42-916D-AFB2EEEA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AAF54-8B96-DA45-9497-8476A84E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F431-F57C-B14A-A9D4-12BBDEE8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75E5C-CE21-0F4C-9B19-6AD446C25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08BB2-4633-4242-8728-0D1556A62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81393-25F9-D14F-A282-8163575C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16D21-0492-8A44-AA9F-12C3F16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842C4-3699-DB40-BAB0-E2BD955A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ADC2-D364-EA4F-BFDC-BA10B14A2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BE330-816F-284F-9010-ED406A50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27FE6-762F-D64D-B101-F7EBF1AC8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50484-73F3-954C-AF0D-178D300DAC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D64D3-224E-9344-AB75-65716BBA9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66812-DA4E-7B49-A9FE-A73C113E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BF9D2-3BAA-2D40-A5EA-0635E12C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4C4E8-1B8F-094C-B268-93CAABE7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9A53-2EB8-D84D-8558-41CCEE27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9B875-D070-A44F-A6BE-C378C8EEA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1ADE4-021A-5848-B6AD-ECCAE712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9455C-8B75-0D47-8D52-8B50D4918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26FAA-0FED-0943-BF1F-FD53920A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81ED0-116C-4947-9287-6DF9538F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D6820-B73B-1F41-87FF-60F762EA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FAF3-D651-9C45-B3C7-A8A435DC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CEE25-BCA2-8E48-8ADA-81BEB2939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40DE5-DE31-8646-8B58-38D457657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999BB-BF55-4E4F-BEE7-D3689294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F07C8-B7FD-4A44-8203-1F42D915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24297-11B4-8048-9D42-CFDE5CD8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87C01-F444-7741-9F87-7D859B04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77D42-A745-BE45-AB07-DF78196E6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A206A-BDA5-0847-8984-6D4CE099C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B879-CB35-FB46-8953-D0A3EC4B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DB93B-2ED0-6440-B879-767D49009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CEF92-8D02-0E4E-B105-CBD73ED7B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433F6-DDBC-6F4A-A83D-B1477822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481E-7971-C54B-9654-9F4001B77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7631A-9ABA-CE4F-95C4-E274B1180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9E0D-4F1A-6B4D-BC3D-FD8440664DFF}" type="datetimeFigureOut">
              <a:rPr lang="en-US" smtClean="0"/>
              <a:t>10/13/20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11FEF-6C95-474C-813B-7D6A92343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8A1C4-2910-894D-AAD1-C2882A403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1EF5-3B5F-304A-BBF2-2CA58B885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tdna.com/pages/support/faqs/what-is-a-pam-sequence-and-where-is-it-located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602" y="883749"/>
            <a:ext cx="108177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Only two components are introduced into eukaryotic cells for disruption of target gene:</a:t>
            </a:r>
          </a:p>
          <a:p>
            <a:pPr>
              <a:defRPr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A single guiding RNA (sgRNA; </a:t>
            </a:r>
            <a:r>
              <a:rPr lang="en-GB" alt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fusion of </a:t>
            </a:r>
            <a:r>
              <a:rPr lang="en-US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tracrRNA</a:t>
            </a:r>
            <a:r>
              <a:rPr lang="en-US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and crRNA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binds CAS9 protein at one end, the other end guides CAS9 to target DNA sequence based on complementarity</a:t>
            </a:r>
            <a:r>
              <a:rPr lang="en-GB" alt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Gene for the CAS9 protein, encodes endonuclease, cuts both strands of the target sequence</a:t>
            </a:r>
            <a:endParaRPr lang="en-GB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4420" y="5844686"/>
            <a:ext cx="964616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bacterial CRISPR repeats are not needed for disruption of target genes. But, the term “CRISPR” is easy to remember/catchy.</a:t>
            </a:r>
          </a:p>
        </p:txBody>
      </p:sp>
      <p:pic>
        <p:nvPicPr>
          <p:cNvPr id="30726" name="Picture 6" descr="http://static2.businessinsider.com/image/56392539bd86ef135c8bbe4d-1200-1200/crispr-infographic.jpg"/>
          <p:cNvPicPr>
            <a:picLocks noChangeAspect="1" noChangeArrowheads="1"/>
          </p:cNvPicPr>
          <p:nvPr/>
        </p:nvPicPr>
        <p:blipFill>
          <a:blip r:embed="rId2" cstate="print"/>
          <a:srcRect t="14706" b="44118"/>
          <a:stretch>
            <a:fillRect/>
          </a:stretch>
        </p:blipFill>
        <p:spPr bwMode="auto">
          <a:xfrm>
            <a:off x="1341430" y="3031547"/>
            <a:ext cx="5876333" cy="2419667"/>
          </a:xfrm>
          <a:prstGeom prst="rect">
            <a:avLst/>
          </a:prstGeom>
          <a:noFill/>
        </p:spPr>
      </p:pic>
      <p:pic>
        <p:nvPicPr>
          <p:cNvPr id="8" name="Picture 6" descr="http://static2.businessinsider.com/image/56392539bd86ef135c8bbe4d-1200-1200/crispr-infographic.jpg"/>
          <p:cNvPicPr>
            <a:picLocks noChangeAspect="1" noChangeArrowheads="1"/>
          </p:cNvPicPr>
          <p:nvPr/>
        </p:nvPicPr>
        <p:blipFill>
          <a:blip r:embed="rId2" cstate="print"/>
          <a:srcRect t="54412" r="50000" b="4412"/>
          <a:stretch>
            <a:fillRect/>
          </a:stretch>
        </p:blipFill>
        <p:spPr bwMode="auto">
          <a:xfrm>
            <a:off x="7319292" y="3031547"/>
            <a:ext cx="2938167" cy="2419667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4B9F8-A965-47C7-9975-C0072736B6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F7200-59AF-C54F-889D-DF36A5E70794}"/>
              </a:ext>
            </a:extLst>
          </p:cNvPr>
          <p:cNvSpPr txBox="1"/>
          <p:nvPr/>
        </p:nvSpPr>
        <p:spPr>
          <a:xfrm>
            <a:off x="3241447" y="270244"/>
            <a:ext cx="462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How we have modified this system</a:t>
            </a:r>
          </a:p>
        </p:txBody>
      </p:sp>
    </p:spTree>
    <p:extLst>
      <p:ext uri="{BB962C8B-B14F-4D97-AF65-F5344CB8AC3E}">
        <p14:creationId xmlns:p14="http://schemas.microsoft.com/office/powerpoint/2010/main" val="145953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E25CB-92C8-FA46-8DE8-CE552FBDC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78" y="924884"/>
            <a:ext cx="10452100" cy="426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22DF0B-AB8F-F34F-8BD8-93E9F00CC748}"/>
              </a:ext>
            </a:extLst>
          </p:cNvPr>
          <p:cNvSpPr/>
          <p:nvPr/>
        </p:nvSpPr>
        <p:spPr>
          <a:xfrm>
            <a:off x="449877" y="5818881"/>
            <a:ext cx="614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 FROM INTEGRATED DNA TECHNOLOGIES:</a:t>
            </a:r>
            <a:br>
              <a:rPr lang="en-CA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CA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https://www.idtdna.com/pages/support/faqs/what-is-a-pam-sequence-and-where-is-it-located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FE43B-4099-5D4D-9FB7-C55898D9009F}"/>
              </a:ext>
            </a:extLst>
          </p:cNvPr>
          <p:cNvSpPr txBox="1"/>
          <p:nvPr/>
        </p:nvSpPr>
        <p:spPr>
          <a:xfrm>
            <a:off x="7819696" y="5267603"/>
            <a:ext cx="27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Protospacer adjacent motif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7CEE0-3814-D441-8921-D2285FD72BDC}"/>
              </a:ext>
            </a:extLst>
          </p:cNvPr>
          <p:cNvSpPr txBox="1"/>
          <p:nvPr/>
        </p:nvSpPr>
        <p:spPr>
          <a:xfrm>
            <a:off x="7819696" y="5818881"/>
            <a:ext cx="303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This not in the sg RNA, but in the target sequence</a:t>
            </a:r>
          </a:p>
        </p:txBody>
      </p:sp>
    </p:spTree>
    <p:extLst>
      <p:ext uri="{BB962C8B-B14F-4D97-AF65-F5344CB8AC3E}">
        <p14:creationId xmlns:p14="http://schemas.microsoft.com/office/powerpoint/2010/main" val="312769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072" y="27176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two components are typically delivered into cells as:</a:t>
            </a:r>
            <a:r>
              <a:rPr lang="en-GB" altLang="en-US" dirty="0"/>
              <a:t>	</a:t>
            </a:r>
          </a:p>
        </p:txBody>
      </p:sp>
      <p:pic>
        <p:nvPicPr>
          <p:cNvPr id="30723" name="Picture 2" descr="http://zgenebio-ko.weebly.com/uploads/1/1/9/6/11967036/7536440_orig.png"/>
          <p:cNvPicPr>
            <a:picLocks noChangeAspect="1" noChangeArrowheads="1"/>
          </p:cNvPicPr>
          <p:nvPr/>
        </p:nvPicPr>
        <p:blipFill>
          <a:blip r:embed="rId2" cstate="print"/>
          <a:srcRect l="28136" t="25000" b="50000"/>
          <a:stretch>
            <a:fillRect/>
          </a:stretch>
        </p:blipFill>
        <p:spPr bwMode="auto">
          <a:xfrm>
            <a:off x="2018258" y="4140640"/>
            <a:ext cx="6592342" cy="140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2"/>
          <p:cNvSpPr txBox="1">
            <a:spLocks noChangeArrowheads="1"/>
          </p:cNvSpPr>
          <p:nvPr/>
        </p:nvSpPr>
        <p:spPr bwMode="auto">
          <a:xfrm>
            <a:off x="8832304" y="5013177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dirty="0"/>
              <a:t>part of plasmid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4B9F8-A965-47C7-9975-C0072736B6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9A0F2A-24CB-C048-A806-BB3709E96185}"/>
              </a:ext>
            </a:extLst>
          </p:cNvPr>
          <p:cNvGrpSpPr/>
          <p:nvPr/>
        </p:nvGrpSpPr>
        <p:grpSpPr>
          <a:xfrm>
            <a:off x="735724" y="715282"/>
            <a:ext cx="10618076" cy="6075858"/>
            <a:chOff x="735724" y="715282"/>
            <a:chExt cx="10618076" cy="60758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18101B-E1FE-1447-9A97-799DBEF689D9}"/>
                </a:ext>
              </a:extLst>
            </p:cNvPr>
            <p:cNvGrpSpPr/>
            <p:nvPr/>
          </p:nvGrpSpPr>
          <p:grpSpPr>
            <a:xfrm>
              <a:off x="735724" y="715282"/>
              <a:ext cx="10618076" cy="6075858"/>
              <a:chOff x="735724" y="715282"/>
              <a:chExt cx="10618076" cy="607585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35724" y="715282"/>
                <a:ext cx="10618076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2000" b="1" dirty="0">
                    <a:latin typeface="Arial" pitchFamily="34" charset="0"/>
                    <a:cs typeface="Arial" pitchFamily="34" charset="0"/>
                  </a:rPr>
                  <a:t>Cas9 protein and sgRNA </a:t>
                </a:r>
              </a:p>
              <a:p>
                <a:pPr marL="342900" indent="-342900">
                  <a:defRPr/>
                </a:pPr>
                <a:r>
                  <a:rPr lang="en-GB" altLang="en-US" sz="1600" dirty="0">
                    <a:latin typeface="Arial" pitchFamily="34" charset="0"/>
                    <a:cs typeface="Arial" pitchFamily="34" charset="0"/>
                  </a:rPr>
                  <a:t>OR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GB" alt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r>
                  <a:rPr lang="en-GB" altLang="en-US" sz="2000" b="1" dirty="0">
                    <a:latin typeface="Arial" pitchFamily="34" charset="0"/>
                    <a:cs typeface="Arial" pitchFamily="34" charset="0"/>
                  </a:rPr>
                  <a:t>Plasmids or viruses containing Cas9 and sgRNA producing genes</a:t>
                </a:r>
              </a:p>
              <a:p>
                <a:pPr marL="342900" indent="-342900" algn="just">
                  <a:defRPr/>
                </a:pPr>
                <a:r>
                  <a:rPr lang="en-GB" altLang="en-US" sz="2000" dirty="0">
                    <a:latin typeface="Arial" pitchFamily="34" charset="0"/>
                    <a:cs typeface="Arial" pitchFamily="34" charset="0"/>
                  </a:rPr>
                  <a:t>     - </a:t>
                </a: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Some of the plasmids enter the nucleus</a:t>
                </a:r>
              </a:p>
              <a:p>
                <a:pPr marL="342900" indent="-342900" algn="just">
                  <a:defRPr/>
                </a:pP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	- Transcription is initiated from eukaryotic promoters</a:t>
                </a:r>
              </a:p>
              <a:p>
                <a:pPr marL="342900" indent="-342900" algn="just">
                  <a:defRPr/>
                </a:pP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	- Cas9 RNAs and </a:t>
                </a:r>
                <a:r>
                  <a:rPr lang="en-GB" altLang="en-US" dirty="0" err="1">
                    <a:latin typeface="Arial" pitchFamily="34" charset="0"/>
                    <a:cs typeface="Arial" pitchFamily="34" charset="0"/>
                  </a:rPr>
                  <a:t>sgRNAs</a:t>
                </a: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 are produced</a:t>
                </a:r>
              </a:p>
              <a:p>
                <a:pPr marL="342900" indent="-342900" algn="just">
                  <a:defRPr/>
                </a:pP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	- Cas9 mRNA is translated outside the nucleus</a:t>
                </a:r>
              </a:p>
              <a:p>
                <a:pPr marL="342900" indent="-342900" algn="just">
                  <a:defRPr/>
                </a:pP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	- Nuclear localization signals (NLS) in the CAS protein results in its import to   </a:t>
                </a:r>
              </a:p>
              <a:p>
                <a:pPr marL="342900" indent="-342900" algn="just">
                  <a:defRPr/>
                </a:pP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        the nucleus </a:t>
                </a:r>
              </a:p>
              <a:p>
                <a:pPr marL="342900" indent="-342900" algn="just">
                  <a:defRPr/>
                </a:pPr>
                <a:r>
                  <a:rPr lang="en-GB" altLang="en-US" dirty="0">
                    <a:latin typeface="Arial" pitchFamily="34" charset="0"/>
                    <a:cs typeface="Arial" pitchFamily="34" charset="0"/>
                  </a:rPr>
                  <a:t>	- sgRNA/Cas9 complex finds the targeted gene, Cas9 cuts it.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GB" altLang="en-US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GB" alt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GB" alt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GB" altLang="en-US" sz="1600" dirty="0">
                  <a:latin typeface="Arial" pitchFamily="34" charset="0"/>
                  <a:cs typeface="Arial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  <a:defRPr/>
                </a:pPr>
                <a:endParaRPr lang="en-GB" altLang="en-US" sz="16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endParaRPr lang="en-GB" altLang="en-US" sz="16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defRPr/>
                </a:pPr>
                <a:endParaRPr lang="en-GB" altLang="en-US" sz="1600" b="1" dirty="0"/>
              </a:p>
              <a:p>
                <a:pPr algn="just">
                  <a:defRPr/>
                </a:pPr>
                <a:r>
                  <a:rPr lang="en-GB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(methods for delivery into cells will be discussed in a later lecture)</a:t>
                </a:r>
                <a:endParaRPr lang="en-CA" sz="1600" dirty="0"/>
              </a:p>
            </p:txBody>
          </p:sp>
          <p:sp>
            <p:nvSpPr>
              <p:cNvPr id="3" name="Arc 2">
                <a:extLst>
                  <a:ext uri="{FF2B5EF4-FFF2-40B4-BE49-F238E27FC236}">
                    <a16:creationId xmlns:a16="http://schemas.microsoft.com/office/drawing/2014/main" id="{5C5F8D9A-7D96-6440-AE3C-EB537B89A647}"/>
                  </a:ext>
                </a:extLst>
              </p:cNvPr>
              <p:cNvSpPr/>
              <p:nvPr/>
            </p:nvSpPr>
            <p:spPr>
              <a:xfrm>
                <a:off x="7133866" y="4996559"/>
                <a:ext cx="2343807" cy="1794581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0FEA7852-2C89-954E-867C-5D3023BA98CC}"/>
                </a:ext>
              </a:extLst>
            </p:cNvPr>
            <p:cNvSpPr/>
            <p:nvPr/>
          </p:nvSpPr>
          <p:spPr>
            <a:xfrm rot="16634586">
              <a:off x="1586706" y="4835672"/>
              <a:ext cx="1093076" cy="1426395"/>
            </a:xfrm>
            <a:prstGeom prst="arc">
              <a:avLst>
                <a:gd name="adj1" fmla="val 16110829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048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92307" y="4324124"/>
            <a:ext cx="106666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•"/>
            </a:pPr>
            <a:r>
              <a:rPr lang="en-GB" alt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>NHEJ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(non-homologous end-joining) system joins strands, but in the process can cause </a:t>
            </a:r>
            <a:r>
              <a:rPr lang="en-GB" altLang="en-US" u="sng" dirty="0">
                <a:latin typeface="Arial" pitchFamily="34" charset="0"/>
                <a:cs typeface="Arial" pitchFamily="34" charset="0"/>
              </a:rPr>
              <a:t>either an insertion of extra DNA or deletion of DNA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(insertion/deletion or indel). In either case, the gene may lose some or all of its function</a:t>
            </a:r>
          </a:p>
          <a:p>
            <a:pPr marL="285750" indent="-285750" algn="just">
              <a:buFontTx/>
              <a:buChar char="•"/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Tx/>
              <a:buChar char="•"/>
            </a:pPr>
            <a:r>
              <a:rPr lang="en-GB" altLang="en-US" u="sng" dirty="0">
                <a:latin typeface="Arial" pitchFamily="34" charset="0"/>
                <a:cs typeface="Arial" pitchFamily="34" charset="0"/>
              </a:rPr>
              <a:t>If fragments of DNA matching the cut site 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region are also provided (donor DNA), the cut is repaired by the 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>NHJR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>HDR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(homology-directed repair, a.k.a. homologous recombination, </a:t>
            </a:r>
            <a:r>
              <a:rPr lang="en-GB" altLang="en-US" b="1" dirty="0">
                <a:latin typeface="Arial" pitchFamily="34" charset="0"/>
                <a:cs typeface="Arial" pitchFamily="34" charset="0"/>
              </a:rPr>
              <a:t>HR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) system, resulting in </a:t>
            </a:r>
            <a:r>
              <a:rPr lang="en-GB" altLang="en-US" u="sng" dirty="0">
                <a:latin typeface="Arial" pitchFamily="34" charset="0"/>
                <a:cs typeface="Arial" pitchFamily="34" charset="0"/>
              </a:rPr>
              <a:t>an integration of the donor DNA sequence</a:t>
            </a:r>
          </a:p>
          <a:p>
            <a:pPr marL="285750" indent="-285750" algn="just"/>
            <a:endParaRPr lang="en-GB" altLang="en-US" dirty="0"/>
          </a:p>
        </p:txBody>
      </p:sp>
      <p:pic>
        <p:nvPicPr>
          <p:cNvPr id="28675" name="Picture 5" descr="Image result for crispr/cas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5293" y="1155518"/>
            <a:ext cx="47783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97239" y="217488"/>
            <a:ext cx="104331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When Cas 9 and guiding RNA are introduced into eukaryotic cells and cause cleavage of targeted DNA sequence, repair systems are activated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4B9F8-A965-47C7-9975-C0072736B6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370</Words>
  <Application>Microsoft Macintosh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CRISPR/Cas defense systems</dc:title>
  <dc:creator>Kathleen</dc:creator>
  <cp:lastModifiedBy>Kathleen Fitzpatrick</cp:lastModifiedBy>
  <cp:revision>13</cp:revision>
  <cp:lastPrinted>2019-09-11T20:15:28Z</cp:lastPrinted>
  <dcterms:created xsi:type="dcterms:W3CDTF">2018-09-05T19:04:09Z</dcterms:created>
  <dcterms:modified xsi:type="dcterms:W3CDTF">2020-10-14T04:39:30Z</dcterms:modified>
</cp:coreProperties>
</file>