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94" r:id="rId2"/>
    <p:sldId id="295" r:id="rId3"/>
    <p:sldId id="293" r:id="rId4"/>
    <p:sldId id="259" r:id="rId5"/>
    <p:sldId id="269" r:id="rId6"/>
    <p:sldId id="296" r:id="rId7"/>
    <p:sldId id="297" r:id="rId8"/>
  </p:sldIdLst>
  <p:sldSz cx="6858000" cy="9144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7EB"/>
    <a:srgbClr val="FFEAC1"/>
    <a:srgbClr val="DE006F"/>
    <a:srgbClr val="99CC00"/>
    <a:srgbClr val="FFFFFF"/>
    <a:srgbClr val="5F5F5F"/>
    <a:srgbClr val="0033CC"/>
    <a:srgbClr val="FF0000"/>
    <a:srgbClr val="0000FF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93" autoAdjust="0"/>
    <p:restoredTop sz="99656" autoAdjust="0"/>
  </p:normalViewPr>
  <p:slideViewPr>
    <p:cSldViewPr>
      <p:cViewPr>
        <p:scale>
          <a:sx n="70" d="100"/>
          <a:sy n="70" d="100"/>
        </p:scale>
        <p:origin x="2152" y="4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>
            <a:lvl1pPr defTabSz="957263">
              <a:defRPr sz="1300" b="0"/>
            </a:lvl1pPr>
          </a:lstStyle>
          <a:p>
            <a:endParaRPr lang="en-US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/>
            </a:lvl1pPr>
          </a:lstStyle>
          <a:p>
            <a:endParaRPr lang="en-US"/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 defTabSz="957263">
              <a:defRPr sz="1300" b="0"/>
            </a:lvl1pPr>
          </a:lstStyle>
          <a:p>
            <a:endParaRPr lang="en-US"/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/>
            </a:lvl1pPr>
          </a:lstStyle>
          <a:p>
            <a:fld id="{35C85B3A-FD32-462A-ABCD-B0806D2322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7424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>
            <a:lvl1pPr defTabSz="957263">
              <a:defRPr sz="1300" b="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/>
            </a:lvl1pPr>
          </a:lstStyle>
          <a:p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06638" y="720725"/>
            <a:ext cx="2701925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 defTabSz="957263">
              <a:defRPr sz="1300" b="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/>
            </a:lvl1pPr>
          </a:lstStyle>
          <a:p>
            <a:fld id="{F2CDF2DA-EC2C-4701-904C-78B19A3A9C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0147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9E0CA6-F6CD-4D2C-8DA9-F9BE0A1B241E}" type="slidenum">
              <a:rPr lang="en-US"/>
              <a:pPr/>
              <a:t>1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6638" y="720725"/>
            <a:ext cx="2701925" cy="3600450"/>
          </a:xfrm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9358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9E0CA6-F6CD-4D2C-8DA9-F9BE0A1B241E}" type="slidenum">
              <a:rPr lang="en-US"/>
              <a:pPr/>
              <a:t>2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6638" y="720725"/>
            <a:ext cx="2701925" cy="3600450"/>
          </a:xfrm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2638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9E0CA6-F6CD-4D2C-8DA9-F9BE0A1B241E}" type="slidenum">
              <a:rPr lang="en-US"/>
              <a:pPr/>
              <a:t>3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6638" y="720725"/>
            <a:ext cx="2701925" cy="3600450"/>
          </a:xfrm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9E0CA6-F6CD-4D2C-8DA9-F9BE0A1B241E}" type="slidenum">
              <a:rPr lang="en-US"/>
              <a:pPr/>
              <a:t>4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6638" y="720725"/>
            <a:ext cx="2701925" cy="3600450"/>
          </a:xfrm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260745-0AA3-45AC-8ADC-E3BD317D3816}" type="slidenum">
              <a:rPr lang="en-US"/>
              <a:pPr/>
              <a:t>5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6638" y="720725"/>
            <a:ext cx="2701925" cy="3600450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260745-0AA3-45AC-8ADC-E3BD317D3816}" type="slidenum">
              <a:rPr lang="en-US"/>
              <a:pPr/>
              <a:t>6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6638" y="720725"/>
            <a:ext cx="2701925" cy="3600450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954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8E52C7-728A-4DD1-BD9F-2853A69119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1795DA-FF63-4AD2-B14C-306E1867ED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A5681A-D97D-4DF7-B0E6-BAFEBF0FD7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7350E9-2127-4926-AE07-BC3BC1824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667"/>
            </a:lvl1pPr>
            <a:lvl2pPr marL="609585" indent="0">
              <a:buNone/>
              <a:defRPr sz="2400"/>
            </a:lvl2pPr>
            <a:lvl3pPr marL="1219170" indent="0">
              <a:buNone/>
              <a:defRPr sz="2133"/>
            </a:lvl3pPr>
            <a:lvl4pPr marL="1828754" indent="0">
              <a:buNone/>
              <a:defRPr sz="1867"/>
            </a:lvl4pPr>
            <a:lvl5pPr marL="2438339" indent="0">
              <a:buNone/>
              <a:defRPr sz="1867"/>
            </a:lvl5pPr>
            <a:lvl6pPr marL="3047924" indent="0">
              <a:buNone/>
              <a:defRPr sz="1867"/>
            </a:lvl6pPr>
            <a:lvl7pPr marL="3657509" indent="0">
              <a:buNone/>
              <a:defRPr sz="1867"/>
            </a:lvl7pPr>
            <a:lvl8pPr marL="4267093" indent="0">
              <a:buNone/>
              <a:defRPr sz="1867"/>
            </a:lvl8pPr>
            <a:lvl9pPr marL="4876678" indent="0">
              <a:buNone/>
              <a:defRPr sz="18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6904A0-398F-4AFD-9BEC-9D6227DBE1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0BF2DD-C283-4A4B-910F-971413DA03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3305A0-EE22-4079-B962-9C1C739CA1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AA5174-B952-4B82-B5BA-CB74DB625F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158607-C36C-454F-9AF4-9626F828F3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364D5D-D2A7-4DE2-B795-AB8593149C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C7FA04-1096-4744-8045-9070EAF382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184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1"/>
            <a:ext cx="6172200" cy="6034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967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67" b="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967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867" b="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967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67" b="0"/>
            </a:lvl1pPr>
          </a:lstStyle>
          <a:p>
            <a:fld id="{9A568832-D2BB-4DF9-A4A8-6D1C24EC362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Char char="•"/>
        <a:defRPr sz="4267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Char char="–"/>
        <a:defRPr sz="3733">
          <a:solidFill>
            <a:schemeClr val="tx1"/>
          </a:solidFill>
          <a:latin typeface="+mn-lt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Char char="–"/>
        <a:defRPr sz="2667">
          <a:solidFill>
            <a:schemeClr val="tx1"/>
          </a:solidFill>
          <a:latin typeface="+mn-lt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Char char="»"/>
        <a:defRPr sz="2667">
          <a:solidFill>
            <a:schemeClr val="tx1"/>
          </a:solidFill>
          <a:latin typeface="+mn-lt"/>
        </a:defRPr>
      </a:lvl5pPr>
      <a:lvl6pPr marL="3352716" indent="-304792" algn="l" rtl="0" fontAlgn="base">
        <a:spcBef>
          <a:spcPct val="20000"/>
        </a:spcBef>
        <a:spcAft>
          <a:spcPct val="0"/>
        </a:spcAft>
        <a:buChar char="»"/>
        <a:defRPr sz="2667">
          <a:solidFill>
            <a:schemeClr val="tx1"/>
          </a:solidFill>
          <a:latin typeface="+mn-lt"/>
        </a:defRPr>
      </a:lvl6pPr>
      <a:lvl7pPr marL="3962301" indent="-304792" algn="l" rtl="0" fontAlgn="base">
        <a:spcBef>
          <a:spcPct val="20000"/>
        </a:spcBef>
        <a:spcAft>
          <a:spcPct val="0"/>
        </a:spcAft>
        <a:buChar char="»"/>
        <a:defRPr sz="2667">
          <a:solidFill>
            <a:schemeClr val="tx1"/>
          </a:solidFill>
          <a:latin typeface="+mn-lt"/>
        </a:defRPr>
      </a:lvl7pPr>
      <a:lvl8pPr marL="4571886" indent="-304792" algn="l" rtl="0" fontAlgn="base">
        <a:spcBef>
          <a:spcPct val="20000"/>
        </a:spcBef>
        <a:spcAft>
          <a:spcPct val="0"/>
        </a:spcAft>
        <a:buChar char="»"/>
        <a:defRPr sz="2667">
          <a:solidFill>
            <a:schemeClr val="tx1"/>
          </a:solidFill>
          <a:latin typeface="+mn-lt"/>
        </a:defRPr>
      </a:lvl8pPr>
      <a:lvl9pPr marL="5181470" indent="-304792" algn="l" rtl="0" fontAlgn="base">
        <a:spcBef>
          <a:spcPct val="20000"/>
        </a:spcBef>
        <a:spcAft>
          <a:spcPct val="0"/>
        </a:spcAft>
        <a:buChar char="»"/>
        <a:defRPr sz="2667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4"/>
          <p:cNvGrpSpPr>
            <a:grpSpLocks/>
          </p:cNvGrpSpPr>
          <p:nvPr/>
        </p:nvGrpSpPr>
        <p:grpSpPr bwMode="auto">
          <a:xfrm>
            <a:off x="2593534" y="715313"/>
            <a:ext cx="609600" cy="1227667"/>
            <a:chOff x="2208" y="668"/>
            <a:chExt cx="288" cy="580"/>
          </a:xfrm>
        </p:grpSpPr>
        <p:sp>
          <p:nvSpPr>
            <p:cNvPr id="8230" name="AutoShape 105"/>
            <p:cNvSpPr>
              <a:spLocks noChangeArrowheads="1"/>
            </p:cNvSpPr>
            <p:nvPr/>
          </p:nvSpPr>
          <p:spPr bwMode="auto">
            <a:xfrm rot="5400000">
              <a:off x="2064" y="816"/>
              <a:ext cx="576" cy="288"/>
            </a:xfrm>
            <a:prstGeom prst="homePlate">
              <a:avLst>
                <a:gd name="adj" fmla="val 50000"/>
              </a:avLst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8231" name="Rectangle 106"/>
            <p:cNvSpPr>
              <a:spLocks noChangeArrowheads="1"/>
            </p:cNvSpPr>
            <p:nvPr/>
          </p:nvSpPr>
          <p:spPr bwMode="auto">
            <a:xfrm>
              <a:off x="2208" y="668"/>
              <a:ext cx="288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9331" name="Text Box 115"/>
          <p:cNvSpPr txBox="1">
            <a:spLocks noChangeArrowheads="1"/>
          </p:cNvSpPr>
          <p:nvPr/>
        </p:nvSpPr>
        <p:spPr bwMode="auto">
          <a:xfrm>
            <a:off x="411514" y="623211"/>
            <a:ext cx="176822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0" i="1" dirty="0"/>
              <a:t>Start with crude lysate, spin and cell debris pellets on bottom, move the fluid into a new tube</a:t>
            </a:r>
          </a:p>
        </p:txBody>
      </p:sp>
      <p:sp>
        <p:nvSpPr>
          <p:cNvPr id="9342" name="Text Box 126"/>
          <p:cNvSpPr txBox="1">
            <a:spLocks noChangeArrowheads="1"/>
          </p:cNvSpPr>
          <p:nvPr/>
        </p:nvSpPr>
        <p:spPr bwMode="auto">
          <a:xfrm>
            <a:off x="4368974" y="5855993"/>
            <a:ext cx="1320800" cy="769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67" b="0" dirty="0"/>
              <a:t>Move aqueous into </a:t>
            </a:r>
          </a:p>
          <a:p>
            <a:r>
              <a:rPr lang="en-US" sz="1467" b="0" dirty="0"/>
              <a:t>new tube</a:t>
            </a:r>
          </a:p>
        </p:txBody>
      </p:sp>
      <p:sp>
        <p:nvSpPr>
          <p:cNvPr id="8221" name="Text Box 130"/>
          <p:cNvSpPr txBox="1">
            <a:spLocks noChangeArrowheads="1"/>
          </p:cNvSpPr>
          <p:nvPr/>
        </p:nvSpPr>
        <p:spPr bwMode="auto">
          <a:xfrm>
            <a:off x="375912" y="179027"/>
            <a:ext cx="6202688" cy="502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667" b="0" dirty="0"/>
              <a:t>ORGANIC SOLVENT METHOD</a:t>
            </a:r>
            <a:endParaRPr lang="en-US" sz="2667" b="0" u="sng" dirty="0"/>
          </a:p>
        </p:txBody>
      </p:sp>
      <p:sp>
        <p:nvSpPr>
          <p:cNvPr id="41" name="Text Box 115"/>
          <p:cNvSpPr txBox="1">
            <a:spLocks noChangeArrowheads="1"/>
          </p:cNvSpPr>
          <p:nvPr/>
        </p:nvSpPr>
        <p:spPr bwMode="auto">
          <a:xfrm>
            <a:off x="341781" y="3635162"/>
            <a:ext cx="19076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0" i="1" dirty="0"/>
              <a:t>Mix well, let sit for a few minutes</a:t>
            </a:r>
          </a:p>
        </p:txBody>
      </p:sp>
      <p:sp>
        <p:nvSpPr>
          <p:cNvPr id="9341" name="Line 125"/>
          <p:cNvSpPr>
            <a:spLocks noChangeShapeType="1"/>
          </p:cNvSpPr>
          <p:nvPr/>
        </p:nvSpPr>
        <p:spPr bwMode="auto">
          <a:xfrm>
            <a:off x="4360798" y="6934200"/>
            <a:ext cx="1524000" cy="1791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D26EAE42-A9D9-864A-B3E7-29D78C06B3A6}"/>
              </a:ext>
            </a:extLst>
          </p:cNvPr>
          <p:cNvGrpSpPr/>
          <p:nvPr/>
        </p:nvGrpSpPr>
        <p:grpSpPr>
          <a:xfrm>
            <a:off x="2765761" y="5762889"/>
            <a:ext cx="610562" cy="1324663"/>
            <a:chOff x="2765761" y="5762889"/>
            <a:chExt cx="610562" cy="1324663"/>
          </a:xfrm>
        </p:grpSpPr>
        <p:sp>
          <p:nvSpPr>
            <p:cNvPr id="9267" name="AutoShape 51"/>
            <p:cNvSpPr>
              <a:spLocks noChangeArrowheads="1"/>
            </p:cNvSpPr>
            <p:nvPr/>
          </p:nvSpPr>
          <p:spPr bwMode="auto">
            <a:xfrm rot="5400000">
              <a:off x="2461471" y="6173152"/>
              <a:ext cx="1219200" cy="609599"/>
            </a:xfrm>
            <a:prstGeom prst="homePlate">
              <a:avLst>
                <a:gd name="adj" fmla="val 50000"/>
              </a:avLst>
            </a:prstGeom>
            <a:solidFill>
              <a:srgbClr val="C000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9268" name="Rectangle 52"/>
            <p:cNvSpPr>
              <a:spLocks noChangeArrowheads="1"/>
            </p:cNvSpPr>
            <p:nvPr/>
          </p:nvSpPr>
          <p:spPr bwMode="auto">
            <a:xfrm>
              <a:off x="2765761" y="5957064"/>
              <a:ext cx="609599" cy="567492"/>
            </a:xfrm>
            <a:prstGeom prst="rect">
              <a:avLst/>
            </a:prstGeom>
            <a:solidFill>
              <a:srgbClr val="FFEAC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7" name="Rectangle 129"/>
            <p:cNvSpPr>
              <a:spLocks noChangeArrowheads="1"/>
            </p:cNvSpPr>
            <p:nvPr/>
          </p:nvSpPr>
          <p:spPr bwMode="auto">
            <a:xfrm>
              <a:off x="2766724" y="5762889"/>
              <a:ext cx="609599" cy="439896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C62D7A5E-C8B2-404F-A7FD-70EDC37F02C2}"/>
              </a:ext>
            </a:extLst>
          </p:cNvPr>
          <p:cNvGrpSpPr/>
          <p:nvPr/>
        </p:nvGrpSpPr>
        <p:grpSpPr>
          <a:xfrm>
            <a:off x="2588093" y="2928564"/>
            <a:ext cx="609600" cy="1253839"/>
            <a:chOff x="1554581" y="2470489"/>
            <a:chExt cx="457200" cy="940379"/>
          </a:xfrm>
        </p:grpSpPr>
        <p:sp>
          <p:nvSpPr>
            <p:cNvPr id="9328" name="AutoShape 112"/>
            <p:cNvSpPr>
              <a:spLocks noChangeArrowheads="1"/>
            </p:cNvSpPr>
            <p:nvPr/>
          </p:nvSpPr>
          <p:spPr bwMode="auto">
            <a:xfrm rot="5400000">
              <a:off x="1325981" y="2725068"/>
              <a:ext cx="914400" cy="457200"/>
            </a:xfrm>
            <a:prstGeom prst="homePlate">
              <a:avLst>
                <a:gd name="adj" fmla="val 50000"/>
              </a:avLst>
            </a:prstGeom>
            <a:solidFill>
              <a:srgbClr val="FF0000">
                <a:alpha val="56862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9329" name="Rectangle 113"/>
            <p:cNvSpPr>
              <a:spLocks noChangeArrowheads="1"/>
            </p:cNvSpPr>
            <p:nvPr/>
          </p:nvSpPr>
          <p:spPr bwMode="auto">
            <a:xfrm>
              <a:off x="1554581" y="2470489"/>
              <a:ext cx="457200" cy="2508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64" name="Text Box 126"/>
          <p:cNvSpPr txBox="1">
            <a:spLocks noChangeArrowheads="1"/>
          </p:cNvSpPr>
          <p:nvPr/>
        </p:nvSpPr>
        <p:spPr bwMode="auto">
          <a:xfrm>
            <a:off x="399625" y="2924610"/>
            <a:ext cx="1930400" cy="543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67" b="0" dirty="0"/>
              <a:t>Add 1V phenol, ph8.0</a:t>
            </a:r>
          </a:p>
        </p:txBody>
      </p:sp>
      <p:sp>
        <p:nvSpPr>
          <p:cNvPr id="72" name="Rectangle 71"/>
          <p:cNvSpPr/>
          <p:nvPr/>
        </p:nvSpPr>
        <p:spPr>
          <a:xfrm>
            <a:off x="474233" y="5711294"/>
            <a:ext cx="229152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0" i="1" dirty="0">
                <a:solidFill>
                  <a:srgbClr val="000000"/>
                </a:solidFill>
              </a:rPr>
              <a:t>Organic phase on bottom has lipids, some protein, most protein is at the interface. DNA and RNA in the aqueous on top</a:t>
            </a:r>
          </a:p>
        </p:txBody>
      </p:sp>
      <p:sp>
        <p:nvSpPr>
          <p:cNvPr id="43" name="Text Box 126">
            <a:extLst>
              <a:ext uri="{FF2B5EF4-FFF2-40B4-BE49-F238E27FC236}">
                <a16:creationId xmlns:a16="http://schemas.microsoft.com/office/drawing/2014/main" id="{7F93EC61-0962-B947-9C3A-448F3B7033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0309" y="3374682"/>
            <a:ext cx="1219200" cy="31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67" b="0" dirty="0"/>
              <a:t>Centrifuge</a:t>
            </a:r>
          </a:p>
        </p:txBody>
      </p:sp>
    </p:spTree>
    <p:extLst>
      <p:ext uri="{BB962C8B-B14F-4D97-AF65-F5344CB8AC3E}">
        <p14:creationId xmlns:p14="http://schemas.microsoft.com/office/powerpoint/2010/main" val="1968331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42" name="Text Box 126"/>
          <p:cNvSpPr txBox="1">
            <a:spLocks noChangeArrowheads="1"/>
          </p:cNvSpPr>
          <p:nvPr/>
        </p:nvSpPr>
        <p:spPr bwMode="auto">
          <a:xfrm>
            <a:off x="840532" y="1138403"/>
            <a:ext cx="1320800" cy="769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67" b="0" dirty="0"/>
              <a:t>Move clear </a:t>
            </a:r>
          </a:p>
          <a:p>
            <a:r>
              <a:rPr lang="en-US" sz="1467" b="0" dirty="0"/>
              <a:t>solution into </a:t>
            </a:r>
          </a:p>
          <a:p>
            <a:r>
              <a:rPr lang="en-US" sz="1467" b="0" dirty="0"/>
              <a:t>new tube</a:t>
            </a:r>
          </a:p>
        </p:txBody>
      </p:sp>
      <p:grpSp>
        <p:nvGrpSpPr>
          <p:cNvPr id="3" name="Group 127"/>
          <p:cNvGrpSpPr>
            <a:grpSpLocks/>
          </p:cNvGrpSpPr>
          <p:nvPr/>
        </p:nvGrpSpPr>
        <p:grpSpPr bwMode="auto">
          <a:xfrm>
            <a:off x="2698998" y="941883"/>
            <a:ext cx="609600" cy="1227667"/>
            <a:chOff x="4704" y="1080"/>
            <a:chExt cx="288" cy="580"/>
          </a:xfrm>
          <a:solidFill>
            <a:srgbClr val="FFFFFF"/>
          </a:solidFill>
        </p:grpSpPr>
        <p:sp>
          <p:nvSpPr>
            <p:cNvPr id="8228" name="AutoShape 128"/>
            <p:cNvSpPr>
              <a:spLocks noChangeArrowheads="1"/>
            </p:cNvSpPr>
            <p:nvPr/>
          </p:nvSpPr>
          <p:spPr bwMode="auto">
            <a:xfrm rot="5400000">
              <a:off x="4560" y="1228"/>
              <a:ext cx="576" cy="288"/>
            </a:xfrm>
            <a:prstGeom prst="homePlate">
              <a:avLst>
                <a:gd name="adj" fmla="val 50000"/>
              </a:avLst>
            </a:prstGeom>
            <a:solidFill>
              <a:srgbClr val="FFEAC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8229" name="Rectangle 129"/>
            <p:cNvSpPr>
              <a:spLocks noChangeArrowheads="1"/>
            </p:cNvSpPr>
            <p:nvPr/>
          </p:nvSpPr>
          <p:spPr bwMode="auto">
            <a:xfrm>
              <a:off x="4704" y="1080"/>
              <a:ext cx="288" cy="31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8221" name="Text Box 130"/>
          <p:cNvSpPr txBox="1">
            <a:spLocks noChangeArrowheads="1"/>
          </p:cNvSpPr>
          <p:nvPr/>
        </p:nvSpPr>
        <p:spPr bwMode="auto">
          <a:xfrm>
            <a:off x="375912" y="179027"/>
            <a:ext cx="6202688" cy="502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667" b="0" dirty="0"/>
              <a:t>ORGANIC SOLVENT METHOD</a:t>
            </a:r>
            <a:endParaRPr lang="en-US" sz="2667" b="0" u="sng" dirty="0"/>
          </a:p>
        </p:txBody>
      </p:sp>
      <p:sp>
        <p:nvSpPr>
          <p:cNvPr id="69" name="Rectangle 68"/>
          <p:cNvSpPr/>
          <p:nvPr/>
        </p:nvSpPr>
        <p:spPr>
          <a:xfrm>
            <a:off x="413843" y="3050691"/>
            <a:ext cx="217417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0" i="1" dirty="0">
                <a:solidFill>
                  <a:srgbClr val="000000"/>
                </a:solidFill>
              </a:rPr>
              <a:t>Add 1V chloroform</a:t>
            </a:r>
            <a:endParaRPr lang="en-CA" sz="1600" i="1" dirty="0"/>
          </a:p>
        </p:txBody>
      </p:sp>
      <p:grpSp>
        <p:nvGrpSpPr>
          <p:cNvPr id="36" name="Group 127">
            <a:extLst>
              <a:ext uri="{FF2B5EF4-FFF2-40B4-BE49-F238E27FC236}">
                <a16:creationId xmlns:a16="http://schemas.microsoft.com/office/drawing/2014/main" id="{95C14539-2D37-AE45-92C0-BB2329E56086}"/>
              </a:ext>
            </a:extLst>
          </p:cNvPr>
          <p:cNvGrpSpPr>
            <a:grpSpLocks/>
          </p:cNvGrpSpPr>
          <p:nvPr/>
        </p:nvGrpSpPr>
        <p:grpSpPr bwMode="auto">
          <a:xfrm>
            <a:off x="2698998" y="2724956"/>
            <a:ext cx="609600" cy="1227667"/>
            <a:chOff x="4704" y="1080"/>
            <a:chExt cx="288" cy="580"/>
          </a:xfrm>
          <a:solidFill>
            <a:srgbClr val="FFFFFF"/>
          </a:solidFill>
        </p:grpSpPr>
        <p:sp>
          <p:nvSpPr>
            <p:cNvPr id="37" name="AutoShape 128">
              <a:extLst>
                <a:ext uri="{FF2B5EF4-FFF2-40B4-BE49-F238E27FC236}">
                  <a16:creationId xmlns:a16="http://schemas.microsoft.com/office/drawing/2014/main" id="{1D481F37-DAFC-9640-BD1F-1A8C1672C98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4560" y="1228"/>
              <a:ext cx="576" cy="288"/>
            </a:xfrm>
            <a:prstGeom prst="homePlate">
              <a:avLst>
                <a:gd name="adj" fmla="val 50000"/>
              </a:avLst>
            </a:prstGeom>
            <a:solidFill>
              <a:srgbClr val="FFF7E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8" name="Rectangle 129">
              <a:extLst>
                <a:ext uri="{FF2B5EF4-FFF2-40B4-BE49-F238E27FC236}">
                  <a16:creationId xmlns:a16="http://schemas.microsoft.com/office/drawing/2014/main" id="{A3A8F1B5-E0A2-504B-972A-E638A5BFBF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1080"/>
              <a:ext cx="288" cy="196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39" name="Text Box 126">
            <a:extLst>
              <a:ext uri="{FF2B5EF4-FFF2-40B4-BE49-F238E27FC236}">
                <a16:creationId xmlns:a16="http://schemas.microsoft.com/office/drawing/2014/main" id="{9CF3FAED-9790-924E-8AFA-7874B9859A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255" y="3481809"/>
            <a:ext cx="1219200" cy="31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67" b="0" dirty="0"/>
              <a:t>Mix well</a:t>
            </a:r>
          </a:p>
        </p:txBody>
      </p:sp>
      <p:sp>
        <p:nvSpPr>
          <p:cNvPr id="43" name="Text Box 126">
            <a:extLst>
              <a:ext uri="{FF2B5EF4-FFF2-40B4-BE49-F238E27FC236}">
                <a16:creationId xmlns:a16="http://schemas.microsoft.com/office/drawing/2014/main" id="{7F93EC61-0962-B947-9C3A-448F3B7033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4198" y="4224724"/>
            <a:ext cx="1219200" cy="31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67" b="0" dirty="0"/>
              <a:t>Centrifuge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E3AA135B-36C8-9C44-A7DD-2A5FAFEB5EC5}"/>
              </a:ext>
            </a:extLst>
          </p:cNvPr>
          <p:cNvSpPr/>
          <p:nvPr/>
        </p:nvSpPr>
        <p:spPr>
          <a:xfrm>
            <a:off x="355167" y="4823504"/>
            <a:ext cx="22915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0" i="1" dirty="0">
                <a:solidFill>
                  <a:srgbClr val="000000"/>
                </a:solidFill>
              </a:rPr>
              <a:t>Organic phase on bottom has remaining phenol from the aqueous, and some last lipids, proteins etc.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5025433-D142-D943-A14C-555DEB0E2585}"/>
              </a:ext>
            </a:extLst>
          </p:cNvPr>
          <p:cNvGrpSpPr/>
          <p:nvPr/>
        </p:nvGrpSpPr>
        <p:grpSpPr>
          <a:xfrm>
            <a:off x="2698998" y="4900711"/>
            <a:ext cx="609600" cy="1246232"/>
            <a:chOff x="4468707" y="4687698"/>
            <a:chExt cx="609600" cy="1246232"/>
          </a:xfrm>
        </p:grpSpPr>
        <p:grpSp>
          <p:nvGrpSpPr>
            <p:cNvPr id="44" name="Group 127">
              <a:extLst>
                <a:ext uri="{FF2B5EF4-FFF2-40B4-BE49-F238E27FC236}">
                  <a16:creationId xmlns:a16="http://schemas.microsoft.com/office/drawing/2014/main" id="{BB449CA7-B406-CD44-A25C-432339AD50B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68707" y="4706263"/>
              <a:ext cx="609600" cy="1227667"/>
              <a:chOff x="4704" y="1080"/>
              <a:chExt cx="288" cy="580"/>
            </a:xfrm>
            <a:solidFill>
              <a:srgbClr val="FFFFFF"/>
            </a:solidFill>
          </p:grpSpPr>
          <p:sp>
            <p:nvSpPr>
              <p:cNvPr id="46" name="AutoShape 128">
                <a:extLst>
                  <a:ext uri="{FF2B5EF4-FFF2-40B4-BE49-F238E27FC236}">
                    <a16:creationId xmlns:a16="http://schemas.microsoft.com/office/drawing/2014/main" id="{CFFE02AA-3F7F-C544-B759-087E105F80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4560" y="1228"/>
                <a:ext cx="576" cy="288"/>
              </a:xfrm>
              <a:prstGeom prst="homePlate">
                <a:avLst>
                  <a:gd name="adj" fmla="val 50000"/>
                </a:avLst>
              </a:prstGeom>
              <a:solidFill>
                <a:srgbClr val="FFEAC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7" name="Rectangle 129">
                <a:extLst>
                  <a:ext uri="{FF2B5EF4-FFF2-40B4-BE49-F238E27FC236}">
                    <a16:creationId xmlns:a16="http://schemas.microsoft.com/office/drawing/2014/main" id="{9D099C35-A238-6144-810E-77AE8B67B5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04" y="1080"/>
                <a:ext cx="288" cy="346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sp>
          <p:nvSpPr>
            <p:cNvPr id="50" name="Rectangle 113">
              <a:extLst>
                <a:ext uri="{FF2B5EF4-FFF2-40B4-BE49-F238E27FC236}">
                  <a16:creationId xmlns:a16="http://schemas.microsoft.com/office/drawing/2014/main" id="{69C947F1-B52E-7140-B63F-45FA642D55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8707" y="4687698"/>
              <a:ext cx="609600" cy="3344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55" name="Rectangle 54">
            <a:extLst>
              <a:ext uri="{FF2B5EF4-FFF2-40B4-BE49-F238E27FC236}">
                <a16:creationId xmlns:a16="http://schemas.microsoft.com/office/drawing/2014/main" id="{05D5154C-9577-C448-BBD0-235024FB0A9A}"/>
              </a:ext>
            </a:extLst>
          </p:cNvPr>
          <p:cNvSpPr/>
          <p:nvPr/>
        </p:nvSpPr>
        <p:spPr>
          <a:xfrm>
            <a:off x="1990446" y="7165703"/>
            <a:ext cx="22915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0" i="1" dirty="0">
                <a:solidFill>
                  <a:srgbClr val="000000"/>
                </a:solidFill>
              </a:rPr>
              <a:t>Remove aqueous to new tube, then do alcohol precipitation</a:t>
            </a:r>
          </a:p>
        </p:txBody>
      </p:sp>
    </p:spTree>
    <p:extLst>
      <p:ext uri="{BB962C8B-B14F-4D97-AF65-F5344CB8AC3E}">
        <p14:creationId xmlns:p14="http://schemas.microsoft.com/office/powerpoint/2010/main" val="1906939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4CCCC031-4E5A-334A-BB4F-B647E0BDB646}"/>
              </a:ext>
            </a:extLst>
          </p:cNvPr>
          <p:cNvGrpSpPr/>
          <p:nvPr/>
        </p:nvGrpSpPr>
        <p:grpSpPr>
          <a:xfrm>
            <a:off x="3312151" y="851440"/>
            <a:ext cx="609600" cy="1219200"/>
            <a:chOff x="773876" y="1127779"/>
            <a:chExt cx="609600" cy="1219200"/>
          </a:xfrm>
        </p:grpSpPr>
        <p:sp>
          <p:nvSpPr>
            <p:cNvPr id="9328" name="AutoShape 112"/>
            <p:cNvSpPr>
              <a:spLocks noChangeArrowheads="1"/>
            </p:cNvSpPr>
            <p:nvPr/>
          </p:nvSpPr>
          <p:spPr bwMode="auto">
            <a:xfrm rot="5400000">
              <a:off x="469076" y="1432579"/>
              <a:ext cx="1219200" cy="609600"/>
            </a:xfrm>
            <a:prstGeom prst="homePlate">
              <a:avLst>
                <a:gd name="adj" fmla="val 50000"/>
              </a:avLst>
            </a:prstGeom>
            <a:solidFill>
              <a:srgbClr val="FFC000">
                <a:alpha val="56862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9329" name="Rectangle 113"/>
            <p:cNvSpPr>
              <a:spLocks noChangeArrowheads="1"/>
            </p:cNvSpPr>
            <p:nvPr/>
          </p:nvSpPr>
          <p:spPr bwMode="auto">
            <a:xfrm>
              <a:off x="773876" y="1127779"/>
              <a:ext cx="609600" cy="3344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9342" name="Text Box 126"/>
          <p:cNvSpPr txBox="1">
            <a:spLocks noChangeArrowheads="1"/>
          </p:cNvSpPr>
          <p:nvPr/>
        </p:nvSpPr>
        <p:spPr bwMode="auto">
          <a:xfrm>
            <a:off x="4715522" y="3652500"/>
            <a:ext cx="1320800" cy="769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67" b="0" dirty="0"/>
              <a:t>Move clear </a:t>
            </a:r>
          </a:p>
          <a:p>
            <a:r>
              <a:rPr lang="en-US" sz="1467" b="0" dirty="0"/>
              <a:t>solution into </a:t>
            </a:r>
          </a:p>
          <a:p>
            <a:r>
              <a:rPr lang="en-US" sz="1467" b="0" dirty="0"/>
              <a:t>new tube</a:t>
            </a:r>
          </a:p>
        </p:txBody>
      </p:sp>
      <p:grpSp>
        <p:nvGrpSpPr>
          <p:cNvPr id="3" name="Group 127"/>
          <p:cNvGrpSpPr>
            <a:grpSpLocks/>
          </p:cNvGrpSpPr>
          <p:nvPr/>
        </p:nvGrpSpPr>
        <p:grpSpPr bwMode="auto">
          <a:xfrm>
            <a:off x="3312151" y="5715000"/>
            <a:ext cx="609600" cy="1227667"/>
            <a:chOff x="4704" y="1080"/>
            <a:chExt cx="288" cy="580"/>
          </a:xfrm>
          <a:solidFill>
            <a:srgbClr val="FFFFFF"/>
          </a:solidFill>
        </p:grpSpPr>
        <p:sp>
          <p:nvSpPr>
            <p:cNvPr id="8228" name="AutoShape 128"/>
            <p:cNvSpPr>
              <a:spLocks noChangeArrowheads="1"/>
            </p:cNvSpPr>
            <p:nvPr/>
          </p:nvSpPr>
          <p:spPr bwMode="auto">
            <a:xfrm rot="5400000">
              <a:off x="4560" y="1228"/>
              <a:ext cx="576" cy="288"/>
            </a:xfrm>
            <a:prstGeom prst="homePlate">
              <a:avLst>
                <a:gd name="adj" fmla="val 50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8229" name="Rectangle 129"/>
            <p:cNvSpPr>
              <a:spLocks noChangeArrowheads="1"/>
            </p:cNvSpPr>
            <p:nvPr/>
          </p:nvSpPr>
          <p:spPr bwMode="auto">
            <a:xfrm>
              <a:off x="4704" y="1080"/>
              <a:ext cx="288" cy="31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8221" name="Text Box 130"/>
          <p:cNvSpPr txBox="1">
            <a:spLocks noChangeArrowheads="1"/>
          </p:cNvSpPr>
          <p:nvPr/>
        </p:nvSpPr>
        <p:spPr bwMode="auto">
          <a:xfrm>
            <a:off x="-2625749" y="127192"/>
            <a:ext cx="11988800" cy="502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667" b="0" dirty="0"/>
              <a:t>Inorganic extraction method: </a:t>
            </a:r>
            <a:r>
              <a:rPr lang="en-US" sz="2667" b="0"/>
              <a:t>“salting out”</a:t>
            </a:r>
            <a:endParaRPr lang="en-US" sz="2667" b="0" u="sng" dirty="0"/>
          </a:p>
        </p:txBody>
      </p:sp>
      <p:sp>
        <p:nvSpPr>
          <p:cNvPr id="41" name="Text Box 115"/>
          <p:cNvSpPr txBox="1">
            <a:spLocks noChangeArrowheads="1"/>
          </p:cNvSpPr>
          <p:nvPr/>
        </p:nvSpPr>
        <p:spPr bwMode="auto">
          <a:xfrm>
            <a:off x="4297244" y="816791"/>
            <a:ext cx="256075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0" i="1" dirty="0"/>
              <a:t>More salt (</a:t>
            </a:r>
            <a:r>
              <a:rPr lang="en-US" sz="1600" b="0" i="1" dirty="0" err="1"/>
              <a:t>NaCl</a:t>
            </a:r>
            <a:r>
              <a:rPr lang="en-US" sz="1600" b="0" i="1" dirty="0"/>
              <a:t>) and</a:t>
            </a:r>
          </a:p>
          <a:p>
            <a:r>
              <a:rPr lang="en-US" sz="1600" b="0" i="1" dirty="0"/>
              <a:t> low temperature  (ice)</a:t>
            </a:r>
          </a:p>
          <a:p>
            <a:r>
              <a:rPr lang="en-US" sz="1600" b="0" i="1" dirty="0"/>
              <a:t>triggers precipitation </a:t>
            </a:r>
          </a:p>
          <a:p>
            <a:r>
              <a:rPr lang="en-US" sz="1600" b="0" i="1" dirty="0"/>
              <a:t>of protein fragments </a:t>
            </a:r>
          </a:p>
          <a:p>
            <a:r>
              <a:rPr lang="en-US" sz="1600" b="0" i="1" dirty="0"/>
              <a:t>and polysaccharides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628CFE36-8A5A-9E4E-8B39-9E1D7CBD9792}"/>
              </a:ext>
            </a:extLst>
          </p:cNvPr>
          <p:cNvGrpSpPr/>
          <p:nvPr/>
        </p:nvGrpSpPr>
        <p:grpSpPr>
          <a:xfrm>
            <a:off x="3229250" y="3471892"/>
            <a:ext cx="615949" cy="1242484"/>
            <a:chOff x="4235451" y="2133600"/>
            <a:chExt cx="615949" cy="1242484"/>
          </a:xfrm>
        </p:grpSpPr>
        <p:sp>
          <p:nvSpPr>
            <p:cNvPr id="9267" name="AutoShape 51"/>
            <p:cNvSpPr>
              <a:spLocks noChangeArrowheads="1"/>
            </p:cNvSpPr>
            <p:nvPr/>
          </p:nvSpPr>
          <p:spPr bwMode="auto">
            <a:xfrm rot="5400000">
              <a:off x="3930651" y="2461684"/>
              <a:ext cx="1219200" cy="609600"/>
            </a:xfrm>
            <a:prstGeom prst="homePlate">
              <a:avLst>
                <a:gd name="adj" fmla="val 50000"/>
              </a:avLst>
            </a:prstGeom>
            <a:solidFill>
              <a:srgbClr val="C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9268" name="Rectangle 52"/>
            <p:cNvSpPr>
              <a:spLocks noChangeArrowheads="1"/>
            </p:cNvSpPr>
            <p:nvPr/>
          </p:nvSpPr>
          <p:spPr bwMode="auto">
            <a:xfrm>
              <a:off x="4235451" y="2148417"/>
              <a:ext cx="609600" cy="8995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cxnSp>
          <p:nvCxnSpPr>
            <p:cNvPr id="45" name="Straight Connector 44"/>
            <p:cNvCxnSpPr>
              <a:stCxn id="9268" idx="1"/>
            </p:cNvCxnSpPr>
            <p:nvPr/>
          </p:nvCxnSpPr>
          <p:spPr bwMode="auto">
            <a:xfrm flipV="1">
              <a:off x="4235451" y="2540000"/>
              <a:ext cx="615949" cy="5820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7" name="Rectangle 129"/>
            <p:cNvSpPr>
              <a:spLocks noChangeArrowheads="1"/>
            </p:cNvSpPr>
            <p:nvPr/>
          </p:nvSpPr>
          <p:spPr bwMode="auto">
            <a:xfrm>
              <a:off x="4235451" y="2133600"/>
              <a:ext cx="609600" cy="5080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63" name="Line 110"/>
          <p:cNvSpPr>
            <a:spLocks noChangeShapeType="1"/>
          </p:cNvSpPr>
          <p:nvPr/>
        </p:nvSpPr>
        <p:spPr bwMode="auto">
          <a:xfrm>
            <a:off x="2423994" y="3805829"/>
            <a:ext cx="609602" cy="38528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64" name="Text Box 126"/>
          <p:cNvSpPr txBox="1">
            <a:spLocks noChangeArrowheads="1"/>
          </p:cNvSpPr>
          <p:nvPr/>
        </p:nvSpPr>
        <p:spPr bwMode="auto">
          <a:xfrm>
            <a:off x="293418" y="1018545"/>
            <a:ext cx="3018733" cy="769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67" b="0" dirty="0"/>
              <a:t>Start with the crude lysate (after proteinase digestion) Add salt,</a:t>
            </a:r>
          </a:p>
          <a:p>
            <a:r>
              <a:rPr lang="en-US" sz="1467" b="0" dirty="0"/>
              <a:t>mix, incubate on ice</a:t>
            </a:r>
          </a:p>
        </p:txBody>
      </p:sp>
      <p:sp>
        <p:nvSpPr>
          <p:cNvPr id="65" name="Text Box 126"/>
          <p:cNvSpPr txBox="1">
            <a:spLocks noChangeArrowheads="1"/>
          </p:cNvSpPr>
          <p:nvPr/>
        </p:nvSpPr>
        <p:spPr bwMode="auto">
          <a:xfrm>
            <a:off x="2819400" y="2336801"/>
            <a:ext cx="1219200" cy="31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67" b="0" dirty="0"/>
              <a:t>Centrifuge</a:t>
            </a:r>
          </a:p>
        </p:txBody>
      </p:sp>
      <p:sp>
        <p:nvSpPr>
          <p:cNvPr id="69" name="Rectangle 68"/>
          <p:cNvSpPr/>
          <p:nvPr/>
        </p:nvSpPr>
        <p:spPr>
          <a:xfrm>
            <a:off x="355603" y="5560746"/>
            <a:ext cx="267799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0" i="1" dirty="0">
                <a:solidFill>
                  <a:srgbClr val="000000"/>
                </a:solidFill>
              </a:rPr>
              <a:t>Nucleic acids, lipids</a:t>
            </a:r>
          </a:p>
          <a:p>
            <a:r>
              <a:rPr lang="en-US" sz="1600" b="0" i="1" dirty="0">
                <a:solidFill>
                  <a:srgbClr val="000000"/>
                </a:solidFill>
              </a:rPr>
              <a:t>and metabolites</a:t>
            </a:r>
          </a:p>
          <a:p>
            <a:r>
              <a:rPr lang="en-US" sz="1600" b="0" i="1" dirty="0">
                <a:solidFill>
                  <a:srgbClr val="000000"/>
                </a:solidFill>
              </a:rPr>
              <a:t>remain dissolved. In our procedure we incubated on ice for just one hour. A longer time would yield better protein precipitation</a:t>
            </a:r>
            <a:endParaRPr lang="en-CA" sz="1600" i="1" dirty="0"/>
          </a:p>
        </p:txBody>
      </p:sp>
      <p:sp>
        <p:nvSpPr>
          <p:cNvPr id="72" name="Rectangle 71"/>
          <p:cNvSpPr/>
          <p:nvPr/>
        </p:nvSpPr>
        <p:spPr>
          <a:xfrm>
            <a:off x="548836" y="3113891"/>
            <a:ext cx="22915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0" i="1" dirty="0">
                <a:solidFill>
                  <a:srgbClr val="000000"/>
                </a:solidFill>
              </a:rPr>
              <a:t>Pellet containing</a:t>
            </a:r>
          </a:p>
          <a:p>
            <a:r>
              <a:rPr lang="en-US" sz="1600" b="0" i="1" dirty="0">
                <a:solidFill>
                  <a:srgbClr val="000000"/>
                </a:solidFill>
              </a:rPr>
              <a:t>tissue fragments</a:t>
            </a:r>
          </a:p>
          <a:p>
            <a:r>
              <a:rPr lang="en-US" sz="1600" b="0" i="1" dirty="0">
                <a:solidFill>
                  <a:srgbClr val="000000"/>
                </a:solidFill>
              </a:rPr>
              <a:t>protein fragments</a:t>
            </a:r>
          </a:p>
          <a:p>
            <a:r>
              <a:rPr lang="en-US" sz="1600" b="0" i="1" dirty="0">
                <a:solidFill>
                  <a:srgbClr val="000000"/>
                </a:solidFill>
              </a:rPr>
              <a:t>and polysaccharides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46989" y="3788070"/>
            <a:ext cx="1625600" cy="2645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BBB6F795-1D4E-4344-8836-C6252E22B756}"/>
              </a:ext>
            </a:extLst>
          </p:cNvPr>
          <p:cNvGrpSpPr/>
          <p:nvPr/>
        </p:nvGrpSpPr>
        <p:grpSpPr>
          <a:xfrm>
            <a:off x="4385421" y="1233541"/>
            <a:ext cx="492857" cy="1337132"/>
            <a:chOff x="476249" y="2148418"/>
            <a:chExt cx="609602" cy="1337132"/>
          </a:xfrm>
        </p:grpSpPr>
        <p:sp>
          <p:nvSpPr>
            <p:cNvPr id="9328" name="AutoShape 112"/>
            <p:cNvSpPr>
              <a:spLocks noChangeArrowheads="1"/>
            </p:cNvSpPr>
            <p:nvPr/>
          </p:nvSpPr>
          <p:spPr bwMode="auto">
            <a:xfrm rot="5400000">
              <a:off x="171449" y="2571150"/>
              <a:ext cx="1219200" cy="609600"/>
            </a:xfrm>
            <a:prstGeom prst="homePlate">
              <a:avLst>
                <a:gd name="adj" fmla="val 50000"/>
              </a:avLst>
            </a:prstGeom>
            <a:solidFill>
              <a:srgbClr val="DE006F">
                <a:alpha val="56078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9329" name="Rectangle 113"/>
            <p:cNvSpPr>
              <a:spLocks noChangeArrowheads="1"/>
            </p:cNvSpPr>
            <p:nvPr/>
          </p:nvSpPr>
          <p:spPr bwMode="auto">
            <a:xfrm>
              <a:off x="476251" y="2148418"/>
              <a:ext cx="609600" cy="3344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9330" name="Text Box 114"/>
          <p:cNvSpPr txBox="1">
            <a:spLocks noChangeArrowheads="1"/>
          </p:cNvSpPr>
          <p:nvPr/>
        </p:nvSpPr>
        <p:spPr bwMode="auto">
          <a:xfrm>
            <a:off x="778755" y="1216548"/>
            <a:ext cx="3031245" cy="66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67" b="0" dirty="0"/>
              <a:t>Mix thoroughly with an 1V of organic solvent</a:t>
            </a:r>
          </a:p>
        </p:txBody>
      </p:sp>
      <p:sp>
        <p:nvSpPr>
          <p:cNvPr id="9331" name="Text Box 115"/>
          <p:cNvSpPr txBox="1">
            <a:spLocks noChangeArrowheads="1"/>
          </p:cNvSpPr>
          <p:nvPr/>
        </p:nvSpPr>
        <p:spPr bwMode="auto">
          <a:xfrm>
            <a:off x="875151" y="2113142"/>
            <a:ext cx="283845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0" dirty="0"/>
              <a:t>phenol or chloroform, or phenol/chloroform mix</a:t>
            </a:r>
          </a:p>
        </p:txBody>
      </p:sp>
      <p:sp>
        <p:nvSpPr>
          <p:cNvPr id="9333" name="Text Box 117"/>
          <p:cNvSpPr txBox="1">
            <a:spLocks noChangeArrowheads="1"/>
          </p:cNvSpPr>
          <p:nvPr/>
        </p:nvSpPr>
        <p:spPr bwMode="auto">
          <a:xfrm>
            <a:off x="2395263" y="3167673"/>
            <a:ext cx="22759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0" dirty="0">
                <a:solidFill>
                  <a:srgbClr val="FF0000"/>
                </a:solidFill>
              </a:rPr>
              <a:t>Centrifuge</a:t>
            </a:r>
          </a:p>
        </p:txBody>
      </p:sp>
      <p:sp>
        <p:nvSpPr>
          <p:cNvPr id="9342" name="Text Box 126"/>
          <p:cNvSpPr txBox="1">
            <a:spLocks noChangeArrowheads="1"/>
          </p:cNvSpPr>
          <p:nvPr/>
        </p:nvSpPr>
        <p:spPr bwMode="auto">
          <a:xfrm>
            <a:off x="2395263" y="7576970"/>
            <a:ext cx="3855926" cy="66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67" b="0" dirty="0"/>
              <a:t>Collect aqueous phase  into a new tube – DNA is ready to precipitate</a:t>
            </a:r>
          </a:p>
        </p:txBody>
      </p:sp>
      <p:grpSp>
        <p:nvGrpSpPr>
          <p:cNvPr id="3" name="Group 127"/>
          <p:cNvGrpSpPr>
            <a:grpSpLocks/>
          </p:cNvGrpSpPr>
          <p:nvPr/>
        </p:nvGrpSpPr>
        <p:grpSpPr bwMode="auto">
          <a:xfrm>
            <a:off x="1376180" y="7030858"/>
            <a:ext cx="573089" cy="1415722"/>
            <a:chOff x="4704" y="1080"/>
            <a:chExt cx="288" cy="580"/>
          </a:xfrm>
        </p:grpSpPr>
        <p:sp>
          <p:nvSpPr>
            <p:cNvPr id="8228" name="AutoShape 128"/>
            <p:cNvSpPr>
              <a:spLocks noChangeArrowheads="1"/>
            </p:cNvSpPr>
            <p:nvPr/>
          </p:nvSpPr>
          <p:spPr bwMode="auto">
            <a:xfrm rot="5400000">
              <a:off x="4560" y="1228"/>
              <a:ext cx="576" cy="288"/>
            </a:xfrm>
            <a:prstGeom prst="homePlate">
              <a:avLst>
                <a:gd name="adj" fmla="val 50000"/>
              </a:avLst>
            </a:prstGeom>
            <a:solidFill>
              <a:schemeClr val="accent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8229" name="Rectangle 129"/>
            <p:cNvSpPr>
              <a:spLocks noChangeArrowheads="1"/>
            </p:cNvSpPr>
            <p:nvPr/>
          </p:nvSpPr>
          <p:spPr bwMode="auto">
            <a:xfrm>
              <a:off x="4704" y="1080"/>
              <a:ext cx="288" cy="31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9290" name="Text Box 74"/>
          <p:cNvSpPr txBox="1">
            <a:spLocks noChangeArrowheads="1"/>
          </p:cNvSpPr>
          <p:nvPr/>
        </p:nvSpPr>
        <p:spPr bwMode="auto">
          <a:xfrm>
            <a:off x="2997200" y="5590401"/>
            <a:ext cx="812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0" dirty="0"/>
              <a:t>Organic</a:t>
            </a:r>
          </a:p>
        </p:txBody>
      </p:sp>
      <p:sp>
        <p:nvSpPr>
          <p:cNvPr id="9292" name="Text Box 76"/>
          <p:cNvSpPr txBox="1">
            <a:spLocks noChangeArrowheads="1"/>
          </p:cNvSpPr>
          <p:nvPr/>
        </p:nvSpPr>
        <p:spPr bwMode="auto">
          <a:xfrm>
            <a:off x="2902589" y="4394733"/>
            <a:ext cx="914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0" dirty="0"/>
              <a:t>Aqueous</a:t>
            </a:r>
          </a:p>
        </p:txBody>
      </p:sp>
      <p:sp>
        <p:nvSpPr>
          <p:cNvPr id="9359" name="Text Box 143"/>
          <p:cNvSpPr txBox="1">
            <a:spLocks noChangeArrowheads="1"/>
          </p:cNvSpPr>
          <p:nvPr/>
        </p:nvSpPr>
        <p:spPr bwMode="auto">
          <a:xfrm>
            <a:off x="3359789" y="4998944"/>
            <a:ext cx="110066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0" dirty="0">
                <a:solidFill>
                  <a:srgbClr val="C00000"/>
                </a:solidFill>
              </a:rPr>
              <a:t>Interphase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55063" y="219022"/>
            <a:ext cx="61563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/>
              <a:t> You can extract with non-polar organic solvent to remove residual protein, lipids and fat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56"/>
          <p:cNvSpPr txBox="1">
            <a:spLocks noChangeArrowheads="1"/>
          </p:cNvSpPr>
          <p:nvPr/>
        </p:nvSpPr>
        <p:spPr bwMode="auto">
          <a:xfrm>
            <a:off x="387351" y="224141"/>
            <a:ext cx="2946400" cy="1241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67" b="0" dirty="0"/>
              <a:t>Add alcohol (ethanol or </a:t>
            </a:r>
            <a:r>
              <a:rPr lang="en-US" sz="1867" b="0" dirty="0" err="1"/>
              <a:t>isopropanol</a:t>
            </a:r>
            <a:r>
              <a:rPr lang="en-US" sz="1867" b="0" dirty="0"/>
              <a:t>) and salt to precipitate nucleic acids from the aqueous fraction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D8D032D-941A-9244-9056-8D5B3C7B7DF0}"/>
              </a:ext>
            </a:extLst>
          </p:cNvPr>
          <p:cNvGrpSpPr/>
          <p:nvPr/>
        </p:nvGrpSpPr>
        <p:grpSpPr>
          <a:xfrm>
            <a:off x="4715382" y="4952999"/>
            <a:ext cx="609600" cy="1219201"/>
            <a:chOff x="1921933" y="4521200"/>
            <a:chExt cx="609600" cy="1219201"/>
          </a:xfrm>
        </p:grpSpPr>
        <p:sp>
          <p:nvSpPr>
            <p:cNvPr id="28735" name="AutoShape 63"/>
            <p:cNvSpPr>
              <a:spLocks noChangeArrowheads="1"/>
            </p:cNvSpPr>
            <p:nvPr/>
          </p:nvSpPr>
          <p:spPr bwMode="auto">
            <a:xfrm rot="5400000">
              <a:off x="1617133" y="4826000"/>
              <a:ext cx="1219200" cy="609600"/>
            </a:xfrm>
            <a:prstGeom prst="homePlate">
              <a:avLst>
                <a:gd name="adj" fmla="val 5000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8737" name="Rectangle 65"/>
            <p:cNvSpPr>
              <a:spLocks noChangeArrowheads="1"/>
            </p:cNvSpPr>
            <p:nvPr/>
          </p:nvSpPr>
          <p:spPr bwMode="auto">
            <a:xfrm>
              <a:off x="1921933" y="4521200"/>
              <a:ext cx="609600" cy="2201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8738" name="AutoShape 66"/>
            <p:cNvSpPr>
              <a:spLocks noChangeArrowheads="1"/>
            </p:cNvSpPr>
            <p:nvPr/>
          </p:nvSpPr>
          <p:spPr bwMode="auto">
            <a:xfrm rot="10800000">
              <a:off x="2108201" y="5617634"/>
              <a:ext cx="243417" cy="122767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28751" name="Line 79"/>
          <p:cNvSpPr>
            <a:spLocks noChangeShapeType="1"/>
          </p:cNvSpPr>
          <p:nvPr/>
        </p:nvSpPr>
        <p:spPr bwMode="auto">
          <a:xfrm rot="2700000" flipV="1">
            <a:off x="3449380" y="4903795"/>
            <a:ext cx="1375087" cy="62722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oval" w="sm" len="sm"/>
          </a:ln>
        </p:spPr>
        <p:txBody>
          <a:bodyPr/>
          <a:lstStyle/>
          <a:p>
            <a:endParaRPr lang="en-CA" sz="1600"/>
          </a:p>
        </p:txBody>
      </p:sp>
      <p:sp>
        <p:nvSpPr>
          <p:cNvPr id="28752" name="Text Box 80"/>
          <p:cNvSpPr txBox="1">
            <a:spLocks noChangeArrowheads="1"/>
          </p:cNvSpPr>
          <p:nvPr/>
        </p:nvSpPr>
        <p:spPr bwMode="auto">
          <a:xfrm>
            <a:off x="2288465" y="4676000"/>
            <a:ext cx="1320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0" dirty="0"/>
              <a:t>Supernatant</a:t>
            </a:r>
          </a:p>
        </p:txBody>
      </p:sp>
      <p:sp>
        <p:nvSpPr>
          <p:cNvPr id="28757" name="Text Box 85"/>
          <p:cNvSpPr txBox="1">
            <a:spLocks noChangeArrowheads="1"/>
          </p:cNvSpPr>
          <p:nvPr/>
        </p:nvSpPr>
        <p:spPr bwMode="auto">
          <a:xfrm>
            <a:off x="2899912" y="6016188"/>
            <a:ext cx="69602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0" dirty="0"/>
              <a:t>Pellet</a:t>
            </a:r>
          </a:p>
        </p:txBody>
      </p:sp>
      <p:sp>
        <p:nvSpPr>
          <p:cNvPr id="28777" name="Line 105"/>
          <p:cNvSpPr>
            <a:spLocks noChangeShapeType="1"/>
          </p:cNvSpPr>
          <p:nvPr/>
        </p:nvSpPr>
        <p:spPr bwMode="auto">
          <a:xfrm>
            <a:off x="3800982" y="6110817"/>
            <a:ext cx="1219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 sz="1600"/>
          </a:p>
        </p:txBody>
      </p:sp>
      <p:sp>
        <p:nvSpPr>
          <p:cNvPr id="28778" name="Text Box 106"/>
          <p:cNvSpPr txBox="1">
            <a:spLocks noChangeArrowheads="1"/>
          </p:cNvSpPr>
          <p:nvPr/>
        </p:nvSpPr>
        <p:spPr bwMode="auto">
          <a:xfrm>
            <a:off x="2362200" y="3322498"/>
            <a:ext cx="28977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0" dirty="0"/>
              <a:t>Centrifuge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C89D219D-0074-074A-83C4-D4B75DFFEE5F}"/>
              </a:ext>
            </a:extLst>
          </p:cNvPr>
          <p:cNvGrpSpPr/>
          <p:nvPr/>
        </p:nvGrpSpPr>
        <p:grpSpPr>
          <a:xfrm>
            <a:off x="4650317" y="308642"/>
            <a:ext cx="609600" cy="1268803"/>
            <a:chOff x="-330200" y="4470400"/>
            <a:chExt cx="609600" cy="1268803"/>
          </a:xfrm>
        </p:grpSpPr>
        <p:sp>
          <p:nvSpPr>
            <p:cNvPr id="37" name="AutoShape 63"/>
            <p:cNvSpPr>
              <a:spLocks noChangeArrowheads="1"/>
            </p:cNvSpPr>
            <p:nvPr/>
          </p:nvSpPr>
          <p:spPr bwMode="auto">
            <a:xfrm rot="5400000">
              <a:off x="-635000" y="4824803"/>
              <a:ext cx="1219200" cy="609600"/>
            </a:xfrm>
            <a:prstGeom prst="homePlate">
              <a:avLst>
                <a:gd name="adj" fmla="val 5000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8" name="Rectangle 65"/>
            <p:cNvSpPr>
              <a:spLocks noChangeArrowheads="1"/>
            </p:cNvSpPr>
            <p:nvPr/>
          </p:nvSpPr>
          <p:spPr bwMode="auto">
            <a:xfrm>
              <a:off x="-330200" y="4470400"/>
              <a:ext cx="609600" cy="2201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41" name="Text Box 115"/>
          <p:cNvSpPr txBox="1">
            <a:spLocks noChangeArrowheads="1"/>
          </p:cNvSpPr>
          <p:nvPr/>
        </p:nvSpPr>
        <p:spPr bwMode="auto">
          <a:xfrm>
            <a:off x="459686" y="1817068"/>
            <a:ext cx="6045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0" i="1" dirty="0"/>
              <a:t>In the presence of alcohol, positive ions (Na</a:t>
            </a:r>
            <a:r>
              <a:rPr lang="en-US" b="0" i="1" baseline="30000" dirty="0"/>
              <a:t>+</a:t>
            </a:r>
            <a:r>
              <a:rPr lang="en-US" b="0" i="1" dirty="0"/>
              <a:t> or K</a:t>
            </a:r>
            <a:r>
              <a:rPr lang="en-US" b="0" i="1" baseline="30000" dirty="0"/>
              <a:t>+</a:t>
            </a:r>
            <a:r>
              <a:rPr lang="en-US" b="0" i="1" dirty="0"/>
              <a:t>) form ionic bonds with negatively charged DNA, resulting in ion-DNA salts with no net charge, that no longer are water soluble, and they precipitate out of the solution</a:t>
            </a:r>
          </a:p>
        </p:txBody>
      </p:sp>
      <p:sp>
        <p:nvSpPr>
          <p:cNvPr id="40" name="Text Box 115">
            <a:extLst>
              <a:ext uri="{FF2B5EF4-FFF2-40B4-BE49-F238E27FC236}">
                <a16:creationId xmlns:a16="http://schemas.microsoft.com/office/drawing/2014/main" id="{52D865C5-4EC4-E948-8730-926E342F6B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400" y="7533317"/>
            <a:ext cx="6045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0" i="1" dirty="0"/>
              <a:t>The pellet is usually white in appearance and contains a lot of salt. The next step (or steps,) will remove much of the salt in the pellet. First carefully remove the ethanol from the tube.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" name="Text Box 102"/>
          <p:cNvSpPr txBox="1">
            <a:spLocks noChangeArrowheads="1"/>
          </p:cNvSpPr>
          <p:nvPr/>
        </p:nvSpPr>
        <p:spPr bwMode="auto">
          <a:xfrm>
            <a:off x="974724" y="4688102"/>
            <a:ext cx="4775200" cy="66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0" dirty="0"/>
              <a:t>•</a:t>
            </a:r>
            <a:r>
              <a:rPr lang="en-US" sz="1867" b="0" dirty="0"/>
              <a:t> Discard ethanol and allow pellet to dry – just a few minutes.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D887AF4-5AAB-0A45-A373-7D8308C17803}"/>
              </a:ext>
            </a:extLst>
          </p:cNvPr>
          <p:cNvGrpSpPr/>
          <p:nvPr/>
        </p:nvGrpSpPr>
        <p:grpSpPr>
          <a:xfrm>
            <a:off x="2095943" y="545413"/>
            <a:ext cx="609600" cy="1219200"/>
            <a:chOff x="3581400" y="4501441"/>
            <a:chExt cx="609600" cy="1219200"/>
          </a:xfrm>
        </p:grpSpPr>
        <p:sp>
          <p:nvSpPr>
            <p:cNvPr id="28740" name="AutoShape 68"/>
            <p:cNvSpPr>
              <a:spLocks noChangeArrowheads="1"/>
            </p:cNvSpPr>
            <p:nvPr/>
          </p:nvSpPr>
          <p:spPr bwMode="auto">
            <a:xfrm rot="5400000">
              <a:off x="3276600" y="4806241"/>
              <a:ext cx="1219200" cy="609600"/>
            </a:xfrm>
            <a:prstGeom prst="homePlate">
              <a:avLst>
                <a:gd name="adj" fmla="val 50000"/>
              </a:avLst>
            </a:prstGeom>
            <a:solidFill>
              <a:srgbClr val="CCFFFF">
                <a:alpha val="38823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8741" name="Rectangle 69"/>
            <p:cNvSpPr>
              <a:spLocks noChangeArrowheads="1"/>
            </p:cNvSpPr>
            <p:nvPr/>
          </p:nvSpPr>
          <p:spPr bwMode="auto">
            <a:xfrm>
              <a:off x="3581400" y="4521200"/>
              <a:ext cx="609600" cy="2201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8742" name="AutoShape 70"/>
            <p:cNvSpPr>
              <a:spLocks noChangeArrowheads="1"/>
            </p:cNvSpPr>
            <p:nvPr/>
          </p:nvSpPr>
          <p:spPr bwMode="auto">
            <a:xfrm rot="13800000">
              <a:off x="3872442" y="5201709"/>
              <a:ext cx="243417" cy="122767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 sz="1600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36CF2999-2BB3-9F4E-8F50-F8D04E9F562F}"/>
              </a:ext>
            </a:extLst>
          </p:cNvPr>
          <p:cNvGrpSpPr/>
          <p:nvPr/>
        </p:nvGrpSpPr>
        <p:grpSpPr>
          <a:xfrm>
            <a:off x="4116796" y="2956188"/>
            <a:ext cx="609600" cy="1219200"/>
            <a:chOff x="2031819" y="3414838"/>
            <a:chExt cx="609600" cy="1219200"/>
          </a:xfrm>
        </p:grpSpPr>
        <p:sp>
          <p:nvSpPr>
            <p:cNvPr id="28747" name="AutoShape 75"/>
            <p:cNvSpPr>
              <a:spLocks noChangeArrowheads="1"/>
            </p:cNvSpPr>
            <p:nvPr/>
          </p:nvSpPr>
          <p:spPr bwMode="auto">
            <a:xfrm rot="5400000">
              <a:off x="1727019" y="3719638"/>
              <a:ext cx="1219200" cy="609600"/>
            </a:xfrm>
            <a:prstGeom prst="homePlat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8749" name="AutoShape 77"/>
            <p:cNvSpPr>
              <a:spLocks noChangeArrowheads="1"/>
            </p:cNvSpPr>
            <p:nvPr/>
          </p:nvSpPr>
          <p:spPr bwMode="auto">
            <a:xfrm rot="10800000">
              <a:off x="2214910" y="4507340"/>
              <a:ext cx="243417" cy="122767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28759" name="Text Box 87"/>
          <p:cNvSpPr txBox="1">
            <a:spLocks noChangeArrowheads="1"/>
          </p:cNvSpPr>
          <p:nvPr/>
        </p:nvSpPr>
        <p:spPr bwMode="auto">
          <a:xfrm>
            <a:off x="283224" y="676482"/>
            <a:ext cx="156714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0" dirty="0"/>
              <a:t>Add 70% EtOH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3CC77B5-5CE2-B743-B58A-D9F5D2115084}"/>
              </a:ext>
            </a:extLst>
          </p:cNvPr>
          <p:cNvGrpSpPr/>
          <p:nvPr/>
        </p:nvGrpSpPr>
        <p:grpSpPr>
          <a:xfrm>
            <a:off x="3338375" y="6289172"/>
            <a:ext cx="609600" cy="1245800"/>
            <a:chOff x="2128600" y="5256600"/>
            <a:chExt cx="609600" cy="1245800"/>
          </a:xfrm>
        </p:grpSpPr>
        <p:sp>
          <p:nvSpPr>
            <p:cNvPr id="28761" name="AutoShape 89"/>
            <p:cNvSpPr>
              <a:spLocks noChangeArrowheads="1"/>
            </p:cNvSpPr>
            <p:nvPr/>
          </p:nvSpPr>
          <p:spPr bwMode="auto">
            <a:xfrm rot="5400000">
              <a:off x="1823800" y="5588000"/>
              <a:ext cx="1219200" cy="609600"/>
            </a:xfrm>
            <a:prstGeom prst="homePlate">
              <a:avLst>
                <a:gd name="adj" fmla="val 50000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8763" name="Rectangle 91"/>
            <p:cNvSpPr>
              <a:spLocks noChangeArrowheads="1"/>
            </p:cNvSpPr>
            <p:nvPr/>
          </p:nvSpPr>
          <p:spPr bwMode="auto">
            <a:xfrm>
              <a:off x="2128600" y="5256600"/>
              <a:ext cx="609600" cy="9144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28764" name="Text Box 92"/>
          <p:cNvSpPr txBox="1">
            <a:spLocks noChangeArrowheads="1"/>
          </p:cNvSpPr>
          <p:nvPr/>
        </p:nvSpPr>
        <p:spPr bwMode="auto">
          <a:xfrm>
            <a:off x="1309369" y="6720653"/>
            <a:ext cx="18669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0" dirty="0"/>
              <a:t>Dissolve pellet in TE + </a:t>
            </a:r>
            <a:r>
              <a:rPr lang="en-US" sz="1600" b="0" dirty="0" err="1"/>
              <a:t>RNase</a:t>
            </a:r>
            <a:endParaRPr lang="en-US" sz="1600" b="0" dirty="0"/>
          </a:p>
        </p:txBody>
      </p:sp>
      <p:sp>
        <p:nvSpPr>
          <p:cNvPr id="28779" name="Line 107"/>
          <p:cNvSpPr>
            <a:spLocks noChangeShapeType="1"/>
          </p:cNvSpPr>
          <p:nvPr/>
        </p:nvSpPr>
        <p:spPr bwMode="auto">
          <a:xfrm>
            <a:off x="609600" y="1219200"/>
            <a:ext cx="730249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 sz="1600"/>
          </a:p>
        </p:txBody>
      </p:sp>
      <p:sp>
        <p:nvSpPr>
          <p:cNvPr id="28780" name="Text Box 108"/>
          <p:cNvSpPr txBox="1">
            <a:spLocks noChangeArrowheads="1"/>
          </p:cNvSpPr>
          <p:nvPr/>
        </p:nvSpPr>
        <p:spPr bwMode="auto">
          <a:xfrm>
            <a:off x="421311" y="1492961"/>
            <a:ext cx="154516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0" dirty="0"/>
              <a:t>Wash</a:t>
            </a:r>
          </a:p>
        </p:txBody>
      </p:sp>
      <p:sp>
        <p:nvSpPr>
          <p:cNvPr id="28782" name="Text Box 110"/>
          <p:cNvSpPr txBox="1">
            <a:spLocks noChangeArrowheads="1"/>
          </p:cNvSpPr>
          <p:nvPr/>
        </p:nvSpPr>
        <p:spPr bwMode="auto">
          <a:xfrm>
            <a:off x="2502162" y="3149599"/>
            <a:ext cx="154516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0" dirty="0"/>
              <a:t>Centrifuge</a:t>
            </a:r>
          </a:p>
        </p:txBody>
      </p:sp>
      <p:sp>
        <p:nvSpPr>
          <p:cNvPr id="9252" name="Text Box 136"/>
          <p:cNvSpPr txBox="1">
            <a:spLocks noChangeArrowheads="1"/>
          </p:cNvSpPr>
          <p:nvPr/>
        </p:nvSpPr>
        <p:spPr bwMode="auto">
          <a:xfrm>
            <a:off x="14244" y="8578828"/>
            <a:ext cx="407816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0" dirty="0"/>
              <a:t>T.E. = 10 </a:t>
            </a:r>
            <a:r>
              <a:rPr lang="en-US" sz="1600" b="0" dirty="0" err="1"/>
              <a:t>mM</a:t>
            </a:r>
            <a:r>
              <a:rPr lang="en-US" sz="1600" b="0" dirty="0"/>
              <a:t> </a:t>
            </a:r>
            <a:r>
              <a:rPr lang="en-US" sz="1600" b="0" dirty="0" err="1"/>
              <a:t>Tris</a:t>
            </a:r>
            <a:r>
              <a:rPr lang="en-US" sz="1600" b="0" dirty="0"/>
              <a:t> buffer pH 8, 1 </a:t>
            </a:r>
            <a:r>
              <a:rPr lang="en-US" sz="1600" b="0" dirty="0" err="1"/>
              <a:t>mM</a:t>
            </a:r>
            <a:r>
              <a:rPr lang="en-US" sz="1600" b="0" dirty="0"/>
              <a:t> EDTA</a:t>
            </a:r>
          </a:p>
        </p:txBody>
      </p:sp>
      <p:sp>
        <p:nvSpPr>
          <p:cNvPr id="40" name="Text Box 102">
            <a:extLst>
              <a:ext uri="{FF2B5EF4-FFF2-40B4-BE49-F238E27FC236}">
                <a16:creationId xmlns:a16="http://schemas.microsoft.com/office/drawing/2014/main" id="{8C2C4392-7148-B343-96F9-646DF18D18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7287" y="2071383"/>
            <a:ext cx="4775200" cy="66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0" dirty="0"/>
              <a:t>• </a:t>
            </a:r>
            <a:r>
              <a:rPr lang="en-US" sz="1867" b="0" dirty="0"/>
              <a:t>Flick or invert the tube to make sure the ethanol washes over the pellet</a:t>
            </a:r>
          </a:p>
        </p:txBody>
      </p:sp>
    </p:spTree>
    <p:extLst>
      <p:ext uri="{BB962C8B-B14F-4D97-AF65-F5344CB8AC3E}">
        <p14:creationId xmlns:p14="http://schemas.microsoft.com/office/powerpoint/2010/main" val="3430912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sciencebiotech.net/wp-content/uploads/2010/03/dna_precipitate_large.jpg">
            <a:extLst>
              <a:ext uri="{FF2B5EF4-FFF2-40B4-BE49-F238E27FC236}">
                <a16:creationId xmlns:a16="http://schemas.microsoft.com/office/drawing/2014/main" id="{9CDEA04E-E393-8241-90E5-728304D91F1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12" r="44987"/>
          <a:stretch/>
        </p:blipFill>
        <p:spPr bwMode="auto">
          <a:xfrm>
            <a:off x="2213383" y="2352237"/>
            <a:ext cx="2431234" cy="4439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70B5785-61C7-5E4A-B1C4-2AAD4102D840}"/>
              </a:ext>
            </a:extLst>
          </p:cNvPr>
          <p:cNvSpPr txBox="1"/>
          <p:nvPr/>
        </p:nvSpPr>
        <p:spPr>
          <a:xfrm>
            <a:off x="1718083" y="533400"/>
            <a:ext cx="34218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One of the happiest sights in molecular work: LOOK, there is DNA!</a:t>
            </a:r>
          </a:p>
        </p:txBody>
      </p:sp>
    </p:spTree>
    <p:extLst>
      <p:ext uri="{BB962C8B-B14F-4D97-AF65-F5344CB8AC3E}">
        <p14:creationId xmlns:p14="http://schemas.microsoft.com/office/powerpoint/2010/main" val="259078040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5422</TotalTime>
  <Words>433</Words>
  <Application>Microsoft Macintosh PowerPoint</Application>
  <PresentationFormat>On-screen Show (4:3)</PresentationFormat>
  <Paragraphs>64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Arial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Hawaii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DNAIsolation</dc:title>
  <dc:creator>Emil</dc:creator>
  <cp:lastModifiedBy>Kathleen Fitzpatrick</cp:lastModifiedBy>
  <cp:revision>165</cp:revision>
  <dcterms:created xsi:type="dcterms:W3CDTF">2006-05-26T22:09:22Z</dcterms:created>
  <dcterms:modified xsi:type="dcterms:W3CDTF">2020-08-12T23:02:51Z</dcterms:modified>
</cp:coreProperties>
</file>