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0" r:id="rId2"/>
    <p:sldId id="290" r:id="rId3"/>
    <p:sldId id="276" r:id="rId4"/>
    <p:sldId id="291" r:id="rId5"/>
    <p:sldId id="302" r:id="rId6"/>
    <p:sldId id="30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C8"/>
    <a:srgbClr val="DE006F"/>
    <a:srgbClr val="99CC00"/>
    <a:srgbClr val="FFFFFF"/>
    <a:srgbClr val="5F5F5F"/>
    <a:srgbClr val="0033CC"/>
    <a:srgbClr val="FF0000"/>
    <a:srgbClr val="0000FF"/>
    <a:srgbClr val="99FF33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0" autoAdjust="0"/>
    <p:restoredTop sz="86438" autoAdjust="0"/>
  </p:normalViewPr>
  <p:slideViewPr>
    <p:cSldViewPr>
      <p:cViewPr>
        <p:scale>
          <a:sx n="90" d="100"/>
          <a:sy n="90" d="100"/>
        </p:scale>
        <p:origin x="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fld id="{35C85B3A-FD32-462A-ABCD-B0806D2322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42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fld id="{F2CDF2DA-EC2C-4701-904C-78B19A3A9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14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E8EDB-8E4B-487F-8C33-3B24E4043F7E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35A52-7E39-4331-B6D1-6218AC2269B7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D5158-C00A-4BDE-A05C-701E6491BACD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E52C7-728A-4DD1-BD9F-2853A6911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795DA-FF63-4AD2-B14C-306E1867E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5681A-D97D-4DF7-B0E6-BAFEBF0FD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350E9-2127-4926-AE07-BC3BC1824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904A0-398F-4AFD-9BEC-9D6227DBE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BF2DD-C283-4A4B-910F-971413DA0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305A0-EE22-4079-B962-9C1C739CA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A5174-B952-4B82-B5BA-CB74DB625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58607-C36C-454F-9AF4-9626F828F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64D5D-D2A7-4DE2-B795-AB8593149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7FA04-1096-4744-8045-9070EAF38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A568832-D2BB-4DF9-A4A8-6D1C24EC36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FCC5E-1A49-2E4F-AC34-C0CBB6F4D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Two methods that are more expensive: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E41AD-5DE6-4941-9094-8B47E2136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752600"/>
            <a:ext cx="8229600" cy="4114800"/>
          </a:xfrm>
        </p:spPr>
        <p:txBody>
          <a:bodyPr/>
          <a:lstStyle/>
          <a:p>
            <a:r>
              <a:rPr lang="en-US" sz="2800" dirty="0"/>
              <a:t>Column chromatography </a:t>
            </a:r>
          </a:p>
          <a:p>
            <a:r>
              <a:rPr lang="en-US" sz="2800" dirty="0"/>
              <a:t>We generally use it to purify PCR products and plasmids</a:t>
            </a:r>
          </a:p>
          <a:p>
            <a:r>
              <a:rPr lang="en-US" sz="2800" dirty="0"/>
              <a:t>“Solid phase” method using magnetic beads</a:t>
            </a:r>
          </a:p>
          <a:p>
            <a:r>
              <a:rPr lang="en-US" sz="2800" dirty="0"/>
              <a:t>Can use different beads for different isolations: DNA, mRNA, total RNA, protein</a:t>
            </a:r>
          </a:p>
        </p:txBody>
      </p:sp>
    </p:spTree>
    <p:extLst>
      <p:ext uri="{BB962C8B-B14F-4D97-AF65-F5344CB8AC3E}">
        <p14:creationId xmlns:p14="http://schemas.microsoft.com/office/powerpoint/2010/main" val="230551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266700" y="292156"/>
            <a:ext cx="8610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0" dirty="0"/>
              <a:t>Alternative method to DNA precipitation:</a:t>
            </a:r>
          </a:p>
          <a:p>
            <a:pPr algn="ctr"/>
            <a:r>
              <a:rPr lang="en-US" sz="2400" dirty="0"/>
              <a:t>Adsorption Chromatography Method</a:t>
            </a:r>
          </a:p>
          <a:p>
            <a:pPr algn="ctr"/>
            <a:endParaRPr lang="en-US" sz="2400" dirty="0"/>
          </a:p>
          <a:p>
            <a:pPr algn="ctr"/>
            <a:r>
              <a:rPr lang="en-US" sz="2000" b="0" dirty="0"/>
              <a:t>We use this method for plasmid and PCR product purification. 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680867" y="2095480"/>
            <a:ext cx="3741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DNA within a crude lysate is bound to a silica surface</a:t>
            </a:r>
          </a:p>
        </p:txBody>
      </p:sp>
      <p:sp>
        <p:nvSpPr>
          <p:cNvPr id="10244" name="AutoShape 7"/>
          <p:cNvSpPr>
            <a:spLocks noChangeAspect="1" noChangeArrowheads="1"/>
          </p:cNvSpPr>
          <p:nvPr/>
        </p:nvSpPr>
        <p:spPr bwMode="auto">
          <a:xfrm>
            <a:off x="4421561" y="2997667"/>
            <a:ext cx="238125" cy="477837"/>
          </a:xfrm>
          <a:prstGeom prst="downArrow">
            <a:avLst>
              <a:gd name="adj1" fmla="val 50000"/>
              <a:gd name="adj2" fmla="val 501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368923" y="3756000"/>
            <a:ext cx="4343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The silica surface is washed with a solution that keeps DNA bound, but washes out all other substances </a:t>
            </a:r>
          </a:p>
        </p:txBody>
      </p:sp>
      <p:sp>
        <p:nvSpPr>
          <p:cNvPr id="10246" name="AutoShape 9"/>
          <p:cNvSpPr>
            <a:spLocks noChangeAspect="1" noChangeArrowheads="1"/>
          </p:cNvSpPr>
          <p:nvPr/>
        </p:nvSpPr>
        <p:spPr bwMode="auto">
          <a:xfrm>
            <a:off x="4432674" y="4909811"/>
            <a:ext cx="238125" cy="477837"/>
          </a:xfrm>
          <a:prstGeom prst="downArrow">
            <a:avLst>
              <a:gd name="adj1" fmla="val 50000"/>
              <a:gd name="adj2" fmla="val 501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1852987" y="5517823"/>
            <a:ext cx="5376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The silica surface is washed with a solution unfavorable to DNA binding. The solution containing purified DNA is recovered.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6"/>
          <p:cNvSpPr txBox="1">
            <a:spLocks noChangeArrowheads="1"/>
          </p:cNvSpPr>
          <p:nvPr/>
        </p:nvSpPr>
        <p:spPr bwMode="auto">
          <a:xfrm>
            <a:off x="307975" y="658633"/>
            <a:ext cx="30797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0" dirty="0"/>
          </a:p>
          <a:p>
            <a:r>
              <a:rPr lang="en-US" b="0" dirty="0"/>
              <a:t>Step 1: Prepare crude lysate</a:t>
            </a:r>
          </a:p>
        </p:txBody>
      </p:sp>
      <p:grpSp>
        <p:nvGrpSpPr>
          <p:cNvPr id="11268" name="Group 78"/>
          <p:cNvGrpSpPr>
            <a:grpSpLocks noChangeAspect="1"/>
          </p:cNvGrpSpPr>
          <p:nvPr/>
        </p:nvGrpSpPr>
        <p:grpSpPr bwMode="auto">
          <a:xfrm>
            <a:off x="1143000" y="3851275"/>
            <a:ext cx="4076700" cy="2549525"/>
            <a:chOff x="336" y="2298"/>
            <a:chExt cx="2850" cy="1782"/>
          </a:xfrm>
        </p:grpSpPr>
        <p:pic>
          <p:nvPicPr>
            <p:cNvPr id="11297" name="Picture 58" descr="page3-silic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2298"/>
              <a:ext cx="2850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8" name="Rectangle 77"/>
            <p:cNvSpPr>
              <a:spLocks noChangeAspect="1" noChangeArrowheads="1"/>
            </p:cNvSpPr>
            <p:nvPr/>
          </p:nvSpPr>
          <p:spPr bwMode="auto">
            <a:xfrm>
              <a:off x="1152" y="3552"/>
              <a:ext cx="672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1271" name="Text Box 75"/>
          <p:cNvSpPr txBox="1">
            <a:spLocks noChangeArrowheads="1"/>
          </p:cNvSpPr>
          <p:nvPr/>
        </p:nvSpPr>
        <p:spPr bwMode="auto">
          <a:xfrm>
            <a:off x="5108576" y="2683342"/>
            <a:ext cx="1225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0" dirty="0"/>
              <a:t>Silica-gel membrane</a:t>
            </a:r>
          </a:p>
        </p:txBody>
      </p:sp>
      <p:sp>
        <p:nvSpPr>
          <p:cNvPr id="11272" name="Text Box 86"/>
          <p:cNvSpPr txBox="1">
            <a:spLocks noChangeArrowheads="1"/>
          </p:cNvSpPr>
          <p:nvPr/>
        </p:nvSpPr>
        <p:spPr bwMode="auto">
          <a:xfrm>
            <a:off x="3000375" y="1878098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dirty="0">
                <a:solidFill>
                  <a:srgbClr val="FF0000"/>
                </a:solidFill>
              </a:rPr>
              <a:t>Apply to column</a:t>
            </a:r>
          </a:p>
        </p:txBody>
      </p:sp>
      <p:pic>
        <p:nvPicPr>
          <p:cNvPr id="11273" name="Picture 88"/>
          <p:cNvPicPr>
            <a:picLocks noChangeAspect="1" noChangeArrowheads="1"/>
          </p:cNvPicPr>
          <p:nvPr/>
        </p:nvPicPr>
        <p:blipFill>
          <a:blip r:embed="rId4" cstate="print"/>
          <a:srcRect l="40599" t="29129" r="49976" b="61508"/>
          <a:stretch>
            <a:fillRect/>
          </a:stretch>
        </p:blipFill>
        <p:spPr bwMode="auto">
          <a:xfrm>
            <a:off x="689484" y="1392174"/>
            <a:ext cx="207486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89"/>
          <p:cNvSpPr txBox="1">
            <a:spLocks noChangeArrowheads="1"/>
          </p:cNvSpPr>
          <p:nvPr/>
        </p:nvSpPr>
        <p:spPr bwMode="auto">
          <a:xfrm>
            <a:off x="4628517" y="919163"/>
            <a:ext cx="33337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0" dirty="0"/>
          </a:p>
          <a:p>
            <a:r>
              <a:rPr lang="en-US" b="0" dirty="0"/>
              <a:t>Step 2: Adsorb to silica surface</a:t>
            </a:r>
          </a:p>
        </p:txBody>
      </p:sp>
      <p:sp>
        <p:nvSpPr>
          <p:cNvPr id="11275" name="Text Box 90"/>
          <p:cNvSpPr txBox="1">
            <a:spLocks noChangeArrowheads="1"/>
          </p:cNvSpPr>
          <p:nvPr/>
        </p:nvSpPr>
        <p:spPr bwMode="auto">
          <a:xfrm>
            <a:off x="2020888" y="457200"/>
            <a:ext cx="510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Adsorption Chromatography Method</a:t>
            </a:r>
            <a:endParaRPr lang="en-US" b="0"/>
          </a:p>
        </p:txBody>
      </p:sp>
      <p:sp>
        <p:nvSpPr>
          <p:cNvPr id="11276" name="Rectangle 91"/>
          <p:cNvSpPr>
            <a:spLocks noChangeArrowheads="1"/>
          </p:cNvSpPr>
          <p:nvPr/>
        </p:nvSpPr>
        <p:spPr bwMode="auto">
          <a:xfrm>
            <a:off x="1930400" y="3886200"/>
            <a:ext cx="4114800" cy="2743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1277" name="Line 95"/>
          <p:cNvSpPr>
            <a:spLocks noChangeShapeType="1"/>
          </p:cNvSpPr>
          <p:nvPr/>
        </p:nvSpPr>
        <p:spPr bwMode="auto">
          <a:xfrm>
            <a:off x="2895600" y="2273300"/>
            <a:ext cx="1644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8" name="Line 97"/>
          <p:cNvSpPr>
            <a:spLocks noChangeShapeType="1"/>
          </p:cNvSpPr>
          <p:nvPr/>
        </p:nvSpPr>
        <p:spPr bwMode="auto">
          <a:xfrm>
            <a:off x="5181600" y="2306297"/>
            <a:ext cx="12319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9" name="Text Box 98"/>
          <p:cNvSpPr txBox="1">
            <a:spLocks noChangeArrowheads="1"/>
          </p:cNvSpPr>
          <p:nvPr/>
        </p:nvSpPr>
        <p:spPr bwMode="auto">
          <a:xfrm>
            <a:off x="5411787" y="1912597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dirty="0">
                <a:solidFill>
                  <a:srgbClr val="FF0000"/>
                </a:solidFill>
              </a:rPr>
              <a:t>Centrifuge</a:t>
            </a:r>
          </a:p>
        </p:txBody>
      </p:sp>
      <p:sp>
        <p:nvSpPr>
          <p:cNvPr id="11288" name="Text Box 113"/>
          <p:cNvSpPr txBox="1">
            <a:spLocks noChangeArrowheads="1"/>
          </p:cNvSpPr>
          <p:nvPr/>
        </p:nvSpPr>
        <p:spPr bwMode="auto">
          <a:xfrm>
            <a:off x="2244725" y="4727575"/>
            <a:ext cx="3673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Surface silanol groups are weakly acidic, and will repel nucleic acids at near neutral or high pH due to their negative charge</a:t>
            </a:r>
          </a:p>
        </p:txBody>
      </p:sp>
      <p:grpSp>
        <p:nvGrpSpPr>
          <p:cNvPr id="11289" name="Group 117"/>
          <p:cNvGrpSpPr>
            <a:grpSpLocks/>
          </p:cNvGrpSpPr>
          <p:nvPr/>
        </p:nvGrpSpPr>
        <p:grpSpPr bwMode="auto">
          <a:xfrm>
            <a:off x="1026902" y="3826487"/>
            <a:ext cx="4800600" cy="2549525"/>
            <a:chOff x="720" y="2424"/>
            <a:chExt cx="3024" cy="1606"/>
          </a:xfrm>
        </p:grpSpPr>
        <p:pic>
          <p:nvPicPr>
            <p:cNvPr id="11295" name="Picture 93" descr="page3-silica"/>
            <p:cNvPicPr>
              <a:picLocks noChangeAspect="1" noChangeArrowheads="1"/>
            </p:cNvPicPr>
            <p:nvPr/>
          </p:nvPicPr>
          <p:blipFill>
            <a:blip r:embed="rId3" cstate="print"/>
            <a:srcRect r="-17757"/>
            <a:stretch>
              <a:fillRect/>
            </a:stretch>
          </p:blipFill>
          <p:spPr bwMode="auto">
            <a:xfrm>
              <a:off x="720" y="2424"/>
              <a:ext cx="3024" cy="16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1296" name="Rectangle 94"/>
            <p:cNvSpPr>
              <a:spLocks noChangeAspect="1" noChangeArrowheads="1"/>
            </p:cNvSpPr>
            <p:nvPr/>
          </p:nvSpPr>
          <p:spPr bwMode="auto">
            <a:xfrm>
              <a:off x="1455" y="3554"/>
              <a:ext cx="606" cy="3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1290" name="Text Box 79"/>
          <p:cNvSpPr txBox="1">
            <a:spLocks noChangeArrowheads="1"/>
          </p:cNvSpPr>
          <p:nvPr/>
        </p:nvSpPr>
        <p:spPr bwMode="auto">
          <a:xfrm>
            <a:off x="584200" y="3009900"/>
            <a:ext cx="3048000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dirty="0"/>
              <a:t>Extraction Buffer composition favors DNA and RNA adsorption to silica: </a:t>
            </a:r>
          </a:p>
          <a:p>
            <a:r>
              <a:rPr lang="en-US" sz="1400" b="0" dirty="0"/>
              <a:t>• Low pH</a:t>
            </a:r>
          </a:p>
          <a:p>
            <a:r>
              <a:rPr lang="en-US" sz="1400" b="0" dirty="0"/>
              <a:t>• High ionic strength</a:t>
            </a:r>
          </a:p>
          <a:p>
            <a:r>
              <a:rPr lang="en-US" sz="1400" b="0" dirty="0"/>
              <a:t>• </a:t>
            </a:r>
            <a:r>
              <a:rPr lang="en-US" sz="1400" b="0" dirty="0" err="1"/>
              <a:t>Chaotropic</a:t>
            </a:r>
            <a:r>
              <a:rPr lang="en-US" sz="1400" b="0" dirty="0"/>
              <a:t> salt (</a:t>
            </a:r>
            <a:r>
              <a:rPr lang="en-US" sz="1400" b="0" dirty="0" err="1"/>
              <a:t>guanidinium</a:t>
            </a:r>
            <a:r>
              <a:rPr lang="en-US" sz="1400" b="0" dirty="0"/>
              <a:t>)</a:t>
            </a:r>
          </a:p>
        </p:txBody>
      </p:sp>
      <p:sp>
        <p:nvSpPr>
          <p:cNvPr id="11291" name="Text Box 73"/>
          <p:cNvSpPr txBox="1">
            <a:spLocks noChangeArrowheads="1"/>
          </p:cNvSpPr>
          <p:nvPr/>
        </p:nvSpPr>
        <p:spPr bwMode="auto">
          <a:xfrm>
            <a:off x="5473700" y="3832225"/>
            <a:ext cx="30607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dirty="0"/>
              <a:t>Nucleic acids bind to the membrane, while contaminants pass through the column.</a:t>
            </a:r>
          </a:p>
        </p:txBody>
      </p:sp>
      <p:sp>
        <p:nvSpPr>
          <p:cNvPr id="11292" name="Line 119"/>
          <p:cNvSpPr>
            <a:spLocks noChangeShapeType="1"/>
          </p:cNvSpPr>
          <p:nvPr/>
        </p:nvSpPr>
        <p:spPr bwMode="auto">
          <a:xfrm>
            <a:off x="4686046" y="2935224"/>
            <a:ext cx="2286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078482B-4BB0-B14A-A4D3-51D3D453259E}"/>
              </a:ext>
            </a:extLst>
          </p:cNvPr>
          <p:cNvGrpSpPr/>
          <p:nvPr/>
        </p:nvGrpSpPr>
        <p:grpSpPr>
          <a:xfrm>
            <a:off x="6631623" y="1785937"/>
            <a:ext cx="1530350" cy="974725"/>
            <a:chOff x="6553200" y="1905000"/>
            <a:chExt cx="1530350" cy="974725"/>
          </a:xfrm>
        </p:grpSpPr>
        <p:pic>
          <p:nvPicPr>
            <p:cNvPr id="11280" name="Picture 99"/>
            <p:cNvPicPr>
              <a:picLocks noChangeAspect="1" noChangeArrowheads="1"/>
            </p:cNvPicPr>
            <p:nvPr/>
          </p:nvPicPr>
          <p:blipFill>
            <a:blip r:embed="rId5" cstate="print"/>
            <a:srcRect t="33333"/>
            <a:stretch>
              <a:fillRect/>
            </a:stretch>
          </p:blipFill>
          <p:spPr bwMode="auto">
            <a:xfrm>
              <a:off x="6553200" y="1981200"/>
              <a:ext cx="6762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Freeform 103"/>
            <p:cNvSpPr>
              <a:spLocks/>
            </p:cNvSpPr>
            <p:nvPr/>
          </p:nvSpPr>
          <p:spPr bwMode="auto">
            <a:xfrm>
              <a:off x="6911975" y="2066925"/>
              <a:ext cx="90488" cy="74613"/>
            </a:xfrm>
            <a:custGeom>
              <a:avLst/>
              <a:gdLst>
                <a:gd name="T0" fmla="*/ 0 w 96"/>
                <a:gd name="T1" fmla="*/ 2147483647 h 56"/>
                <a:gd name="T2" fmla="*/ 2147483647 w 96"/>
                <a:gd name="T3" fmla="*/ 2147483647 h 56"/>
                <a:gd name="T4" fmla="*/ 2147483647 w 96"/>
                <a:gd name="T5" fmla="*/ 2147483647 h 56"/>
                <a:gd name="T6" fmla="*/ 0 60000 65536"/>
                <a:gd name="T7" fmla="*/ 0 60000 65536"/>
                <a:gd name="T8" fmla="*/ 0 60000 65536"/>
                <a:gd name="T9" fmla="*/ 0 w 96"/>
                <a:gd name="T10" fmla="*/ 0 h 56"/>
                <a:gd name="T11" fmla="*/ 96 w 96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56">
                  <a:moveTo>
                    <a:pt x="0" y="8"/>
                  </a:moveTo>
                  <a:cubicBezTo>
                    <a:pt x="16" y="4"/>
                    <a:pt x="32" y="0"/>
                    <a:pt x="48" y="8"/>
                  </a:cubicBezTo>
                  <a:cubicBezTo>
                    <a:pt x="64" y="16"/>
                    <a:pt x="80" y="36"/>
                    <a:pt x="96" y="56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82" name="Rectangle 104"/>
            <p:cNvSpPr>
              <a:spLocks noChangeArrowheads="1"/>
            </p:cNvSpPr>
            <p:nvPr/>
          </p:nvSpPr>
          <p:spPr bwMode="auto">
            <a:xfrm>
              <a:off x="6781800" y="2514600"/>
              <a:ext cx="76200" cy="152400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283" name="Line 107"/>
            <p:cNvSpPr>
              <a:spLocks noChangeShapeType="1"/>
            </p:cNvSpPr>
            <p:nvPr/>
          </p:nvSpPr>
          <p:spPr bwMode="auto">
            <a:xfrm>
              <a:off x="6858000" y="1905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84" name="Line 108"/>
            <p:cNvSpPr>
              <a:spLocks noChangeShapeType="1"/>
            </p:cNvSpPr>
            <p:nvPr/>
          </p:nvSpPr>
          <p:spPr bwMode="auto">
            <a:xfrm rot="10800000">
              <a:off x="6858000" y="2624138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85" name="Text Box 109"/>
            <p:cNvSpPr txBox="1">
              <a:spLocks noChangeArrowheads="1"/>
            </p:cNvSpPr>
            <p:nvPr/>
          </p:nvSpPr>
          <p:spPr bwMode="auto">
            <a:xfrm>
              <a:off x="7239000" y="2514600"/>
              <a:ext cx="8445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900" b="0"/>
                <a:t>Flow through</a:t>
              </a:r>
            </a:p>
            <a:p>
              <a:pPr algn="ctr"/>
              <a:r>
                <a:rPr lang="en-US" sz="900" b="0"/>
                <a:t>(discard)</a:t>
              </a:r>
            </a:p>
          </p:txBody>
        </p:sp>
        <p:sp>
          <p:nvSpPr>
            <p:cNvPr id="11286" name="Line 110"/>
            <p:cNvSpPr>
              <a:spLocks noChangeShapeType="1"/>
            </p:cNvSpPr>
            <p:nvPr/>
          </p:nvSpPr>
          <p:spPr bwMode="auto">
            <a:xfrm rot="10800000">
              <a:off x="6891338" y="2441575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87" name="Text Box 111"/>
            <p:cNvSpPr txBox="1">
              <a:spLocks noChangeArrowheads="1"/>
            </p:cNvSpPr>
            <p:nvPr/>
          </p:nvSpPr>
          <p:spPr bwMode="auto">
            <a:xfrm>
              <a:off x="7219950" y="2311400"/>
              <a:ext cx="8572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0"/>
                <a:t>Nucleic acids</a:t>
              </a:r>
            </a:p>
          </p:txBody>
        </p:sp>
        <p:sp>
          <p:nvSpPr>
            <p:cNvPr id="11293" name="Line 120"/>
            <p:cNvSpPr>
              <a:spLocks noChangeShapeType="1"/>
            </p:cNvSpPr>
            <p:nvPr/>
          </p:nvSpPr>
          <p:spPr bwMode="auto">
            <a:xfrm>
              <a:off x="6705600" y="2438400"/>
              <a:ext cx="228600" cy="0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1294" name="Rectangle 35"/>
          <p:cNvSpPr>
            <a:spLocks noChangeArrowheads="1"/>
          </p:cNvSpPr>
          <p:nvPr/>
        </p:nvSpPr>
        <p:spPr bwMode="auto">
          <a:xfrm>
            <a:off x="5445265" y="4952887"/>
            <a:ext cx="354937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dirty="0" err="1"/>
              <a:t>Chaotropic</a:t>
            </a:r>
            <a:r>
              <a:rPr lang="en-US" sz="1400" b="0" dirty="0"/>
              <a:t> salt= salt that disrupts</a:t>
            </a:r>
          </a:p>
          <a:p>
            <a:r>
              <a:rPr lang="en-US" sz="1400" b="0" dirty="0"/>
              <a:t>hydrogen bonds</a:t>
            </a:r>
          </a:p>
          <a:p>
            <a:endParaRPr lang="en-US" sz="1400" b="0" dirty="0"/>
          </a:p>
          <a:p>
            <a:r>
              <a:rPr lang="en-US" sz="1400" b="0" dirty="0"/>
              <a:t>Also disrupts hydration shell around DNA, </a:t>
            </a:r>
          </a:p>
          <a:p>
            <a:r>
              <a:rPr lang="en-US" sz="1400" b="0" dirty="0"/>
              <a:t>allowing </a:t>
            </a:r>
            <a:r>
              <a:rPr lang="en-US" sz="1400" b="0" dirty="0" err="1"/>
              <a:t>cation</a:t>
            </a:r>
            <a:r>
              <a:rPr lang="en-US" sz="1400" b="0" dirty="0"/>
              <a:t> bridge-binding between </a:t>
            </a:r>
          </a:p>
          <a:p>
            <a:r>
              <a:rPr lang="en-US" sz="1400" b="0" dirty="0"/>
              <a:t>silica and negatively charged DNA </a:t>
            </a:r>
            <a:endParaRPr lang="en-CA" sz="1400" dirty="0"/>
          </a:p>
        </p:txBody>
      </p:sp>
      <p:sp>
        <p:nvSpPr>
          <p:cNvPr id="35" name="Line 95"/>
          <p:cNvSpPr>
            <a:spLocks noChangeShapeType="1"/>
          </p:cNvSpPr>
          <p:nvPr/>
        </p:nvSpPr>
        <p:spPr bwMode="auto">
          <a:xfrm flipH="1" flipV="1">
            <a:off x="4267200" y="5715000"/>
            <a:ext cx="1219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62" name="AutoShape 2" descr="Image result for guanidin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5364" name="Picture 4" descr="Image result for guanidinium"/>
          <p:cNvPicPr>
            <a:picLocks noChangeAspect="1" noChangeArrowheads="1"/>
          </p:cNvPicPr>
          <p:nvPr/>
        </p:nvPicPr>
        <p:blipFill>
          <a:blip r:embed="rId6" cstate="print"/>
          <a:srcRect t="23022" r="55172" b="19424"/>
          <a:stretch>
            <a:fillRect/>
          </a:stretch>
        </p:blipFill>
        <p:spPr bwMode="auto">
          <a:xfrm>
            <a:off x="2942632" y="3461120"/>
            <a:ext cx="594360" cy="457200"/>
          </a:xfrm>
          <a:prstGeom prst="rect">
            <a:avLst/>
          </a:prstGeom>
          <a:noFill/>
        </p:spPr>
      </p:pic>
      <p:cxnSp>
        <p:nvCxnSpPr>
          <p:cNvPr id="39" name="Straight Arrow Connector 38"/>
          <p:cNvCxnSpPr/>
          <p:nvPr/>
        </p:nvCxnSpPr>
        <p:spPr bwMode="auto">
          <a:xfrm flipV="1">
            <a:off x="2743200" y="37338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D1738BF-0978-654B-A282-CB96EBB650AB}"/>
              </a:ext>
            </a:extLst>
          </p:cNvPr>
          <p:cNvGrpSpPr/>
          <p:nvPr/>
        </p:nvGrpSpPr>
        <p:grpSpPr>
          <a:xfrm>
            <a:off x="4792663" y="1951266"/>
            <a:ext cx="676275" cy="762000"/>
            <a:chOff x="4792663" y="1958062"/>
            <a:chExt cx="676275" cy="762000"/>
          </a:xfrm>
        </p:grpSpPr>
        <p:pic>
          <p:nvPicPr>
            <p:cNvPr id="11266" name="Picture 118"/>
            <p:cNvPicPr>
              <a:picLocks noChangeAspect="1" noChangeArrowheads="1"/>
            </p:cNvPicPr>
            <p:nvPr/>
          </p:nvPicPr>
          <p:blipFill>
            <a:blip r:embed="rId5" cstate="print"/>
            <a:srcRect t="33333"/>
            <a:stretch>
              <a:fillRect/>
            </a:stretch>
          </p:blipFill>
          <p:spPr bwMode="auto">
            <a:xfrm>
              <a:off x="4792663" y="1958062"/>
              <a:ext cx="6762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9" name="Rectangle 81"/>
            <p:cNvSpPr>
              <a:spLocks noChangeArrowheads="1"/>
            </p:cNvSpPr>
            <p:nvPr/>
          </p:nvSpPr>
          <p:spPr bwMode="auto">
            <a:xfrm>
              <a:off x="4953000" y="2209800"/>
              <a:ext cx="228600" cy="228600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" name="Line 120">
              <a:extLst>
                <a:ext uri="{FF2B5EF4-FFF2-40B4-BE49-F238E27FC236}">
                  <a16:creationId xmlns:a16="http://schemas.microsoft.com/office/drawing/2014/main" id="{A3BC6822-2F13-EF4B-BAA7-C4A251EDA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2438400"/>
              <a:ext cx="228600" cy="0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1270" name="Line 74"/>
          <p:cNvSpPr>
            <a:spLocks noChangeShapeType="1"/>
          </p:cNvSpPr>
          <p:nvPr/>
        </p:nvSpPr>
        <p:spPr bwMode="auto">
          <a:xfrm rot="-8100000">
            <a:off x="5142762" y="2563105"/>
            <a:ext cx="27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oval" w="sm" len="sm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8"/>
          <p:cNvSpPr txBox="1">
            <a:spLocks noChangeArrowheads="1"/>
          </p:cNvSpPr>
          <p:nvPr/>
        </p:nvSpPr>
        <p:spPr bwMode="auto">
          <a:xfrm>
            <a:off x="762000" y="2011362"/>
            <a:ext cx="6394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0" dirty="0"/>
          </a:p>
          <a:p>
            <a:r>
              <a:rPr lang="en-US" b="0" dirty="0"/>
              <a:t>Step 3: Wash away residual contamination</a:t>
            </a:r>
          </a:p>
          <a:p>
            <a:r>
              <a:rPr lang="en-US" b="0" dirty="0"/>
              <a:t>             using solution that favors DNA binding to silica matrix</a:t>
            </a:r>
          </a:p>
        </p:txBody>
      </p:sp>
      <p:sp>
        <p:nvSpPr>
          <p:cNvPr id="12291" name="Text Box 19"/>
          <p:cNvSpPr txBox="1">
            <a:spLocks noChangeArrowheads="1"/>
          </p:cNvSpPr>
          <p:nvPr/>
        </p:nvSpPr>
        <p:spPr bwMode="auto">
          <a:xfrm>
            <a:off x="990600" y="894078"/>
            <a:ext cx="510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Adsorption Chromatography Method</a:t>
            </a:r>
            <a:endParaRPr lang="en-US" b="0"/>
          </a:p>
        </p:txBody>
      </p:sp>
      <p:sp>
        <p:nvSpPr>
          <p:cNvPr id="12292" name="Text Box 46"/>
          <p:cNvSpPr txBox="1">
            <a:spLocks noChangeArrowheads="1"/>
          </p:cNvSpPr>
          <p:nvPr/>
        </p:nvSpPr>
        <p:spPr bwMode="auto">
          <a:xfrm>
            <a:off x="2487295" y="4114800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Elution Buffer composition is unfavorable to surface binding: </a:t>
            </a:r>
          </a:p>
          <a:p>
            <a:endParaRPr lang="en-US" sz="1600" b="0" i="1" dirty="0"/>
          </a:p>
          <a:p>
            <a:r>
              <a:rPr lang="en-US" sz="1600" b="0" i="1" dirty="0"/>
              <a:t>- High pH</a:t>
            </a:r>
          </a:p>
          <a:p>
            <a:endParaRPr lang="en-US" sz="1600" b="0" i="1" dirty="0"/>
          </a:p>
          <a:p>
            <a:r>
              <a:rPr lang="en-US" sz="1600" b="0" i="1" dirty="0"/>
              <a:t>- Low ionic strength</a:t>
            </a:r>
          </a:p>
        </p:txBody>
      </p:sp>
      <p:sp>
        <p:nvSpPr>
          <p:cNvPr id="12293" name="Text Box 61"/>
          <p:cNvSpPr txBox="1">
            <a:spLocks noChangeArrowheads="1"/>
          </p:cNvSpPr>
          <p:nvPr/>
        </p:nvSpPr>
        <p:spPr bwMode="auto">
          <a:xfrm>
            <a:off x="762000" y="365760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Step 4: Elute DNA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D7C0-D102-434A-815A-B67CC9EA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 dirty="0"/>
              <a:t>Solid phase method: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18AF-4248-6A43-9E83-913597EC3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55" y="1752600"/>
            <a:ext cx="8229600" cy="4449763"/>
          </a:xfrm>
        </p:spPr>
        <p:txBody>
          <a:bodyPr/>
          <a:lstStyle/>
          <a:p>
            <a:r>
              <a:rPr lang="en-US" sz="2400" dirty="0"/>
              <a:t>Makes use of tiny beads of iron oxide, 20 – 30 nm in diameter</a:t>
            </a:r>
          </a:p>
          <a:p>
            <a:r>
              <a:rPr lang="en-US" sz="2400" dirty="0"/>
              <a:t>Only magnetic when an external magnetic field is applied</a:t>
            </a:r>
          </a:p>
          <a:p>
            <a:r>
              <a:rPr lang="en-US" sz="2400" dirty="0"/>
              <a:t>Various companies make different types of these for isolation of protein, DNA or RNA, or nucleic acids etc. from a cell lysate</a:t>
            </a:r>
          </a:p>
          <a:p>
            <a:r>
              <a:rPr lang="en-US" sz="2400" dirty="0"/>
              <a:t>Different surface coating and buffers will provide the specificity</a:t>
            </a:r>
          </a:p>
          <a:p>
            <a:r>
              <a:rPr lang="en-US" sz="2400" dirty="0"/>
              <a:t>Some of the simulations in the lab use the magnetic beads – we can afford it because it is just a simulation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841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8E7598D-7C25-6A45-8926-302C2F096388}"/>
              </a:ext>
            </a:extLst>
          </p:cNvPr>
          <p:cNvGrpSpPr/>
          <p:nvPr/>
        </p:nvGrpSpPr>
        <p:grpSpPr>
          <a:xfrm>
            <a:off x="792570" y="814713"/>
            <a:ext cx="533403" cy="1143000"/>
            <a:chOff x="914397" y="1905000"/>
            <a:chExt cx="685803" cy="11430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984EB8C-76A5-6E4B-B389-7F516BDD6BE8}"/>
                </a:ext>
              </a:extLst>
            </p:cNvPr>
            <p:cNvGrpSpPr/>
            <p:nvPr/>
          </p:nvGrpSpPr>
          <p:grpSpPr>
            <a:xfrm>
              <a:off x="914400" y="1905000"/>
              <a:ext cx="685800" cy="1143000"/>
              <a:chOff x="1143000" y="2367219"/>
              <a:chExt cx="540000" cy="1143000"/>
            </a:xfrm>
          </p:grpSpPr>
          <p:sp>
            <p:nvSpPr>
              <p:cNvPr id="2" name="Triangle 1">
                <a:extLst>
                  <a:ext uri="{FF2B5EF4-FFF2-40B4-BE49-F238E27FC236}">
                    <a16:creationId xmlns:a16="http://schemas.microsoft.com/office/drawing/2014/main" id="{1A5AB893-C7F9-DF46-9DF2-5831FF3B6D4C}"/>
                  </a:ext>
                </a:extLst>
              </p:cNvPr>
              <p:cNvSpPr/>
              <p:nvPr/>
            </p:nvSpPr>
            <p:spPr bwMode="auto">
              <a:xfrm rot="10800000">
                <a:off x="1143000" y="3053019"/>
                <a:ext cx="540000" cy="4572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D083879-B959-404B-B58F-B75AA0B329A9}"/>
                  </a:ext>
                </a:extLst>
              </p:cNvPr>
              <p:cNvSpPr/>
              <p:nvPr/>
            </p:nvSpPr>
            <p:spPr bwMode="auto">
              <a:xfrm>
                <a:off x="1143000" y="2367219"/>
                <a:ext cx="540000" cy="6858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F987D6-0FC1-1840-9BB1-2F3C76B446BA}"/>
                </a:ext>
              </a:extLst>
            </p:cNvPr>
            <p:cNvSpPr/>
            <p:nvPr/>
          </p:nvSpPr>
          <p:spPr bwMode="auto">
            <a:xfrm>
              <a:off x="914398" y="1905000"/>
              <a:ext cx="685799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74E2719-9C0A-694C-AB42-D4ADAC54A636}"/>
                </a:ext>
              </a:extLst>
            </p:cNvPr>
            <p:cNvCxnSpPr/>
            <p:nvPr/>
          </p:nvCxnSpPr>
          <p:spPr bwMode="auto">
            <a:xfrm>
              <a:off x="1600198" y="19050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A355393-2C3C-8A44-B84B-4E99B8BB6DEE}"/>
                </a:ext>
              </a:extLst>
            </p:cNvPr>
            <p:cNvCxnSpPr/>
            <p:nvPr/>
          </p:nvCxnSpPr>
          <p:spPr bwMode="auto">
            <a:xfrm>
              <a:off x="914398" y="19050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E54C702-F32B-2E4E-BA64-48CF0B0952D4}"/>
                </a:ext>
              </a:extLst>
            </p:cNvPr>
            <p:cNvCxnSpPr>
              <a:cxnSpLocks/>
              <a:endCxn id="2" idx="0"/>
            </p:cNvCxnSpPr>
            <p:nvPr/>
          </p:nvCxnSpPr>
          <p:spPr bwMode="auto">
            <a:xfrm flipH="1">
              <a:off x="1257300" y="2590800"/>
              <a:ext cx="342898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C20DEF5-8FE7-1A4B-A7CC-5D189958A9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4398" y="2590800"/>
              <a:ext cx="342902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1456E93-AA41-2B45-93FA-0001A9B7994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14397" y="19050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B0AA126-CDC3-614C-A54E-16B26E9B4390}"/>
              </a:ext>
            </a:extLst>
          </p:cNvPr>
          <p:cNvSpPr txBox="1"/>
          <p:nvPr/>
        </p:nvSpPr>
        <p:spPr>
          <a:xfrm>
            <a:off x="574964" y="2062283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Cell lysate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2609A0-B9F3-984A-8E81-55540AFC0121}"/>
              </a:ext>
            </a:extLst>
          </p:cNvPr>
          <p:cNvSpPr txBox="1"/>
          <p:nvPr/>
        </p:nvSpPr>
        <p:spPr>
          <a:xfrm>
            <a:off x="2355502" y="2044231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beads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5269BF6-E8CE-424A-9CA0-75E3E876223A}"/>
              </a:ext>
            </a:extLst>
          </p:cNvPr>
          <p:cNvGrpSpPr/>
          <p:nvPr/>
        </p:nvGrpSpPr>
        <p:grpSpPr>
          <a:xfrm>
            <a:off x="2697467" y="813572"/>
            <a:ext cx="533403" cy="1143000"/>
            <a:chOff x="2209800" y="1143000"/>
            <a:chExt cx="533403" cy="114300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23D0B93-0D10-194A-A8C4-744FC53DE9BA}"/>
                </a:ext>
              </a:extLst>
            </p:cNvPr>
            <p:cNvGrpSpPr/>
            <p:nvPr/>
          </p:nvGrpSpPr>
          <p:grpSpPr>
            <a:xfrm>
              <a:off x="2209800" y="1143000"/>
              <a:ext cx="533403" cy="1143000"/>
              <a:chOff x="914397" y="1905000"/>
              <a:chExt cx="685803" cy="114300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D6EA535E-BE3F-F74B-9EF4-87433B2A8311}"/>
                  </a:ext>
                </a:extLst>
              </p:cNvPr>
              <p:cNvGrpSpPr/>
              <p:nvPr/>
            </p:nvGrpSpPr>
            <p:grpSpPr>
              <a:xfrm>
                <a:off x="914400" y="1905000"/>
                <a:ext cx="685800" cy="1143000"/>
                <a:chOff x="1143000" y="2367219"/>
                <a:chExt cx="540000" cy="1143000"/>
              </a:xfrm>
            </p:grpSpPr>
            <p:sp>
              <p:nvSpPr>
                <p:cNvPr id="28" name="Triangle 27">
                  <a:extLst>
                    <a:ext uri="{FF2B5EF4-FFF2-40B4-BE49-F238E27FC236}">
                      <a16:creationId xmlns:a16="http://schemas.microsoft.com/office/drawing/2014/main" id="{FCE52BED-DC2A-254F-B374-B7C6AB15654B}"/>
                    </a:ext>
                  </a:extLst>
                </p:cNvPr>
                <p:cNvSpPr/>
                <p:nvPr/>
              </p:nvSpPr>
              <p:spPr bwMode="auto">
                <a:xfrm rot="10800000">
                  <a:off x="1143000" y="3053019"/>
                  <a:ext cx="540000" cy="4572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1464898E-62ED-D54A-921F-45DFE7CF5FCC}"/>
                    </a:ext>
                  </a:extLst>
                </p:cNvPr>
                <p:cNvSpPr/>
                <p:nvPr/>
              </p:nvSpPr>
              <p:spPr bwMode="auto">
                <a:xfrm>
                  <a:off x="1143000" y="2367219"/>
                  <a:ext cx="540000" cy="6858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F38831A-BBFB-634D-876D-26E743491597}"/>
                  </a:ext>
                </a:extLst>
              </p:cNvPr>
              <p:cNvSpPr/>
              <p:nvPr/>
            </p:nvSpPr>
            <p:spPr bwMode="auto">
              <a:xfrm>
                <a:off x="914398" y="1905000"/>
                <a:ext cx="685799" cy="228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F78035A-671F-5B48-B96C-A5083966418A}"/>
                  </a:ext>
                </a:extLst>
              </p:cNvPr>
              <p:cNvCxnSpPr/>
              <p:nvPr/>
            </p:nvCxnSpPr>
            <p:spPr bwMode="auto">
              <a:xfrm>
                <a:off x="1600198" y="1905000"/>
                <a:ext cx="0" cy="685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4BEB6A1-0B02-DA47-9B8B-B6D653BDB716}"/>
                  </a:ext>
                </a:extLst>
              </p:cNvPr>
              <p:cNvCxnSpPr/>
              <p:nvPr/>
            </p:nvCxnSpPr>
            <p:spPr bwMode="auto">
              <a:xfrm>
                <a:off x="914398" y="1905000"/>
                <a:ext cx="0" cy="685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7BDAE24-AF96-6747-B1A6-FCCB001FB0B3}"/>
                  </a:ext>
                </a:extLst>
              </p:cNvPr>
              <p:cNvCxnSpPr>
                <a:cxnSpLocks/>
                <a:endCxn id="28" idx="0"/>
              </p:cNvCxnSpPr>
              <p:nvPr/>
            </p:nvCxnSpPr>
            <p:spPr bwMode="auto">
              <a:xfrm flipH="1">
                <a:off x="1257300" y="2590800"/>
                <a:ext cx="342898" cy="457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83CBFDA-135E-A74F-B4CF-18BDADCF90E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14398" y="2590800"/>
                <a:ext cx="342902" cy="457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EBE1268-FF4C-3446-83B1-3D892E92D76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914397" y="1905000"/>
                <a:ext cx="685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B00BC67-424C-FD40-ACD3-5D2903BEBBE2}"/>
                </a:ext>
              </a:extLst>
            </p:cNvPr>
            <p:cNvSpPr/>
            <p:nvPr/>
          </p:nvSpPr>
          <p:spPr bwMode="auto">
            <a:xfrm>
              <a:off x="2343152" y="1758434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5A28E92-393D-244D-8EB5-B39C177FAB95}"/>
                </a:ext>
              </a:extLst>
            </p:cNvPr>
            <p:cNvSpPr/>
            <p:nvPr/>
          </p:nvSpPr>
          <p:spPr bwMode="auto">
            <a:xfrm>
              <a:off x="2419154" y="1921104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42AF58F-40F0-2244-935A-B553CAB97C8B}"/>
                </a:ext>
              </a:extLst>
            </p:cNvPr>
            <p:cNvSpPr/>
            <p:nvPr/>
          </p:nvSpPr>
          <p:spPr bwMode="auto">
            <a:xfrm>
              <a:off x="2585089" y="1765046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A3CFE76-82FA-2144-89D8-DEBB007E978F}"/>
                </a:ext>
              </a:extLst>
            </p:cNvPr>
            <p:cNvSpPr/>
            <p:nvPr/>
          </p:nvSpPr>
          <p:spPr bwMode="auto">
            <a:xfrm>
              <a:off x="2253617" y="1594429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E5D3DAB-36FA-B046-BF26-C5C36A72926C}"/>
                </a:ext>
              </a:extLst>
            </p:cNvPr>
            <p:cNvSpPr/>
            <p:nvPr/>
          </p:nvSpPr>
          <p:spPr bwMode="auto">
            <a:xfrm>
              <a:off x="2485792" y="1480857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638E66E-CD2B-A845-8877-400522B2A8DC}"/>
                </a:ext>
              </a:extLst>
            </p:cNvPr>
            <p:cNvSpPr/>
            <p:nvPr/>
          </p:nvSpPr>
          <p:spPr bwMode="auto">
            <a:xfrm>
              <a:off x="2287039" y="1455638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E4758C9-6D5E-564A-B7DC-974D6B890CD3}"/>
                </a:ext>
              </a:extLst>
            </p:cNvPr>
            <p:cNvSpPr/>
            <p:nvPr/>
          </p:nvSpPr>
          <p:spPr bwMode="auto">
            <a:xfrm>
              <a:off x="2641285" y="1590014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1FF8FD5-AA8B-254B-B8C7-14BACA6D6F21}"/>
                </a:ext>
              </a:extLst>
            </p:cNvPr>
            <p:cNvSpPr/>
            <p:nvPr/>
          </p:nvSpPr>
          <p:spPr bwMode="auto">
            <a:xfrm>
              <a:off x="2460314" y="1713871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F63EE74-970B-B24F-9562-3D900A94EB87}"/>
                </a:ext>
              </a:extLst>
            </p:cNvPr>
            <p:cNvSpPr/>
            <p:nvPr/>
          </p:nvSpPr>
          <p:spPr bwMode="auto">
            <a:xfrm>
              <a:off x="2386415" y="1422544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DFAB94A-CD7A-FA4E-964F-DBD5411924DA}"/>
                </a:ext>
              </a:extLst>
            </p:cNvPr>
            <p:cNvSpPr/>
            <p:nvPr/>
          </p:nvSpPr>
          <p:spPr bwMode="auto">
            <a:xfrm>
              <a:off x="2449420" y="2103127"/>
              <a:ext cx="45719" cy="70366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3483889D-5021-D748-86BE-B32B78BC5D08}"/>
              </a:ext>
            </a:extLst>
          </p:cNvPr>
          <p:cNvSpPr txBox="1"/>
          <p:nvPr/>
        </p:nvSpPr>
        <p:spPr>
          <a:xfrm>
            <a:off x="4598194" y="1846740"/>
            <a:ext cx="118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binds to beads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7383F2E-DB09-F04C-B7F3-6050B927A193}"/>
              </a:ext>
            </a:extLst>
          </p:cNvPr>
          <p:cNvGrpSpPr/>
          <p:nvPr/>
        </p:nvGrpSpPr>
        <p:grpSpPr>
          <a:xfrm>
            <a:off x="4598341" y="815604"/>
            <a:ext cx="658802" cy="1143000"/>
            <a:chOff x="3319482" y="868236"/>
            <a:chExt cx="658802" cy="114300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23333CF-5E22-574F-8E82-52BADF7677FA}"/>
                </a:ext>
              </a:extLst>
            </p:cNvPr>
            <p:cNvGrpSpPr/>
            <p:nvPr/>
          </p:nvGrpSpPr>
          <p:grpSpPr>
            <a:xfrm>
              <a:off x="3444881" y="868236"/>
              <a:ext cx="533403" cy="1143000"/>
              <a:chOff x="2209800" y="1143000"/>
              <a:chExt cx="533403" cy="11430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81F79799-A7D7-8C44-BE3D-284EBDEFA41E}"/>
                  </a:ext>
                </a:extLst>
              </p:cNvPr>
              <p:cNvGrpSpPr/>
              <p:nvPr/>
            </p:nvGrpSpPr>
            <p:grpSpPr>
              <a:xfrm>
                <a:off x="2209800" y="1143000"/>
                <a:ext cx="533403" cy="1143000"/>
                <a:chOff x="914397" y="1905000"/>
                <a:chExt cx="685803" cy="1143000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B184FE78-54A0-9846-9D01-D62DF8FD3789}"/>
                    </a:ext>
                  </a:extLst>
                </p:cNvPr>
                <p:cNvGrpSpPr/>
                <p:nvPr/>
              </p:nvGrpSpPr>
              <p:grpSpPr>
                <a:xfrm>
                  <a:off x="914400" y="1905000"/>
                  <a:ext cx="685800" cy="1143000"/>
                  <a:chOff x="1143000" y="2367219"/>
                  <a:chExt cx="540000" cy="1143000"/>
                </a:xfrm>
              </p:grpSpPr>
              <p:sp>
                <p:nvSpPr>
                  <p:cNvPr id="61" name="Triangle 60">
                    <a:extLst>
                      <a:ext uri="{FF2B5EF4-FFF2-40B4-BE49-F238E27FC236}">
                        <a16:creationId xmlns:a16="http://schemas.microsoft.com/office/drawing/2014/main" id="{CDB113E4-3820-CD43-AF46-943C9F62343D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1143000" y="3053019"/>
                    <a:ext cx="540000" cy="457200"/>
                  </a:xfrm>
                  <a:prstGeom prst="triangle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FA5C1006-8A5B-904D-979E-5D406EA7322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43000" y="2367219"/>
                    <a:ext cx="540000" cy="6858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B9933211-EB05-DE4B-ACA3-684E620BD2A5}"/>
                    </a:ext>
                  </a:extLst>
                </p:cNvPr>
                <p:cNvSpPr/>
                <p:nvPr/>
              </p:nvSpPr>
              <p:spPr bwMode="auto">
                <a:xfrm>
                  <a:off x="914398" y="1905000"/>
                  <a:ext cx="685799" cy="228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6DC04880-C612-754D-B068-0ECF25EFF72F}"/>
                    </a:ext>
                  </a:extLst>
                </p:cNvPr>
                <p:cNvCxnSpPr/>
                <p:nvPr/>
              </p:nvCxnSpPr>
              <p:spPr bwMode="auto">
                <a:xfrm>
                  <a:off x="1600198" y="1905000"/>
                  <a:ext cx="0" cy="685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13167702-6BA1-0F4F-B067-ECE2C5F8A64F}"/>
                    </a:ext>
                  </a:extLst>
                </p:cNvPr>
                <p:cNvCxnSpPr/>
                <p:nvPr/>
              </p:nvCxnSpPr>
              <p:spPr bwMode="auto">
                <a:xfrm>
                  <a:off x="914398" y="1905000"/>
                  <a:ext cx="0" cy="685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2B614493-6B3B-0049-97DC-29A0524F6238}"/>
                    </a:ext>
                  </a:extLst>
                </p:cNvPr>
                <p:cNvCxnSpPr>
                  <a:cxnSpLocks/>
                  <a:endCxn id="61" idx="0"/>
                </p:cNvCxnSpPr>
                <p:nvPr/>
              </p:nvCxnSpPr>
              <p:spPr bwMode="auto">
                <a:xfrm flipH="1">
                  <a:off x="1257300" y="2590800"/>
                  <a:ext cx="342898" cy="457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837F842-C7BA-A345-B0C3-B287014DC11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14398" y="2590800"/>
                  <a:ext cx="342902" cy="457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967F479E-79FD-AA44-867D-33BB444210C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914397" y="1905000"/>
                  <a:ext cx="6858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D5CDE0F-DC12-324B-9B3D-F724AFB240A8}"/>
                  </a:ext>
                </a:extLst>
              </p:cNvPr>
              <p:cNvSpPr/>
              <p:nvPr/>
            </p:nvSpPr>
            <p:spPr bwMode="auto">
              <a:xfrm>
                <a:off x="2343152" y="175843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F738CB7-72C6-1B4D-B307-85BB490D5007}"/>
                  </a:ext>
                </a:extLst>
              </p:cNvPr>
              <p:cNvSpPr/>
              <p:nvPr/>
            </p:nvSpPr>
            <p:spPr bwMode="auto">
              <a:xfrm>
                <a:off x="2419154" y="192110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2B84410-E2B1-4941-B3EF-35167F7C336C}"/>
                  </a:ext>
                </a:extLst>
              </p:cNvPr>
              <p:cNvSpPr/>
              <p:nvPr/>
            </p:nvSpPr>
            <p:spPr bwMode="auto">
              <a:xfrm>
                <a:off x="2585089" y="1765046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F365752-1774-FB44-9FD4-F4961B91A927}"/>
                  </a:ext>
                </a:extLst>
              </p:cNvPr>
              <p:cNvSpPr/>
              <p:nvPr/>
            </p:nvSpPr>
            <p:spPr bwMode="auto">
              <a:xfrm>
                <a:off x="2253617" y="1594429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F261B7D2-8795-7244-AE14-7C1D5B13A832}"/>
                  </a:ext>
                </a:extLst>
              </p:cNvPr>
              <p:cNvSpPr/>
              <p:nvPr/>
            </p:nvSpPr>
            <p:spPr bwMode="auto">
              <a:xfrm>
                <a:off x="2485792" y="1480857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1FE6C15D-32AF-D546-8E30-C915BF50C7A4}"/>
                  </a:ext>
                </a:extLst>
              </p:cNvPr>
              <p:cNvSpPr/>
              <p:nvPr/>
            </p:nvSpPr>
            <p:spPr bwMode="auto">
              <a:xfrm>
                <a:off x="2287039" y="1455638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BBA89C4-A472-5747-B677-AE4028FB3FB6}"/>
                  </a:ext>
                </a:extLst>
              </p:cNvPr>
              <p:cNvSpPr/>
              <p:nvPr/>
            </p:nvSpPr>
            <p:spPr bwMode="auto">
              <a:xfrm>
                <a:off x="2641285" y="159001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36DD8D8-E376-BC41-BB91-009A243F9E4A}"/>
                  </a:ext>
                </a:extLst>
              </p:cNvPr>
              <p:cNvSpPr/>
              <p:nvPr/>
            </p:nvSpPr>
            <p:spPr bwMode="auto">
              <a:xfrm>
                <a:off x="2460314" y="1713871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38DC7B87-DC8B-B145-9BAA-92B9C2BC0BAE}"/>
                  </a:ext>
                </a:extLst>
              </p:cNvPr>
              <p:cNvSpPr/>
              <p:nvPr/>
            </p:nvSpPr>
            <p:spPr bwMode="auto">
              <a:xfrm>
                <a:off x="2386415" y="142254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31A5AF41-D97C-B64C-843B-996E9DD863CA}"/>
                  </a:ext>
                </a:extLst>
              </p:cNvPr>
              <p:cNvSpPr/>
              <p:nvPr/>
            </p:nvSpPr>
            <p:spPr bwMode="auto">
              <a:xfrm>
                <a:off x="2449420" y="2103127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A9BC5D37-F31F-0940-B944-3FA7467855B3}"/>
                </a:ext>
              </a:extLst>
            </p:cNvPr>
            <p:cNvSpPr/>
            <p:nvPr/>
          </p:nvSpPr>
          <p:spPr bwMode="auto">
            <a:xfrm>
              <a:off x="3670625" y="1374601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Arc 107">
              <a:extLst>
                <a:ext uri="{FF2B5EF4-FFF2-40B4-BE49-F238E27FC236}">
                  <a16:creationId xmlns:a16="http://schemas.microsoft.com/office/drawing/2014/main" id="{76AF80FA-FB5C-EA47-9531-A8E010210FFF}"/>
                </a:ext>
              </a:extLst>
            </p:cNvPr>
            <p:cNvSpPr/>
            <p:nvPr/>
          </p:nvSpPr>
          <p:spPr bwMode="auto">
            <a:xfrm>
              <a:off x="3647766" y="1560823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AE18009B-D1E7-9843-AC1C-C12D93A18A95}"/>
                </a:ext>
              </a:extLst>
            </p:cNvPr>
            <p:cNvSpPr/>
            <p:nvPr/>
          </p:nvSpPr>
          <p:spPr bwMode="auto">
            <a:xfrm>
              <a:off x="3417684" y="1510897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DBF66B83-B781-144C-9B2A-6466548354C8}"/>
                </a:ext>
              </a:extLst>
            </p:cNvPr>
            <p:cNvSpPr/>
            <p:nvPr/>
          </p:nvSpPr>
          <p:spPr bwMode="auto">
            <a:xfrm>
              <a:off x="3442976" y="1171016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77A78E31-CE4F-8747-903F-79D999B4A713}"/>
                </a:ext>
              </a:extLst>
            </p:cNvPr>
            <p:cNvSpPr/>
            <p:nvPr/>
          </p:nvSpPr>
          <p:spPr bwMode="auto">
            <a:xfrm>
              <a:off x="3320580" y="1378077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CF4C78FE-6E96-1141-AB04-07DEE92E7FE2}"/>
                </a:ext>
              </a:extLst>
            </p:cNvPr>
            <p:cNvSpPr/>
            <p:nvPr/>
          </p:nvSpPr>
          <p:spPr bwMode="auto">
            <a:xfrm>
              <a:off x="3564658" y="1255373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C8D5476C-E681-6642-8220-21BEEF24E628}"/>
                </a:ext>
              </a:extLst>
            </p:cNvPr>
            <p:cNvSpPr/>
            <p:nvPr/>
          </p:nvSpPr>
          <p:spPr bwMode="auto">
            <a:xfrm>
              <a:off x="3556325" y="1487944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DD422D37-E084-F54E-AE27-AB1DE57E61EE}"/>
                </a:ext>
              </a:extLst>
            </p:cNvPr>
            <p:cNvSpPr/>
            <p:nvPr/>
          </p:nvSpPr>
          <p:spPr bwMode="auto">
            <a:xfrm>
              <a:off x="3319482" y="1211124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31D5A3FF-C80D-0D4C-AA43-4EA2F7DF1AAB}"/>
                </a:ext>
              </a:extLst>
            </p:cNvPr>
            <p:cNvSpPr/>
            <p:nvPr/>
          </p:nvSpPr>
          <p:spPr bwMode="auto">
            <a:xfrm>
              <a:off x="3492302" y="1827526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70F1FBC7-F582-AD4B-8C9C-CF64AC84E008}"/>
                </a:ext>
              </a:extLst>
            </p:cNvPr>
            <p:cNvSpPr/>
            <p:nvPr/>
          </p:nvSpPr>
          <p:spPr bwMode="auto">
            <a:xfrm rot="2075715">
              <a:off x="3463932" y="1624720"/>
              <a:ext cx="228600" cy="153903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Block Arc 149">
            <a:extLst>
              <a:ext uri="{FF2B5EF4-FFF2-40B4-BE49-F238E27FC236}">
                <a16:creationId xmlns:a16="http://schemas.microsoft.com/office/drawing/2014/main" id="{27735169-D57E-284D-AF2C-5F7AA213D241}"/>
              </a:ext>
            </a:extLst>
          </p:cNvPr>
          <p:cNvSpPr/>
          <p:nvPr/>
        </p:nvSpPr>
        <p:spPr bwMode="auto">
          <a:xfrm rot="5152232">
            <a:off x="7702218" y="1127844"/>
            <a:ext cx="262268" cy="381000"/>
          </a:xfrm>
          <a:prstGeom prst="blockArc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6894CE00-D5D7-E242-B2C3-994115AE08C0}"/>
              </a:ext>
            </a:extLst>
          </p:cNvPr>
          <p:cNvGrpSpPr/>
          <p:nvPr/>
        </p:nvGrpSpPr>
        <p:grpSpPr>
          <a:xfrm>
            <a:off x="7071551" y="815604"/>
            <a:ext cx="1708348" cy="2118962"/>
            <a:chOff x="7071551" y="815604"/>
            <a:chExt cx="1708348" cy="2118962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D2765AC-D5E1-694D-85B5-5B460B466897}"/>
                </a:ext>
              </a:extLst>
            </p:cNvPr>
            <p:cNvGrpSpPr/>
            <p:nvPr/>
          </p:nvGrpSpPr>
          <p:grpSpPr>
            <a:xfrm>
              <a:off x="7179836" y="815604"/>
              <a:ext cx="546836" cy="1143000"/>
              <a:chOff x="3444881" y="868236"/>
              <a:chExt cx="546836" cy="1143000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AC385B5C-BC74-5441-8284-789398FB092A}"/>
                  </a:ext>
                </a:extLst>
              </p:cNvPr>
              <p:cNvGrpSpPr/>
              <p:nvPr/>
            </p:nvGrpSpPr>
            <p:grpSpPr>
              <a:xfrm>
                <a:off x="3444881" y="868236"/>
                <a:ext cx="546836" cy="1143000"/>
                <a:chOff x="2209800" y="1143000"/>
                <a:chExt cx="546836" cy="1143000"/>
              </a:xfrm>
            </p:grpSpPr>
            <p:grpSp>
              <p:nvGrpSpPr>
                <p:cNvPr id="130" name="Group 129">
                  <a:extLst>
                    <a:ext uri="{FF2B5EF4-FFF2-40B4-BE49-F238E27FC236}">
                      <a16:creationId xmlns:a16="http://schemas.microsoft.com/office/drawing/2014/main" id="{963DEBFC-9730-2F48-AB27-AE423D4A9F28}"/>
                    </a:ext>
                  </a:extLst>
                </p:cNvPr>
                <p:cNvGrpSpPr/>
                <p:nvPr/>
              </p:nvGrpSpPr>
              <p:grpSpPr>
                <a:xfrm>
                  <a:off x="2209800" y="1143000"/>
                  <a:ext cx="533403" cy="1143000"/>
                  <a:chOff x="914397" y="1905000"/>
                  <a:chExt cx="685803" cy="1143000"/>
                </a:xfrm>
              </p:grpSpPr>
              <p:grpSp>
                <p:nvGrpSpPr>
                  <p:cNvPr id="141" name="Group 140">
                    <a:extLst>
                      <a:ext uri="{FF2B5EF4-FFF2-40B4-BE49-F238E27FC236}">
                        <a16:creationId xmlns:a16="http://schemas.microsoft.com/office/drawing/2014/main" id="{95566AA4-ACAD-274D-A706-D7E1511E49B4}"/>
                      </a:ext>
                    </a:extLst>
                  </p:cNvPr>
                  <p:cNvGrpSpPr/>
                  <p:nvPr/>
                </p:nvGrpSpPr>
                <p:grpSpPr>
                  <a:xfrm>
                    <a:off x="914400" y="1905000"/>
                    <a:ext cx="685800" cy="1143000"/>
                    <a:chOff x="1143000" y="2367219"/>
                    <a:chExt cx="540000" cy="1143000"/>
                  </a:xfrm>
                </p:grpSpPr>
                <p:sp>
                  <p:nvSpPr>
                    <p:cNvPr id="148" name="Triangle 147">
                      <a:extLst>
                        <a:ext uri="{FF2B5EF4-FFF2-40B4-BE49-F238E27FC236}">
                          <a16:creationId xmlns:a16="http://schemas.microsoft.com/office/drawing/2014/main" id="{733EB674-607A-424D-9990-D0F2E94BFF05}"/>
                        </a:ext>
                      </a:extLst>
                    </p:cNvPr>
                    <p:cNvSpPr/>
                    <p:nvPr/>
                  </p:nvSpPr>
                  <p:spPr bwMode="auto">
                    <a:xfrm rot="10800000">
                      <a:off x="1143000" y="3053019"/>
                      <a:ext cx="540000" cy="457200"/>
                    </a:xfrm>
                    <a:prstGeom prst="triangl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9" name="Rectangle 148">
                      <a:extLst>
                        <a:ext uri="{FF2B5EF4-FFF2-40B4-BE49-F238E27FC236}">
                          <a16:creationId xmlns:a16="http://schemas.microsoft.com/office/drawing/2014/main" id="{B8CD31DD-1598-4D49-A947-239B1A151AB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3000" y="2367219"/>
                      <a:ext cx="540000" cy="685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142" name="Rectangle 141">
                    <a:extLst>
                      <a:ext uri="{FF2B5EF4-FFF2-40B4-BE49-F238E27FC236}">
                        <a16:creationId xmlns:a16="http://schemas.microsoft.com/office/drawing/2014/main" id="{20CCF4F6-7324-3840-ABA1-155A86810E6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14398" y="1905000"/>
                    <a:ext cx="685799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E6795CCC-5367-5E47-8B24-D3518931EFE2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600198" y="1905000"/>
                    <a:ext cx="0" cy="6858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71D23BD5-63DA-C941-9961-93C7C0BBB253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914398" y="1905000"/>
                    <a:ext cx="0" cy="6858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9011BD64-2F98-194D-B236-1A631D386F76}"/>
                      </a:ext>
                    </a:extLst>
                  </p:cNvPr>
                  <p:cNvCxnSpPr>
                    <a:cxnSpLocks/>
                    <a:endCxn id="148" idx="0"/>
                  </p:cNvCxnSpPr>
                  <p:nvPr/>
                </p:nvCxnSpPr>
                <p:spPr bwMode="auto">
                  <a:xfrm flipH="1">
                    <a:off x="1257300" y="2590800"/>
                    <a:ext cx="342898" cy="457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3CC7FB18-3C3D-484C-B205-78340C8AC6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14398" y="2590800"/>
                    <a:ext cx="342902" cy="457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18F395AF-B076-FF47-9E3E-1E35EDDDE0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914397" y="19050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E0A93D59-DC9F-9B4B-9E17-BBE8BED5B247}"/>
                    </a:ext>
                  </a:extLst>
                </p:cNvPr>
                <p:cNvSpPr/>
                <p:nvPr/>
              </p:nvSpPr>
              <p:spPr bwMode="auto">
                <a:xfrm>
                  <a:off x="2634717" y="1758434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480C2D15-1092-6644-90C4-3F0B83844EC1}"/>
                    </a:ext>
                  </a:extLst>
                </p:cNvPr>
                <p:cNvSpPr/>
                <p:nvPr/>
              </p:nvSpPr>
              <p:spPr bwMode="auto">
                <a:xfrm>
                  <a:off x="2710917" y="1646364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A4114D53-3C53-6447-8419-F943005027DF}"/>
                    </a:ext>
                  </a:extLst>
                </p:cNvPr>
                <p:cNvSpPr/>
                <p:nvPr/>
              </p:nvSpPr>
              <p:spPr bwMode="auto">
                <a:xfrm>
                  <a:off x="2585089" y="1765046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D8E21438-9CD1-484A-894C-56B3C42C51EB}"/>
                    </a:ext>
                  </a:extLst>
                </p:cNvPr>
                <p:cNvSpPr/>
                <p:nvPr/>
              </p:nvSpPr>
              <p:spPr bwMode="auto">
                <a:xfrm>
                  <a:off x="2710917" y="1594429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189F04CF-B89F-8B44-A5E4-2973CD39BECB}"/>
                    </a:ext>
                  </a:extLst>
                </p:cNvPr>
                <p:cNvSpPr/>
                <p:nvPr/>
              </p:nvSpPr>
              <p:spPr bwMode="auto">
                <a:xfrm>
                  <a:off x="2680436" y="1480857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F702ED43-9A24-4145-9960-8A648F45876A}"/>
                    </a:ext>
                  </a:extLst>
                </p:cNvPr>
                <p:cNvSpPr/>
                <p:nvPr/>
              </p:nvSpPr>
              <p:spPr bwMode="auto">
                <a:xfrm>
                  <a:off x="2680436" y="1455638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BCE9F367-3A0E-A04B-8EAD-474F8AC9CD12}"/>
                    </a:ext>
                  </a:extLst>
                </p:cNvPr>
                <p:cNvSpPr/>
                <p:nvPr/>
              </p:nvSpPr>
              <p:spPr bwMode="auto">
                <a:xfrm>
                  <a:off x="2680436" y="1590014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B4F22A8A-198D-B54C-8273-CF55BFDD42FE}"/>
                    </a:ext>
                  </a:extLst>
                </p:cNvPr>
                <p:cNvSpPr/>
                <p:nvPr/>
              </p:nvSpPr>
              <p:spPr bwMode="auto">
                <a:xfrm>
                  <a:off x="2680436" y="1713871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91026CAF-7511-B849-B9FB-83DC5AFECCEF}"/>
                    </a:ext>
                  </a:extLst>
                </p:cNvPr>
                <p:cNvSpPr/>
                <p:nvPr/>
              </p:nvSpPr>
              <p:spPr bwMode="auto">
                <a:xfrm>
                  <a:off x="2680436" y="1422544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43E78BD8-199D-354F-983E-FB91DCF19503}"/>
                    </a:ext>
                  </a:extLst>
                </p:cNvPr>
                <p:cNvSpPr/>
                <p:nvPr/>
              </p:nvSpPr>
              <p:spPr bwMode="auto">
                <a:xfrm>
                  <a:off x="2680436" y="1798764"/>
                  <a:ext cx="45719" cy="70366"/>
                </a:xfrm>
                <a:prstGeom prst="ellipse">
                  <a:avLst/>
                </a:prstGeom>
                <a:solidFill>
                  <a:srgbClr val="7030A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120" name="Arc 119">
                <a:extLst>
                  <a:ext uri="{FF2B5EF4-FFF2-40B4-BE49-F238E27FC236}">
                    <a16:creationId xmlns:a16="http://schemas.microsoft.com/office/drawing/2014/main" id="{5F9E9787-B56F-574E-8E2E-4A0C7A81CF7C}"/>
                  </a:ext>
                </a:extLst>
              </p:cNvPr>
              <p:cNvSpPr/>
              <p:nvPr/>
            </p:nvSpPr>
            <p:spPr bwMode="auto">
              <a:xfrm>
                <a:off x="3763117" y="1374601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1" name="Arc 120">
                <a:extLst>
                  <a:ext uri="{FF2B5EF4-FFF2-40B4-BE49-F238E27FC236}">
                    <a16:creationId xmlns:a16="http://schemas.microsoft.com/office/drawing/2014/main" id="{D5E4262B-FE82-4A46-9719-44A96BE5A25E}"/>
                  </a:ext>
                </a:extLst>
              </p:cNvPr>
              <p:cNvSpPr/>
              <p:nvPr/>
            </p:nvSpPr>
            <p:spPr bwMode="auto">
              <a:xfrm>
                <a:off x="3647766" y="1560823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44C5A08D-FC88-4F49-849D-EFB0F8F1C4D7}"/>
                  </a:ext>
                </a:extLst>
              </p:cNvPr>
              <p:cNvSpPr/>
              <p:nvPr/>
            </p:nvSpPr>
            <p:spPr bwMode="auto">
              <a:xfrm>
                <a:off x="3686917" y="1510897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3" name="Arc 122">
                <a:extLst>
                  <a:ext uri="{FF2B5EF4-FFF2-40B4-BE49-F238E27FC236}">
                    <a16:creationId xmlns:a16="http://schemas.microsoft.com/office/drawing/2014/main" id="{1ABFD9D3-E69C-654E-A0E6-CF13DDF4E7FD}"/>
                  </a:ext>
                </a:extLst>
              </p:cNvPr>
              <p:cNvSpPr/>
              <p:nvPr/>
            </p:nvSpPr>
            <p:spPr bwMode="auto">
              <a:xfrm>
                <a:off x="3686917" y="1171016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4" name="Arc 123">
                <a:extLst>
                  <a:ext uri="{FF2B5EF4-FFF2-40B4-BE49-F238E27FC236}">
                    <a16:creationId xmlns:a16="http://schemas.microsoft.com/office/drawing/2014/main" id="{218DD37C-B852-214A-B74D-839881B94B46}"/>
                  </a:ext>
                </a:extLst>
              </p:cNvPr>
              <p:cNvSpPr/>
              <p:nvPr/>
            </p:nvSpPr>
            <p:spPr bwMode="auto">
              <a:xfrm>
                <a:off x="3763117" y="1378077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2400A2F2-0CAD-944D-9E03-4C73D43CC313}"/>
                  </a:ext>
                </a:extLst>
              </p:cNvPr>
              <p:cNvSpPr/>
              <p:nvPr/>
            </p:nvSpPr>
            <p:spPr bwMode="auto">
              <a:xfrm>
                <a:off x="3763117" y="1255373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6" name="Arc 125">
                <a:extLst>
                  <a:ext uri="{FF2B5EF4-FFF2-40B4-BE49-F238E27FC236}">
                    <a16:creationId xmlns:a16="http://schemas.microsoft.com/office/drawing/2014/main" id="{ABA42ECE-1964-8648-9EA2-EB31405A5B80}"/>
                  </a:ext>
                </a:extLst>
              </p:cNvPr>
              <p:cNvSpPr/>
              <p:nvPr/>
            </p:nvSpPr>
            <p:spPr bwMode="auto">
              <a:xfrm>
                <a:off x="3763117" y="1487944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7" name="Arc 126">
                <a:extLst>
                  <a:ext uri="{FF2B5EF4-FFF2-40B4-BE49-F238E27FC236}">
                    <a16:creationId xmlns:a16="http://schemas.microsoft.com/office/drawing/2014/main" id="{063AC14F-E96D-E54D-9931-E0E65E97E025}"/>
                  </a:ext>
                </a:extLst>
              </p:cNvPr>
              <p:cNvSpPr/>
              <p:nvPr/>
            </p:nvSpPr>
            <p:spPr bwMode="auto">
              <a:xfrm>
                <a:off x="3763117" y="1211124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51235F15-69BF-AE42-B107-45FCBA59D1C5}"/>
                  </a:ext>
                </a:extLst>
              </p:cNvPr>
              <p:cNvSpPr/>
              <p:nvPr/>
            </p:nvSpPr>
            <p:spPr bwMode="auto">
              <a:xfrm>
                <a:off x="3763117" y="1420681"/>
                <a:ext cx="228600" cy="103319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9" name="Arc 128">
                <a:extLst>
                  <a:ext uri="{FF2B5EF4-FFF2-40B4-BE49-F238E27FC236}">
                    <a16:creationId xmlns:a16="http://schemas.microsoft.com/office/drawing/2014/main" id="{A21A1A58-5E38-D34A-A059-A453AA106995}"/>
                  </a:ext>
                </a:extLst>
              </p:cNvPr>
              <p:cNvSpPr/>
              <p:nvPr/>
            </p:nvSpPr>
            <p:spPr bwMode="auto">
              <a:xfrm rot="2075715">
                <a:off x="3663435" y="1346691"/>
                <a:ext cx="228600" cy="153903"/>
              </a:xfrm>
              <a:prstGeom prst="arc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03F0436-81C8-A34D-8861-65C687F5AA4E}"/>
                </a:ext>
              </a:extLst>
            </p:cNvPr>
            <p:cNvSpPr txBox="1"/>
            <p:nvPr/>
          </p:nvSpPr>
          <p:spPr>
            <a:xfrm>
              <a:off x="7071551" y="2011236"/>
              <a:ext cx="17083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Apply magnetic force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D98C6F45-7593-CF42-96EB-6449CC4D7EF9}"/>
              </a:ext>
            </a:extLst>
          </p:cNvPr>
          <p:cNvGrpSpPr/>
          <p:nvPr/>
        </p:nvGrpSpPr>
        <p:grpSpPr>
          <a:xfrm>
            <a:off x="1550589" y="3684678"/>
            <a:ext cx="546836" cy="1143000"/>
            <a:chOff x="3444881" y="868236"/>
            <a:chExt cx="546836" cy="1143000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D1026153-1719-6043-A568-0A3C195C4DA3}"/>
                </a:ext>
              </a:extLst>
            </p:cNvPr>
            <p:cNvGrpSpPr/>
            <p:nvPr/>
          </p:nvGrpSpPr>
          <p:grpSpPr>
            <a:xfrm>
              <a:off x="3444881" y="868236"/>
              <a:ext cx="546836" cy="1143000"/>
              <a:chOff x="2209800" y="1143000"/>
              <a:chExt cx="546836" cy="1143000"/>
            </a:xfrm>
          </p:grpSpPr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29F9DD1-C97C-8B48-8B44-63E720E8F6C2}"/>
                  </a:ext>
                </a:extLst>
              </p:cNvPr>
              <p:cNvGrpSpPr/>
              <p:nvPr/>
            </p:nvGrpSpPr>
            <p:grpSpPr>
              <a:xfrm>
                <a:off x="2209800" y="1143000"/>
                <a:ext cx="533403" cy="1143000"/>
                <a:chOff x="914397" y="1905000"/>
                <a:chExt cx="685803" cy="1143000"/>
              </a:xfrm>
            </p:grpSpPr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2B2EE947-61E7-1D4E-9BAB-720B84F7DF1F}"/>
                    </a:ext>
                  </a:extLst>
                </p:cNvPr>
                <p:cNvGrpSpPr/>
                <p:nvPr/>
              </p:nvGrpSpPr>
              <p:grpSpPr>
                <a:xfrm>
                  <a:off x="914400" y="1905000"/>
                  <a:ext cx="685800" cy="1143000"/>
                  <a:chOff x="1143000" y="2367219"/>
                  <a:chExt cx="540000" cy="1143000"/>
                </a:xfrm>
              </p:grpSpPr>
              <p:sp>
                <p:nvSpPr>
                  <p:cNvPr id="182" name="Triangle 181">
                    <a:extLst>
                      <a:ext uri="{FF2B5EF4-FFF2-40B4-BE49-F238E27FC236}">
                        <a16:creationId xmlns:a16="http://schemas.microsoft.com/office/drawing/2014/main" id="{B8BA5311-8975-E54B-9560-17C74601B149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1143000" y="3053019"/>
                    <a:ext cx="540000" cy="457200"/>
                  </a:xfrm>
                  <a:prstGeom prst="triangle">
                    <a:avLst/>
                  </a:prstGeom>
                  <a:solidFill>
                    <a:schemeClr val="accent3">
                      <a:lumMod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3" name="Rectangle 182">
                    <a:extLst>
                      <a:ext uri="{FF2B5EF4-FFF2-40B4-BE49-F238E27FC236}">
                        <a16:creationId xmlns:a16="http://schemas.microsoft.com/office/drawing/2014/main" id="{7F6F1939-EAC9-A440-97C5-E16CD2FBEA8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43000" y="2367219"/>
                    <a:ext cx="540000" cy="685800"/>
                  </a:xfrm>
                  <a:prstGeom prst="rect">
                    <a:avLst/>
                  </a:prstGeom>
                  <a:solidFill>
                    <a:schemeClr val="accent3">
                      <a:lumMod val="8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ACF61476-9798-994E-8A64-C49C526E7DCC}"/>
                    </a:ext>
                  </a:extLst>
                </p:cNvPr>
                <p:cNvSpPr/>
                <p:nvPr/>
              </p:nvSpPr>
              <p:spPr bwMode="auto">
                <a:xfrm>
                  <a:off x="914398" y="1905000"/>
                  <a:ext cx="685799" cy="228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0F21FF90-9DD0-0A4D-B9B2-B0277318B145}"/>
                    </a:ext>
                  </a:extLst>
                </p:cNvPr>
                <p:cNvCxnSpPr/>
                <p:nvPr/>
              </p:nvCxnSpPr>
              <p:spPr bwMode="auto">
                <a:xfrm>
                  <a:off x="1600198" y="1905000"/>
                  <a:ext cx="0" cy="685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03C84033-CD05-F14A-BDCE-E294FAB24B4F}"/>
                    </a:ext>
                  </a:extLst>
                </p:cNvPr>
                <p:cNvCxnSpPr/>
                <p:nvPr/>
              </p:nvCxnSpPr>
              <p:spPr bwMode="auto">
                <a:xfrm>
                  <a:off x="914398" y="1905000"/>
                  <a:ext cx="0" cy="685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9E6C5B17-A61D-564E-AB2E-7ADBF6E51ABF}"/>
                    </a:ext>
                  </a:extLst>
                </p:cNvPr>
                <p:cNvCxnSpPr>
                  <a:cxnSpLocks/>
                  <a:endCxn id="182" idx="0"/>
                </p:cNvCxnSpPr>
                <p:nvPr/>
              </p:nvCxnSpPr>
              <p:spPr bwMode="auto">
                <a:xfrm flipH="1">
                  <a:off x="1257300" y="2590800"/>
                  <a:ext cx="342898" cy="457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263400F4-4CC5-0948-B089-5C586521A39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14398" y="2590800"/>
                  <a:ext cx="342902" cy="457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B25C6780-A63E-C24B-B2F4-77F6EEC0ABE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914397" y="1905000"/>
                  <a:ext cx="6858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1629C7E5-6104-F545-B747-0930660561DF}"/>
                  </a:ext>
                </a:extLst>
              </p:cNvPr>
              <p:cNvSpPr/>
              <p:nvPr/>
            </p:nvSpPr>
            <p:spPr bwMode="auto">
              <a:xfrm>
                <a:off x="2634717" y="175843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6D4265C-49A1-364A-8F7C-78920B70CFE2}"/>
                  </a:ext>
                </a:extLst>
              </p:cNvPr>
              <p:cNvSpPr/>
              <p:nvPr/>
            </p:nvSpPr>
            <p:spPr bwMode="auto">
              <a:xfrm>
                <a:off x="2710917" y="164636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19AF58BC-89D4-CB41-A6BE-EDA0FEB42E34}"/>
                  </a:ext>
                </a:extLst>
              </p:cNvPr>
              <p:cNvSpPr/>
              <p:nvPr/>
            </p:nvSpPr>
            <p:spPr bwMode="auto">
              <a:xfrm>
                <a:off x="2585089" y="1765046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B1027250-FB10-714D-9DF0-A4C653A4A078}"/>
                  </a:ext>
                </a:extLst>
              </p:cNvPr>
              <p:cNvSpPr/>
              <p:nvPr/>
            </p:nvSpPr>
            <p:spPr bwMode="auto">
              <a:xfrm>
                <a:off x="2710917" y="1594429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16BF63A8-203A-5D43-A105-75701BFDFA8D}"/>
                  </a:ext>
                </a:extLst>
              </p:cNvPr>
              <p:cNvSpPr/>
              <p:nvPr/>
            </p:nvSpPr>
            <p:spPr bwMode="auto">
              <a:xfrm>
                <a:off x="2680436" y="1480857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3DD5586C-AE88-CC4E-B9F7-9A09673AE0D7}"/>
                  </a:ext>
                </a:extLst>
              </p:cNvPr>
              <p:cNvSpPr/>
              <p:nvPr/>
            </p:nvSpPr>
            <p:spPr bwMode="auto">
              <a:xfrm>
                <a:off x="2680436" y="1455638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EC53E230-61E3-014B-8574-154E9E53D7EB}"/>
                  </a:ext>
                </a:extLst>
              </p:cNvPr>
              <p:cNvSpPr/>
              <p:nvPr/>
            </p:nvSpPr>
            <p:spPr bwMode="auto">
              <a:xfrm>
                <a:off x="2680436" y="159001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E8422812-B64B-7442-85FB-A8E119025FD4}"/>
                  </a:ext>
                </a:extLst>
              </p:cNvPr>
              <p:cNvSpPr/>
              <p:nvPr/>
            </p:nvSpPr>
            <p:spPr bwMode="auto">
              <a:xfrm>
                <a:off x="2680436" y="1713871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2A6B1B87-2609-3B40-B33B-06243510E73C}"/>
                  </a:ext>
                </a:extLst>
              </p:cNvPr>
              <p:cNvSpPr/>
              <p:nvPr/>
            </p:nvSpPr>
            <p:spPr bwMode="auto">
              <a:xfrm>
                <a:off x="2680436" y="142254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9A1E7D23-9DDC-A74C-85BE-D7D6B4A8C343}"/>
                  </a:ext>
                </a:extLst>
              </p:cNvPr>
              <p:cNvSpPr/>
              <p:nvPr/>
            </p:nvSpPr>
            <p:spPr bwMode="auto">
              <a:xfrm>
                <a:off x="2680436" y="179876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54" name="Arc 153">
              <a:extLst>
                <a:ext uri="{FF2B5EF4-FFF2-40B4-BE49-F238E27FC236}">
                  <a16:creationId xmlns:a16="http://schemas.microsoft.com/office/drawing/2014/main" id="{08941EF5-0A46-3246-8DA8-1AC1FC3F1FE5}"/>
                </a:ext>
              </a:extLst>
            </p:cNvPr>
            <p:cNvSpPr/>
            <p:nvPr/>
          </p:nvSpPr>
          <p:spPr bwMode="auto">
            <a:xfrm>
              <a:off x="3763117" y="1374601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5" name="Arc 154">
              <a:extLst>
                <a:ext uri="{FF2B5EF4-FFF2-40B4-BE49-F238E27FC236}">
                  <a16:creationId xmlns:a16="http://schemas.microsoft.com/office/drawing/2014/main" id="{8DEEB257-0785-8545-A4F2-18D82C2532CB}"/>
                </a:ext>
              </a:extLst>
            </p:cNvPr>
            <p:cNvSpPr/>
            <p:nvPr/>
          </p:nvSpPr>
          <p:spPr bwMode="auto">
            <a:xfrm>
              <a:off x="3647766" y="1560823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6" name="Arc 155">
              <a:extLst>
                <a:ext uri="{FF2B5EF4-FFF2-40B4-BE49-F238E27FC236}">
                  <a16:creationId xmlns:a16="http://schemas.microsoft.com/office/drawing/2014/main" id="{12112D54-E2DD-7E43-90C1-CB2939F4D78A}"/>
                </a:ext>
              </a:extLst>
            </p:cNvPr>
            <p:cNvSpPr/>
            <p:nvPr/>
          </p:nvSpPr>
          <p:spPr bwMode="auto">
            <a:xfrm>
              <a:off x="3686917" y="1510897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7" name="Arc 156">
              <a:extLst>
                <a:ext uri="{FF2B5EF4-FFF2-40B4-BE49-F238E27FC236}">
                  <a16:creationId xmlns:a16="http://schemas.microsoft.com/office/drawing/2014/main" id="{1C62CB32-92EA-AE47-ACD4-C58CDB5ED211}"/>
                </a:ext>
              </a:extLst>
            </p:cNvPr>
            <p:cNvSpPr/>
            <p:nvPr/>
          </p:nvSpPr>
          <p:spPr bwMode="auto">
            <a:xfrm>
              <a:off x="3686917" y="1171016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Arc 157">
              <a:extLst>
                <a:ext uri="{FF2B5EF4-FFF2-40B4-BE49-F238E27FC236}">
                  <a16:creationId xmlns:a16="http://schemas.microsoft.com/office/drawing/2014/main" id="{085ED0E8-ACE9-8C42-9E55-30EF5DD2FD68}"/>
                </a:ext>
              </a:extLst>
            </p:cNvPr>
            <p:cNvSpPr/>
            <p:nvPr/>
          </p:nvSpPr>
          <p:spPr bwMode="auto">
            <a:xfrm>
              <a:off x="3763117" y="1378077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9" name="Arc 158">
              <a:extLst>
                <a:ext uri="{FF2B5EF4-FFF2-40B4-BE49-F238E27FC236}">
                  <a16:creationId xmlns:a16="http://schemas.microsoft.com/office/drawing/2014/main" id="{68FC7C1B-0754-F242-9151-50FCC4A56939}"/>
                </a:ext>
              </a:extLst>
            </p:cNvPr>
            <p:cNvSpPr/>
            <p:nvPr/>
          </p:nvSpPr>
          <p:spPr bwMode="auto">
            <a:xfrm>
              <a:off x="3763117" y="1255373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0" name="Arc 159">
              <a:extLst>
                <a:ext uri="{FF2B5EF4-FFF2-40B4-BE49-F238E27FC236}">
                  <a16:creationId xmlns:a16="http://schemas.microsoft.com/office/drawing/2014/main" id="{6B35418F-E257-4D4A-B71D-CFB91E9CE0CA}"/>
                </a:ext>
              </a:extLst>
            </p:cNvPr>
            <p:cNvSpPr/>
            <p:nvPr/>
          </p:nvSpPr>
          <p:spPr bwMode="auto">
            <a:xfrm>
              <a:off x="3763117" y="1487944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1" name="Arc 160">
              <a:extLst>
                <a:ext uri="{FF2B5EF4-FFF2-40B4-BE49-F238E27FC236}">
                  <a16:creationId xmlns:a16="http://schemas.microsoft.com/office/drawing/2014/main" id="{A1C4B2D5-332E-B443-B556-AF4C74D9D336}"/>
                </a:ext>
              </a:extLst>
            </p:cNvPr>
            <p:cNvSpPr/>
            <p:nvPr/>
          </p:nvSpPr>
          <p:spPr bwMode="auto">
            <a:xfrm>
              <a:off x="3763117" y="1211124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2" name="Arc 161">
              <a:extLst>
                <a:ext uri="{FF2B5EF4-FFF2-40B4-BE49-F238E27FC236}">
                  <a16:creationId xmlns:a16="http://schemas.microsoft.com/office/drawing/2014/main" id="{783A8744-F9F9-F243-9683-ED72EFBD142D}"/>
                </a:ext>
              </a:extLst>
            </p:cNvPr>
            <p:cNvSpPr/>
            <p:nvPr/>
          </p:nvSpPr>
          <p:spPr bwMode="auto">
            <a:xfrm>
              <a:off x="3763117" y="1420681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3" name="Arc 162">
              <a:extLst>
                <a:ext uri="{FF2B5EF4-FFF2-40B4-BE49-F238E27FC236}">
                  <a16:creationId xmlns:a16="http://schemas.microsoft.com/office/drawing/2014/main" id="{B4B99A90-F3C2-B04E-94DE-BD4D1B87873C}"/>
                </a:ext>
              </a:extLst>
            </p:cNvPr>
            <p:cNvSpPr/>
            <p:nvPr/>
          </p:nvSpPr>
          <p:spPr bwMode="auto">
            <a:xfrm rot="2075715">
              <a:off x="3663435" y="1346691"/>
              <a:ext cx="228600" cy="153903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4" name="Block Arc 183">
            <a:extLst>
              <a:ext uri="{FF2B5EF4-FFF2-40B4-BE49-F238E27FC236}">
                <a16:creationId xmlns:a16="http://schemas.microsoft.com/office/drawing/2014/main" id="{59F8AD40-59E5-2A4B-A005-FF8D53FBDCD3}"/>
              </a:ext>
            </a:extLst>
          </p:cNvPr>
          <p:cNvSpPr/>
          <p:nvPr/>
        </p:nvSpPr>
        <p:spPr bwMode="auto">
          <a:xfrm rot="5152232">
            <a:off x="2043820" y="4032006"/>
            <a:ext cx="262268" cy="381000"/>
          </a:xfrm>
          <a:prstGeom prst="blockArc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CABC99C-BC2F-794F-ABB1-C7173D0642DD}"/>
              </a:ext>
            </a:extLst>
          </p:cNvPr>
          <p:cNvSpPr txBox="1"/>
          <p:nvPr/>
        </p:nvSpPr>
        <p:spPr>
          <a:xfrm>
            <a:off x="847583" y="4967329"/>
            <a:ext cx="217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Remove solution</a:t>
            </a:r>
          </a:p>
          <a:p>
            <a:r>
              <a:rPr lang="en-US" dirty="0"/>
              <a:t>Wash several times</a:t>
            </a: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CDDD1ED9-DCC5-1945-8F06-B1751B16554A}"/>
              </a:ext>
            </a:extLst>
          </p:cNvPr>
          <p:cNvGrpSpPr/>
          <p:nvPr/>
        </p:nvGrpSpPr>
        <p:grpSpPr>
          <a:xfrm>
            <a:off x="6122123" y="3717282"/>
            <a:ext cx="566794" cy="1143000"/>
            <a:chOff x="3424923" y="868236"/>
            <a:chExt cx="566794" cy="1143000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113368E3-8EA5-B74C-9865-C0353D933439}"/>
                </a:ext>
              </a:extLst>
            </p:cNvPr>
            <p:cNvGrpSpPr/>
            <p:nvPr/>
          </p:nvGrpSpPr>
          <p:grpSpPr>
            <a:xfrm>
              <a:off x="3444881" y="868236"/>
              <a:ext cx="546836" cy="1143000"/>
              <a:chOff x="2209800" y="1143000"/>
              <a:chExt cx="546836" cy="1143000"/>
            </a:xfrm>
          </p:grpSpPr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id="{39B56B7D-17BB-0840-BA9F-308D5CDF9DBC}"/>
                  </a:ext>
                </a:extLst>
              </p:cNvPr>
              <p:cNvGrpSpPr/>
              <p:nvPr/>
            </p:nvGrpSpPr>
            <p:grpSpPr>
              <a:xfrm>
                <a:off x="2209800" y="1143000"/>
                <a:ext cx="533403" cy="1143000"/>
                <a:chOff x="914397" y="1905000"/>
                <a:chExt cx="685803" cy="1143000"/>
              </a:xfrm>
            </p:grpSpPr>
            <p:grpSp>
              <p:nvGrpSpPr>
                <p:cNvPr id="209" name="Group 208">
                  <a:extLst>
                    <a:ext uri="{FF2B5EF4-FFF2-40B4-BE49-F238E27FC236}">
                      <a16:creationId xmlns:a16="http://schemas.microsoft.com/office/drawing/2014/main" id="{1BC1B6D7-C866-3743-933D-C5D8F20F7E23}"/>
                    </a:ext>
                  </a:extLst>
                </p:cNvPr>
                <p:cNvGrpSpPr/>
                <p:nvPr/>
              </p:nvGrpSpPr>
              <p:grpSpPr>
                <a:xfrm>
                  <a:off x="914400" y="1905000"/>
                  <a:ext cx="685800" cy="1143000"/>
                  <a:chOff x="1143000" y="2367219"/>
                  <a:chExt cx="540000" cy="1143000"/>
                </a:xfrm>
              </p:grpSpPr>
              <p:sp>
                <p:nvSpPr>
                  <p:cNvPr id="216" name="Triangle 215">
                    <a:extLst>
                      <a:ext uri="{FF2B5EF4-FFF2-40B4-BE49-F238E27FC236}">
                        <a16:creationId xmlns:a16="http://schemas.microsoft.com/office/drawing/2014/main" id="{F724079D-8A7F-4E44-ABCF-C010E599E3E1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1143000" y="3053019"/>
                    <a:ext cx="540000" cy="457200"/>
                  </a:xfrm>
                  <a:prstGeom prst="triangle">
                    <a:avLst/>
                  </a:prstGeom>
                  <a:solidFill>
                    <a:srgbClr val="FFEDC8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7" name="Rectangle 216">
                    <a:extLst>
                      <a:ext uri="{FF2B5EF4-FFF2-40B4-BE49-F238E27FC236}">
                        <a16:creationId xmlns:a16="http://schemas.microsoft.com/office/drawing/2014/main" id="{458ED7BA-E68D-344D-8968-B30718586D1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43000" y="2367219"/>
                    <a:ext cx="540000" cy="685800"/>
                  </a:xfrm>
                  <a:prstGeom prst="rect">
                    <a:avLst/>
                  </a:prstGeom>
                  <a:solidFill>
                    <a:srgbClr val="FFEDC8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9D94D672-CB67-C04F-98AB-36C7AC8DE6CF}"/>
                    </a:ext>
                  </a:extLst>
                </p:cNvPr>
                <p:cNvSpPr/>
                <p:nvPr/>
              </p:nvSpPr>
              <p:spPr bwMode="auto">
                <a:xfrm>
                  <a:off x="914398" y="1905000"/>
                  <a:ext cx="685799" cy="228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0B1117CD-DE56-C949-B644-4E3263AC4E61}"/>
                    </a:ext>
                  </a:extLst>
                </p:cNvPr>
                <p:cNvCxnSpPr/>
                <p:nvPr/>
              </p:nvCxnSpPr>
              <p:spPr bwMode="auto">
                <a:xfrm>
                  <a:off x="1600198" y="1905000"/>
                  <a:ext cx="0" cy="685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78168F66-921B-4545-A7F1-AD801926180D}"/>
                    </a:ext>
                  </a:extLst>
                </p:cNvPr>
                <p:cNvCxnSpPr/>
                <p:nvPr/>
              </p:nvCxnSpPr>
              <p:spPr bwMode="auto">
                <a:xfrm>
                  <a:off x="914398" y="1905000"/>
                  <a:ext cx="0" cy="685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7699AB8D-2A91-B64A-B5DC-DEBFF46FD374}"/>
                    </a:ext>
                  </a:extLst>
                </p:cNvPr>
                <p:cNvCxnSpPr>
                  <a:cxnSpLocks/>
                  <a:endCxn id="216" idx="0"/>
                </p:cNvCxnSpPr>
                <p:nvPr/>
              </p:nvCxnSpPr>
              <p:spPr bwMode="auto">
                <a:xfrm flipH="1">
                  <a:off x="1257300" y="2590800"/>
                  <a:ext cx="342898" cy="457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3D84C4D4-0953-8F48-A030-56358392677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14398" y="2590800"/>
                  <a:ext cx="342902" cy="4572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98F032BA-6804-2E4D-8584-E1F457AD76A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914397" y="1905000"/>
                  <a:ext cx="6858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6C9A54A5-4404-B549-9D5F-1B28146D6E50}"/>
                  </a:ext>
                </a:extLst>
              </p:cNvPr>
              <p:cNvSpPr/>
              <p:nvPr/>
            </p:nvSpPr>
            <p:spPr bwMode="auto">
              <a:xfrm>
                <a:off x="2676512" y="1672193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BCB131F6-8DC5-9D4A-9863-10E62C06C0C7}"/>
                  </a:ext>
                </a:extLst>
              </p:cNvPr>
              <p:cNvSpPr/>
              <p:nvPr/>
            </p:nvSpPr>
            <p:spPr bwMode="auto">
              <a:xfrm>
                <a:off x="2710917" y="164636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B41648BC-BA33-5C4A-8E55-770C60019AC7}"/>
                  </a:ext>
                </a:extLst>
              </p:cNvPr>
              <p:cNvSpPr/>
              <p:nvPr/>
            </p:nvSpPr>
            <p:spPr bwMode="auto">
              <a:xfrm>
                <a:off x="2670048" y="1570335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7C9CB6CE-8004-574B-A79F-D8AF28A2F6C2}"/>
                  </a:ext>
                </a:extLst>
              </p:cNvPr>
              <p:cNvSpPr/>
              <p:nvPr/>
            </p:nvSpPr>
            <p:spPr bwMode="auto">
              <a:xfrm>
                <a:off x="2710917" y="1594429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7A005E27-AFD3-F04A-A3A4-ECA55DCF5162}"/>
                  </a:ext>
                </a:extLst>
              </p:cNvPr>
              <p:cNvSpPr/>
              <p:nvPr/>
            </p:nvSpPr>
            <p:spPr bwMode="auto">
              <a:xfrm>
                <a:off x="2680436" y="1480857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0752D020-3FC8-F54E-97AB-8EDB66FFE1C9}"/>
                  </a:ext>
                </a:extLst>
              </p:cNvPr>
              <p:cNvSpPr/>
              <p:nvPr/>
            </p:nvSpPr>
            <p:spPr bwMode="auto">
              <a:xfrm>
                <a:off x="2680436" y="1455638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6913AC32-EE73-174C-AA76-39A63F2AF9A7}"/>
                  </a:ext>
                </a:extLst>
              </p:cNvPr>
              <p:cNvSpPr/>
              <p:nvPr/>
            </p:nvSpPr>
            <p:spPr bwMode="auto">
              <a:xfrm>
                <a:off x="2680436" y="159001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E8E20278-7C55-D44D-9247-AD11D7723FAA}"/>
                  </a:ext>
                </a:extLst>
              </p:cNvPr>
              <p:cNvSpPr/>
              <p:nvPr/>
            </p:nvSpPr>
            <p:spPr bwMode="auto">
              <a:xfrm>
                <a:off x="2680436" y="1713871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7C2D1183-6CFE-CC4E-8593-4E6E76EA7A88}"/>
                  </a:ext>
                </a:extLst>
              </p:cNvPr>
              <p:cNvSpPr/>
              <p:nvPr/>
            </p:nvSpPr>
            <p:spPr bwMode="auto">
              <a:xfrm>
                <a:off x="2680436" y="1422544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91C80B0A-94E0-8140-9E42-2A00B89DD8F9}"/>
                  </a:ext>
                </a:extLst>
              </p:cNvPr>
              <p:cNvSpPr/>
              <p:nvPr/>
            </p:nvSpPr>
            <p:spPr bwMode="auto">
              <a:xfrm>
                <a:off x="2704288" y="1736756"/>
                <a:ext cx="45719" cy="70366"/>
              </a:xfrm>
              <a:prstGeom prst="ellipse">
                <a:avLst/>
              </a:prstGeom>
              <a:solidFill>
                <a:srgbClr val="7030A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88" name="Arc 187">
              <a:extLst>
                <a:ext uri="{FF2B5EF4-FFF2-40B4-BE49-F238E27FC236}">
                  <a16:creationId xmlns:a16="http://schemas.microsoft.com/office/drawing/2014/main" id="{CA23FA63-F600-7145-BDCE-DF5080ED561F}"/>
                </a:ext>
              </a:extLst>
            </p:cNvPr>
            <p:cNvSpPr/>
            <p:nvPr/>
          </p:nvSpPr>
          <p:spPr bwMode="auto">
            <a:xfrm rot="18952590">
              <a:off x="3464011" y="1602351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9" name="Arc 188">
              <a:extLst>
                <a:ext uri="{FF2B5EF4-FFF2-40B4-BE49-F238E27FC236}">
                  <a16:creationId xmlns:a16="http://schemas.microsoft.com/office/drawing/2014/main" id="{20CCC599-258A-1E48-AD1C-26D3FD6E64A5}"/>
                </a:ext>
              </a:extLst>
            </p:cNvPr>
            <p:cNvSpPr/>
            <p:nvPr/>
          </p:nvSpPr>
          <p:spPr bwMode="auto">
            <a:xfrm>
              <a:off x="3477641" y="1690339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0" name="Arc 189">
              <a:extLst>
                <a:ext uri="{FF2B5EF4-FFF2-40B4-BE49-F238E27FC236}">
                  <a16:creationId xmlns:a16="http://schemas.microsoft.com/office/drawing/2014/main" id="{24137DC2-E4A5-F648-8660-6C829C977C9D}"/>
                </a:ext>
              </a:extLst>
            </p:cNvPr>
            <p:cNvSpPr/>
            <p:nvPr/>
          </p:nvSpPr>
          <p:spPr bwMode="auto">
            <a:xfrm>
              <a:off x="3477641" y="1510897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1" name="Arc 190">
              <a:extLst>
                <a:ext uri="{FF2B5EF4-FFF2-40B4-BE49-F238E27FC236}">
                  <a16:creationId xmlns:a16="http://schemas.microsoft.com/office/drawing/2014/main" id="{DB2F9103-B028-2640-9C75-595660141A72}"/>
                </a:ext>
              </a:extLst>
            </p:cNvPr>
            <p:cNvSpPr/>
            <p:nvPr/>
          </p:nvSpPr>
          <p:spPr bwMode="auto">
            <a:xfrm>
              <a:off x="3477641" y="1171016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2" name="Arc 191">
              <a:extLst>
                <a:ext uri="{FF2B5EF4-FFF2-40B4-BE49-F238E27FC236}">
                  <a16:creationId xmlns:a16="http://schemas.microsoft.com/office/drawing/2014/main" id="{F94EF292-2516-FE4E-ADF7-49DC54E427DA}"/>
                </a:ext>
              </a:extLst>
            </p:cNvPr>
            <p:cNvSpPr/>
            <p:nvPr/>
          </p:nvSpPr>
          <p:spPr bwMode="auto">
            <a:xfrm rot="6952865">
              <a:off x="3401441" y="1184058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3" name="Arc 192">
              <a:extLst>
                <a:ext uri="{FF2B5EF4-FFF2-40B4-BE49-F238E27FC236}">
                  <a16:creationId xmlns:a16="http://schemas.microsoft.com/office/drawing/2014/main" id="{87748BAA-F1F3-FA4C-8B34-173B7601CED7}"/>
                </a:ext>
              </a:extLst>
            </p:cNvPr>
            <p:cNvSpPr/>
            <p:nvPr/>
          </p:nvSpPr>
          <p:spPr bwMode="auto">
            <a:xfrm>
              <a:off x="3477641" y="1337015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4" name="Arc 193">
              <a:extLst>
                <a:ext uri="{FF2B5EF4-FFF2-40B4-BE49-F238E27FC236}">
                  <a16:creationId xmlns:a16="http://schemas.microsoft.com/office/drawing/2014/main" id="{3044268B-C1F0-8842-982A-2EE9F2190820}"/>
                </a:ext>
              </a:extLst>
            </p:cNvPr>
            <p:cNvSpPr/>
            <p:nvPr/>
          </p:nvSpPr>
          <p:spPr bwMode="auto">
            <a:xfrm rot="19263139">
              <a:off x="3648817" y="1679901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5" name="Arc 194">
              <a:extLst>
                <a:ext uri="{FF2B5EF4-FFF2-40B4-BE49-F238E27FC236}">
                  <a16:creationId xmlns:a16="http://schemas.microsoft.com/office/drawing/2014/main" id="{149EF14D-1A8D-A346-8B1A-A735B0A9D4D2}"/>
                </a:ext>
              </a:extLst>
            </p:cNvPr>
            <p:cNvSpPr/>
            <p:nvPr/>
          </p:nvSpPr>
          <p:spPr bwMode="auto">
            <a:xfrm>
              <a:off x="3630041" y="1233139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6" name="Arc 195">
              <a:extLst>
                <a:ext uri="{FF2B5EF4-FFF2-40B4-BE49-F238E27FC236}">
                  <a16:creationId xmlns:a16="http://schemas.microsoft.com/office/drawing/2014/main" id="{1C13F0BA-9B0E-A24A-BF90-E803E930FD18}"/>
                </a:ext>
              </a:extLst>
            </p:cNvPr>
            <p:cNvSpPr/>
            <p:nvPr/>
          </p:nvSpPr>
          <p:spPr bwMode="auto">
            <a:xfrm rot="19519623">
              <a:off x="3645120" y="1431577"/>
              <a:ext cx="228600" cy="103319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7" name="Arc 196">
              <a:extLst>
                <a:ext uri="{FF2B5EF4-FFF2-40B4-BE49-F238E27FC236}">
                  <a16:creationId xmlns:a16="http://schemas.microsoft.com/office/drawing/2014/main" id="{226E16C1-3700-7545-9F09-9219468A4382}"/>
                </a:ext>
              </a:extLst>
            </p:cNvPr>
            <p:cNvSpPr/>
            <p:nvPr/>
          </p:nvSpPr>
          <p:spPr bwMode="auto">
            <a:xfrm rot="2075715">
              <a:off x="3424923" y="1359864"/>
              <a:ext cx="228600" cy="153903"/>
            </a:xfrm>
            <a:prstGeom prst="arc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8" name="Block Arc 217">
            <a:extLst>
              <a:ext uri="{FF2B5EF4-FFF2-40B4-BE49-F238E27FC236}">
                <a16:creationId xmlns:a16="http://schemas.microsoft.com/office/drawing/2014/main" id="{40F3ABAC-35D0-424C-BE6B-0CA2B893060B}"/>
              </a:ext>
            </a:extLst>
          </p:cNvPr>
          <p:cNvSpPr/>
          <p:nvPr/>
        </p:nvSpPr>
        <p:spPr bwMode="auto">
          <a:xfrm rot="5152232">
            <a:off x="6624157" y="4011210"/>
            <a:ext cx="262268" cy="381000"/>
          </a:xfrm>
          <a:prstGeom prst="blockArc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57EE5E4-6AFA-A346-A335-5FD5FA2D7723}"/>
              </a:ext>
            </a:extLst>
          </p:cNvPr>
          <p:cNvSpPr txBox="1"/>
          <p:nvPr/>
        </p:nvSpPr>
        <p:spPr>
          <a:xfrm>
            <a:off x="5702587" y="5006964"/>
            <a:ext cx="1706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Elute in TE or other suitable solution</a:t>
            </a:r>
          </a:p>
        </p:txBody>
      </p:sp>
    </p:spTree>
    <p:extLst>
      <p:ext uri="{BB962C8B-B14F-4D97-AF65-F5344CB8AC3E}">
        <p14:creationId xmlns:p14="http://schemas.microsoft.com/office/powerpoint/2010/main" val="215916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5" grpId="0"/>
      <p:bldP spid="150" grpId="0" animBg="1"/>
      <p:bldP spid="184" grpId="0" animBg="1"/>
      <p:bldP spid="185" grpId="0"/>
      <p:bldP spid="218" grpId="0" animBg="1"/>
      <p:bldP spid="2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6392</TotalTime>
  <Words>379</Words>
  <Application>Microsoft Macintosh PowerPoint</Application>
  <PresentationFormat>On-screen Show (4:3)</PresentationFormat>
  <Paragraphs>61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Two methods that are more expensive:</vt:lpstr>
      <vt:lpstr>PowerPoint Presentation</vt:lpstr>
      <vt:lpstr>PowerPoint Presentation</vt:lpstr>
      <vt:lpstr>PowerPoint Presentation</vt:lpstr>
      <vt:lpstr>Solid phase method:</vt:lpstr>
      <vt:lpstr>PowerPoint Presentation</vt:lpstr>
    </vt:vector>
  </TitlesOfParts>
  <Company>University of Hawaii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DNAIsolation</dc:title>
  <dc:creator>Emil</dc:creator>
  <cp:lastModifiedBy>Kathleen Fitzpatrick</cp:lastModifiedBy>
  <cp:revision>168</cp:revision>
  <dcterms:created xsi:type="dcterms:W3CDTF">2006-05-26T22:09:22Z</dcterms:created>
  <dcterms:modified xsi:type="dcterms:W3CDTF">2020-08-13T17:53:57Z</dcterms:modified>
</cp:coreProperties>
</file>