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98" r:id="rId3"/>
    <p:sldId id="301" r:id="rId4"/>
    <p:sldId id="306" r:id="rId5"/>
    <p:sldId id="300" r:id="rId6"/>
    <p:sldId id="259" r:id="rId7"/>
    <p:sldId id="305" r:id="rId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9" autoAdjust="0"/>
    <p:restoredTop sz="50000" autoAdjust="0"/>
  </p:normalViewPr>
  <p:slideViewPr>
    <p:cSldViewPr>
      <p:cViewPr varScale="1">
        <p:scale>
          <a:sx n="189" d="100"/>
          <a:sy n="189" d="100"/>
        </p:scale>
        <p:origin x="56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1ED9E15F-C803-F540-8696-118BC6719D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defTabSz="957263"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CACD33FE-52BA-964E-B455-322C9854C1B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 defTabSz="957263"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8068" name="Rectangle 4">
            <a:extLst>
              <a:ext uri="{FF2B5EF4-FFF2-40B4-BE49-F238E27FC236}">
                <a16:creationId xmlns:a16="http://schemas.microsoft.com/office/drawing/2014/main" id="{F40C89C4-BDEE-3449-AE6B-21C4AB8EF0D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defTabSz="957263"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8069" name="Rectangle 5">
            <a:extLst>
              <a:ext uri="{FF2B5EF4-FFF2-40B4-BE49-F238E27FC236}">
                <a16:creationId xmlns:a16="http://schemas.microsoft.com/office/drawing/2014/main" id="{A162FE58-1F85-AE4B-8438-2F591EF1B47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defTabSz="957263" eaLnBrk="1" hangingPunct="1">
              <a:defRPr sz="1300" b="0"/>
            </a:lvl1pPr>
          </a:lstStyle>
          <a:p>
            <a:pPr>
              <a:defRPr/>
            </a:pPr>
            <a:fld id="{10CA2CD3-EC54-4E67-840F-B67CCFA42C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D5A9736-4F13-0546-B063-EB6822DE3D6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defTabSz="957263"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35F236F-940A-1C4E-8D13-27027969161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 defTabSz="957263"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B0319851-8F9B-E240-92A3-DC8F3799EE6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5E84E6D-38B7-194A-9FEB-A7C401263D5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defTabSz="957263"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9290889C-5D05-A549-BE08-A5FDA9D1BB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defTabSz="957263" eaLnBrk="1" hangingPunct="1">
              <a:defRPr sz="1300" b="0"/>
            </a:lvl1pPr>
          </a:lstStyle>
          <a:p>
            <a:pPr>
              <a:defRPr/>
            </a:pPr>
            <a:fld id="{432FADF5-893C-4A17-A10D-066F355291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C10A12-066A-4307-91D0-D6BDF8D23E65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D97565-90A0-4846-93EA-01526CA9F039}" type="slidenum">
              <a:rPr lang="en-US" altLang="en-US" sz="1300" smtClean="0"/>
              <a:pPr>
                <a:spcBef>
                  <a:spcPct val="0"/>
                </a:spcBef>
              </a:pPr>
              <a:t>6</a:t>
            </a:fld>
            <a:endParaRPr lang="en-US" altLang="en-US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4088CF-B6D3-1146-9554-48D0E4EA33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1D2FEB-E1D2-1643-AEE7-9DE1A82C48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8D4036-53A8-FA44-8490-60F583279C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A81A3-1FD0-4554-A59E-9C30816F03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343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4088CF-B6D3-1146-9554-48D0E4EA33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1D2FEB-E1D2-1643-AEE7-9DE1A82C48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8D4036-53A8-FA44-8490-60F583279C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B81C8-7A86-4009-B004-3CBD5AB7ED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87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4088CF-B6D3-1146-9554-48D0E4EA33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1D2FEB-E1D2-1643-AEE7-9DE1A82C48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8D4036-53A8-FA44-8490-60F583279C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658E2-6F30-454B-905E-23B35E8EFA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2211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4088CF-B6D3-1146-9554-48D0E4EA33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1D2FEB-E1D2-1643-AEE7-9DE1A82C48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8D4036-53A8-FA44-8490-60F583279C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EB860-58D3-4063-BA31-5EC33EF6E3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36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4088CF-B6D3-1146-9554-48D0E4EA33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1D2FEB-E1D2-1643-AEE7-9DE1A82C48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8D4036-53A8-FA44-8490-60F583279C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9BF74-59FD-469F-BD45-18DD1C1C03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380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4088CF-B6D3-1146-9554-48D0E4EA33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1D2FEB-E1D2-1643-AEE7-9DE1A82C48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8D4036-53A8-FA44-8490-60F583279C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BEB65-423A-47FE-BCE2-2D4AE63C54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029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B4088CF-B6D3-1146-9554-48D0E4EA33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C1D2FEB-E1D2-1643-AEE7-9DE1A82C48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38D4036-53A8-FA44-8490-60F583279C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49708-1476-49EB-BDE8-A9666FB4B8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483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B4088CF-B6D3-1146-9554-48D0E4EA33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C1D2FEB-E1D2-1643-AEE7-9DE1A82C48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38D4036-53A8-FA44-8490-60F583279C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D3BC2-E64A-4B20-98FC-528DCD33EA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498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B4088CF-B6D3-1146-9554-48D0E4EA33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C1D2FEB-E1D2-1643-AEE7-9DE1A82C48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38D4036-53A8-FA44-8490-60F583279C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BAC77-9EFB-48FF-A221-925C92CB26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324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4088CF-B6D3-1146-9554-48D0E4EA33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1D2FEB-E1D2-1643-AEE7-9DE1A82C48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8D4036-53A8-FA44-8490-60F583279C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33FB1-3EAE-46F8-A1BE-5F638C9EB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2087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4088CF-B6D3-1146-9554-48D0E4EA33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1D2FEB-E1D2-1643-AEE7-9DE1A82C48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8D4036-53A8-FA44-8490-60F583279C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10738-7EA0-471F-9CE1-3004C5FD16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911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B4088CF-B6D3-1146-9554-48D0E4EA333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C1D2FEB-E1D2-1643-AEE7-9DE1A82C48D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38D4036-53A8-FA44-8490-60F583279CC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E6E5D3CA-1ACB-4EC2-8989-6F395CD4F7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066800" y="1143000"/>
            <a:ext cx="3200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/>
              <a:t>RNA purification</a:t>
            </a:r>
          </a:p>
        </p:txBody>
      </p:sp>
      <p:sp>
        <p:nvSpPr>
          <p:cNvPr id="40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8F1B4E-CC0F-4762-AD1C-4C528C1374E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FBE3F6AD-93ED-6545-8AE3-91B65E8B9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2" y="609600"/>
            <a:ext cx="32004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/>
              <a:t>LiCl purification: precipitate out the RNA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0A1C825A-C638-444A-933E-595351BC0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417129"/>
            <a:ext cx="52578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 err="1"/>
              <a:t>TRIzol</a:t>
            </a:r>
            <a:r>
              <a:rPr lang="en-US" altLang="en-US" sz="4000" dirty="0"/>
              <a:t> purification: precipitate out everything BUT the RNA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Two common methods for separation of RNA from DNA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340225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z="2400" dirty="0"/>
              <a:t>Selective precipitation of RNA using Lithium Chloride (LiCl)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en-US" sz="2400" dirty="0"/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400" dirty="0"/>
              <a:t>Extraction with phenol buffered at an </a:t>
            </a:r>
            <a:r>
              <a:rPr lang="en-US" altLang="en-US" sz="2400" u="sng" dirty="0"/>
              <a:t>acidic</a:t>
            </a:r>
            <a:r>
              <a:rPr lang="en-US" altLang="en-US" sz="2400" dirty="0"/>
              <a:t> pH (~4.5)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en-US" sz="2400" dirty="0"/>
          </a:p>
          <a:p>
            <a:pPr marL="609600" indent="-609600" eaLnBrk="1" hangingPunct="1">
              <a:buFontTx/>
              <a:buNone/>
            </a:pPr>
            <a:r>
              <a:rPr lang="en-US" altLang="en-US" sz="2400" dirty="0"/>
              <a:t>NOTE:  DNases are typically NOT used to remove </a:t>
            </a:r>
            <a:r>
              <a:rPr lang="en-US" altLang="en-US" sz="2400" u="sng" dirty="0"/>
              <a:t>large amounts</a:t>
            </a:r>
            <a:r>
              <a:rPr lang="en-US" altLang="en-US" sz="2400" dirty="0"/>
              <a:t> of DNA from RNA because DNase is too expensive and is </a:t>
            </a:r>
            <a:r>
              <a:rPr lang="en-US" altLang="en-US" sz="2400" u="sng" dirty="0"/>
              <a:t>not efficient enough </a:t>
            </a:r>
            <a:r>
              <a:rPr lang="en-US" altLang="en-US" sz="2400" dirty="0"/>
              <a:t>for that purpose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400" dirty="0"/>
              <a:t>Some protocols that have a small amount of DNA contamination might specify using DNase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5CE540-96F6-4489-99A1-CBEC4FAF4EA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8382000" cy="6248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800" b="1" dirty="0">
                <a:solidFill>
                  <a:srgbClr val="002060"/>
                </a:solidFill>
              </a:rPr>
              <a:t>Principle of Selective precipitation of RNA using Lithium Chloride (LiCl)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en-US" sz="1600" b="1" dirty="0"/>
          </a:p>
          <a:p>
            <a:pPr marL="1009650" lvl="1" indent="-609600" eaLnBrk="1" hangingPunct="1"/>
            <a:r>
              <a:rPr lang="en-US" altLang="en-US" sz="2400" dirty="0"/>
              <a:t>Li</a:t>
            </a:r>
            <a:r>
              <a:rPr lang="en-US" altLang="en-US" sz="2400" baseline="30000" dirty="0"/>
              <a:t>+</a:t>
            </a:r>
            <a:r>
              <a:rPr lang="en-US" altLang="en-US" sz="2400" dirty="0"/>
              <a:t> ions form a Li</a:t>
            </a:r>
            <a:r>
              <a:rPr lang="en-US" altLang="en-US" sz="2400" baseline="30000" dirty="0"/>
              <a:t>+</a:t>
            </a:r>
            <a:r>
              <a:rPr lang="en-US" altLang="en-US" sz="2400" dirty="0"/>
              <a:t>– RNA</a:t>
            </a:r>
            <a:r>
              <a:rPr lang="en-US" altLang="en-US" sz="2400" baseline="30000" dirty="0"/>
              <a:t>-</a:t>
            </a:r>
            <a:r>
              <a:rPr lang="en-US" altLang="en-US" sz="2400" dirty="0"/>
              <a:t> complex with no net charge, which precipitates out of the solution</a:t>
            </a:r>
          </a:p>
          <a:p>
            <a:pPr marL="609600" indent="-609600" eaLnBrk="1" hangingPunct="1"/>
            <a:endParaRPr lang="en-US" altLang="en-US" sz="2800" dirty="0"/>
          </a:p>
          <a:p>
            <a:pPr marL="1009650" lvl="1" indent="-609600" eaLnBrk="1" hangingPunct="1"/>
            <a:r>
              <a:rPr lang="en-US" altLang="en-US" sz="2400" dirty="0"/>
              <a:t>Single stranded nature of RNA and the 2’ OH group facilitate this</a:t>
            </a:r>
          </a:p>
          <a:p>
            <a:pPr marL="1009650" lvl="1" indent="-609600" eaLnBrk="1" hangingPunct="1"/>
            <a:endParaRPr lang="en-US" altLang="en-US" sz="2400" dirty="0"/>
          </a:p>
          <a:p>
            <a:pPr marL="1009650" lvl="1" indent="-609600" eaLnBrk="1" hangingPunct="1"/>
            <a:r>
              <a:rPr lang="en-US" altLang="en-US" sz="2400" dirty="0"/>
              <a:t>The procedure is done using high concentration of LiCl and incubation on ice to promote the precipitation of the RNA salt</a:t>
            </a:r>
          </a:p>
          <a:p>
            <a:pPr marL="1009650" lvl="1" indent="-609600" eaLnBrk="1" hangingPunct="1"/>
            <a:endParaRPr lang="en-US" altLang="en-US" sz="2400" dirty="0"/>
          </a:p>
          <a:p>
            <a:pPr marL="1009650" lvl="1" indent="-609600" eaLnBrk="1" hangingPunct="1"/>
            <a:r>
              <a:rPr lang="en-US" altLang="en-US" sz="2400" dirty="0"/>
              <a:t>Best for RNAs above 100 bases long </a:t>
            </a:r>
          </a:p>
          <a:p>
            <a:pPr marL="1009650" lvl="1" indent="-609600" eaLnBrk="1" hangingPunct="1"/>
            <a:endParaRPr lang="en-US" altLang="en-US" sz="2400" dirty="0"/>
          </a:p>
          <a:p>
            <a:pPr marL="1009650" lvl="1" indent="-609600" eaLnBrk="1" hangingPunct="1"/>
            <a:endParaRPr lang="en-US" altLang="en-US" sz="2400" dirty="0"/>
          </a:p>
          <a:p>
            <a:pPr marL="609600" indent="-609600" eaLnBrk="1" hangingPunct="1">
              <a:buFontTx/>
              <a:buNone/>
            </a:pPr>
            <a:endParaRPr lang="en-US" altLang="en-US" dirty="0"/>
          </a:p>
          <a:p>
            <a:pPr marL="609600" indent="-609600" eaLnBrk="1" hangingPunct="1">
              <a:buFontTx/>
              <a:buNone/>
            </a:pPr>
            <a:endParaRPr lang="en-US" altLang="en-US" dirty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7215F7-4EDD-4BA6-99E2-875F2812A78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66700"/>
            <a:ext cx="8229600" cy="6324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800" b="1" dirty="0">
                <a:solidFill>
                  <a:srgbClr val="002060"/>
                </a:solidFill>
              </a:rPr>
              <a:t>Selective precipitation of RNA using Lithium Chloride (LiCl)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en-US" sz="1600" b="1" dirty="0"/>
          </a:p>
          <a:p>
            <a:pPr marL="1009650" lvl="1" indent="-609600" eaLnBrk="1" hangingPunct="1"/>
            <a:r>
              <a:rPr lang="en-US" altLang="en-US" sz="2400" dirty="0"/>
              <a:t>Add 7.5M LiCl to your crude lysate (having spun out the cell debris)</a:t>
            </a:r>
          </a:p>
          <a:p>
            <a:pPr marL="1009650" lvl="1" indent="-609600" eaLnBrk="1" hangingPunct="1"/>
            <a:endParaRPr lang="en-US" altLang="en-US" sz="1100" dirty="0"/>
          </a:p>
          <a:p>
            <a:pPr marL="1009650" lvl="1" indent="-609600" eaLnBrk="1" hangingPunct="1"/>
            <a:r>
              <a:rPr lang="en-US" altLang="en-US" sz="2400" dirty="0"/>
              <a:t>Incubate at -20</a:t>
            </a:r>
            <a:r>
              <a:rPr lang="en-US" altLang="en-US" sz="2400" baseline="30000" dirty="0"/>
              <a:t>o</a:t>
            </a:r>
            <a:r>
              <a:rPr lang="en-US" altLang="en-US" sz="2400" dirty="0"/>
              <a:t>C (i.e. in the freezer) for about 30 min (or longer)</a:t>
            </a:r>
          </a:p>
          <a:p>
            <a:pPr marL="609600" indent="-609600" eaLnBrk="1" hangingPunct="1"/>
            <a:endParaRPr lang="en-US" altLang="en-US" sz="1100" dirty="0"/>
          </a:p>
          <a:p>
            <a:pPr marL="1009650" lvl="1" indent="-609600" eaLnBrk="1" hangingPunct="1"/>
            <a:r>
              <a:rPr lang="en-US" altLang="en-US" sz="2400" dirty="0"/>
              <a:t>Centrifuge to collect the RNA pellet</a:t>
            </a:r>
          </a:p>
          <a:p>
            <a:pPr marL="609600" indent="-609600" eaLnBrk="1" hangingPunct="1"/>
            <a:endParaRPr lang="en-US" altLang="en-US" sz="1100" dirty="0"/>
          </a:p>
          <a:p>
            <a:pPr marL="1009650" lvl="1" indent="-609600" eaLnBrk="1" hangingPunct="1"/>
            <a:r>
              <a:rPr lang="en-US" altLang="en-US" sz="2400" dirty="0"/>
              <a:t>Desalt with very cold (-20</a:t>
            </a:r>
            <a:r>
              <a:rPr lang="en-US" altLang="en-US" sz="2400" baseline="30000" dirty="0"/>
              <a:t>o</a:t>
            </a:r>
            <a:r>
              <a:rPr lang="en-US" altLang="en-US" sz="2400" dirty="0"/>
              <a:t>C) 70% ethanol (look at the LiCl concentration and consider the importance of this step)</a:t>
            </a:r>
          </a:p>
          <a:p>
            <a:pPr marL="1009650" lvl="1" indent="-609600" eaLnBrk="1" hangingPunct="1"/>
            <a:endParaRPr lang="en-US" altLang="en-US" sz="1100" dirty="0"/>
          </a:p>
          <a:p>
            <a:pPr marL="1009650" lvl="1" indent="-609600" eaLnBrk="1" hangingPunct="1"/>
            <a:r>
              <a:rPr lang="en-US" altLang="en-US" sz="2400" dirty="0"/>
              <a:t>Resuspend in nuclease free water or other solution</a:t>
            </a:r>
          </a:p>
          <a:p>
            <a:pPr marL="609600" indent="-609600" eaLnBrk="1" hangingPunct="1"/>
            <a:endParaRPr lang="en-US" altLang="en-US" sz="2800" dirty="0"/>
          </a:p>
          <a:p>
            <a:pPr marL="609600" indent="-609600" eaLnBrk="1" hangingPunct="1">
              <a:buFontTx/>
              <a:buNone/>
            </a:pPr>
            <a:endParaRPr lang="en-US" altLang="en-US" dirty="0"/>
          </a:p>
          <a:p>
            <a:pPr marL="609600" indent="-609600" eaLnBrk="1" hangingPunct="1">
              <a:buFontTx/>
              <a:buNone/>
            </a:pPr>
            <a:endParaRPr lang="en-US" altLang="en-US" dirty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7215F7-4EDD-4BA6-99E2-875F2812A78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70150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E4BABF1A-DEB2-B04B-97FB-F3A03C2D2A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305800" cy="6096000"/>
          </a:xfrm>
        </p:spPr>
        <p:txBody>
          <a:bodyPr/>
          <a:lstStyle/>
          <a:p>
            <a:pPr marL="457200" lvl="1" indent="0" eaLnBrk="1" hangingPunct="1">
              <a:lnSpc>
                <a:spcPct val="80000"/>
              </a:lnSpc>
              <a:buNone/>
              <a:defRPr/>
            </a:pPr>
            <a:r>
              <a:rPr lang="en-US" altLang="en-US" b="1" dirty="0"/>
              <a:t>Extraction with phenol solution buffered at acidic pH</a:t>
            </a: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en-US" altLang="en-US" sz="2400" dirty="0">
              <a:solidFill>
                <a:srgbClr val="99CC00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r>
              <a:rPr lang="en-US" altLang="en-US" sz="2400" dirty="0"/>
              <a:t>RNA is most stable at pH 4-5, DNA is most stable pH 8</a:t>
            </a: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en-US" altLang="en-US" sz="2400" dirty="0"/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r>
              <a:rPr lang="en-US" altLang="en-US" sz="2400" dirty="0"/>
              <a:t>Combine extraction buffer and organic solvent:</a:t>
            </a: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en-US" altLang="en-US" sz="24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/>
              <a:t>Suspend cells, homogenized or powdered tissue in acidic phenol solution – (phenol + water with buffer at acidic pH)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altLang="en-US" sz="20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/>
              <a:t>Add chloroform, mix well, and centrifuge 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altLang="en-US" sz="20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/>
              <a:t>Separates into lower organic phase and upper aqueous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altLang="en-US" sz="20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/>
              <a:t>Collect the upper - aqueous - layer that contains RNA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altLang="en-US" sz="20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/>
              <a:t>May be a noticeable interphase between the two layers - avoid touching this with the pipette!</a:t>
            </a: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en-US" altLang="en-US" sz="2400" dirty="0"/>
          </a:p>
          <a:p>
            <a:pPr marL="990600" lvl="1" indent="-53340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800" dirty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A2DB3E-6BD3-45F2-ACB1-7054D6D4087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104"/>
          <p:cNvGrpSpPr>
            <a:grpSpLocks/>
          </p:cNvGrpSpPr>
          <p:nvPr/>
        </p:nvGrpSpPr>
        <p:grpSpPr bwMode="auto">
          <a:xfrm>
            <a:off x="1252538" y="1616075"/>
            <a:ext cx="457200" cy="920750"/>
            <a:chOff x="2208" y="668"/>
            <a:chExt cx="288" cy="580"/>
          </a:xfrm>
        </p:grpSpPr>
        <p:sp>
          <p:nvSpPr>
            <p:cNvPr id="15404" name="AutoShape 105"/>
            <p:cNvSpPr>
              <a:spLocks noChangeArrowheads="1"/>
            </p:cNvSpPr>
            <p:nvPr/>
          </p:nvSpPr>
          <p:spPr bwMode="auto">
            <a:xfrm rot="5400000">
              <a:off x="2064" y="816"/>
              <a:ext cx="576" cy="288"/>
            </a:xfrm>
            <a:prstGeom prst="homePlat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15405" name="Rectangle 106"/>
            <p:cNvSpPr>
              <a:spLocks noChangeArrowheads="1"/>
            </p:cNvSpPr>
            <p:nvPr/>
          </p:nvSpPr>
          <p:spPr bwMode="auto">
            <a:xfrm>
              <a:off x="2208" y="668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</p:grpSp>
      <p:sp>
        <p:nvSpPr>
          <p:cNvPr id="15363" name="Line 108"/>
          <p:cNvSpPr>
            <a:spLocks noChangeShapeType="1"/>
          </p:cNvSpPr>
          <p:nvPr/>
        </p:nvSpPr>
        <p:spPr bwMode="auto">
          <a:xfrm flipV="1">
            <a:off x="1447800" y="2687638"/>
            <a:ext cx="22225" cy="741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Text Box 109"/>
          <p:cNvSpPr txBox="1">
            <a:spLocks noChangeArrowheads="1"/>
          </p:cNvSpPr>
          <p:nvPr/>
        </p:nvSpPr>
        <p:spPr bwMode="auto">
          <a:xfrm>
            <a:off x="533400" y="3505200"/>
            <a:ext cx="2073275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0" dirty="0"/>
              <a:t>Crude lysate containing nucleic acids and other cell constituents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0" dirty="0"/>
              <a:t>- proteins denature</a:t>
            </a:r>
          </a:p>
        </p:txBody>
      </p:sp>
      <p:sp>
        <p:nvSpPr>
          <p:cNvPr id="15365" name="Line 110"/>
          <p:cNvSpPr>
            <a:spLocks noChangeShapeType="1"/>
          </p:cNvSpPr>
          <p:nvPr/>
        </p:nvSpPr>
        <p:spPr bwMode="auto">
          <a:xfrm>
            <a:off x="1862138" y="2090738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AutoShape 112"/>
          <p:cNvSpPr>
            <a:spLocks noChangeArrowheads="1"/>
          </p:cNvSpPr>
          <p:nvPr/>
        </p:nvSpPr>
        <p:spPr bwMode="auto">
          <a:xfrm rot="5400000">
            <a:off x="3309938" y="1846263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DE007D">
              <a:alpha val="5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800"/>
          </a:p>
        </p:txBody>
      </p:sp>
      <p:sp>
        <p:nvSpPr>
          <p:cNvPr id="15367" name="Rectangle 113"/>
          <p:cNvSpPr>
            <a:spLocks noChangeArrowheads="1"/>
          </p:cNvSpPr>
          <p:nvPr/>
        </p:nvSpPr>
        <p:spPr bwMode="auto">
          <a:xfrm>
            <a:off x="3538538" y="1611313"/>
            <a:ext cx="457200" cy="250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800"/>
          </a:p>
        </p:txBody>
      </p:sp>
      <p:sp>
        <p:nvSpPr>
          <p:cNvPr id="15368" name="Text Box 115"/>
          <p:cNvSpPr txBox="1">
            <a:spLocks noChangeArrowheads="1"/>
          </p:cNvSpPr>
          <p:nvPr/>
        </p:nvSpPr>
        <p:spPr bwMode="auto">
          <a:xfrm>
            <a:off x="1828800" y="2057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0" i="1"/>
              <a:t>add chloroform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0" i="1"/>
              <a:t>and shake</a:t>
            </a:r>
            <a:endParaRPr lang="en-US" altLang="en-US" sz="1200" b="0"/>
          </a:p>
        </p:txBody>
      </p:sp>
      <p:sp>
        <p:nvSpPr>
          <p:cNvPr id="15369" name="AutoShape 51"/>
          <p:cNvSpPr>
            <a:spLocks noChangeArrowheads="1"/>
          </p:cNvSpPr>
          <p:nvPr/>
        </p:nvSpPr>
        <p:spPr bwMode="auto">
          <a:xfrm rot="5400000">
            <a:off x="4948238" y="1846263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800"/>
          </a:p>
        </p:txBody>
      </p:sp>
      <p:sp>
        <p:nvSpPr>
          <p:cNvPr id="15370" name="Rectangle 52"/>
          <p:cNvSpPr>
            <a:spLocks noChangeArrowheads="1"/>
          </p:cNvSpPr>
          <p:nvPr/>
        </p:nvSpPr>
        <p:spPr bwMode="auto">
          <a:xfrm>
            <a:off x="5176838" y="1611313"/>
            <a:ext cx="457200" cy="571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800"/>
          </a:p>
        </p:txBody>
      </p:sp>
      <p:sp>
        <p:nvSpPr>
          <p:cNvPr id="15371" name="Rectangle 53"/>
          <p:cNvSpPr>
            <a:spLocks noChangeArrowheads="1"/>
          </p:cNvSpPr>
          <p:nvPr/>
        </p:nvSpPr>
        <p:spPr bwMode="auto">
          <a:xfrm>
            <a:off x="5176838" y="17526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800"/>
          </a:p>
        </p:txBody>
      </p:sp>
      <p:sp>
        <p:nvSpPr>
          <p:cNvPr id="15372" name="Line 116"/>
          <p:cNvSpPr>
            <a:spLocks noChangeShapeType="1"/>
          </p:cNvSpPr>
          <p:nvPr/>
        </p:nvSpPr>
        <p:spPr bwMode="auto">
          <a:xfrm>
            <a:off x="4146550" y="2090738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Text Box 117"/>
          <p:cNvSpPr txBox="1">
            <a:spLocks noChangeArrowheads="1"/>
          </p:cNvSpPr>
          <p:nvPr/>
        </p:nvSpPr>
        <p:spPr bwMode="auto">
          <a:xfrm>
            <a:off x="4087813" y="1819275"/>
            <a:ext cx="1158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0">
                <a:solidFill>
                  <a:srgbClr val="FF0000"/>
                </a:solidFill>
              </a:rPr>
              <a:t>Centrifuge</a:t>
            </a:r>
          </a:p>
        </p:txBody>
      </p:sp>
      <p:sp>
        <p:nvSpPr>
          <p:cNvPr id="15374" name="Line 122"/>
          <p:cNvSpPr>
            <a:spLocks noChangeShapeType="1"/>
          </p:cNvSpPr>
          <p:nvPr/>
        </p:nvSpPr>
        <p:spPr bwMode="auto">
          <a:xfrm flipV="1">
            <a:off x="5334000" y="19812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Text Box 123"/>
          <p:cNvSpPr txBox="1">
            <a:spLocks noChangeArrowheads="1"/>
          </p:cNvSpPr>
          <p:nvPr/>
        </p:nvSpPr>
        <p:spPr bwMode="auto">
          <a:xfrm>
            <a:off x="3429000" y="4503738"/>
            <a:ext cx="3352800" cy="1384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0"/>
              <a:t>The </a:t>
            </a:r>
            <a:r>
              <a:rPr lang="en-US" altLang="en-US" sz="1400"/>
              <a:t>aqueous phase</a:t>
            </a:r>
            <a:r>
              <a:rPr lang="en-US" altLang="en-US" sz="1400" b="0"/>
              <a:t> contains water-soluble molecules, </a:t>
            </a:r>
            <a:r>
              <a:rPr lang="en-US" altLang="en-US" sz="1400" b="0" u="sng"/>
              <a:t>including RNA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b="0" u="sng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0"/>
              <a:t>High-molecular weight DNA fragments and proteins in the interphase.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b="0"/>
          </a:p>
        </p:txBody>
      </p:sp>
      <p:sp>
        <p:nvSpPr>
          <p:cNvPr id="15376" name="Line 125"/>
          <p:cNvSpPr>
            <a:spLocks noChangeShapeType="1"/>
          </p:cNvSpPr>
          <p:nvPr/>
        </p:nvSpPr>
        <p:spPr bwMode="auto">
          <a:xfrm>
            <a:off x="5708650" y="208915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Text Box 126"/>
          <p:cNvSpPr txBox="1">
            <a:spLocks noChangeArrowheads="1"/>
          </p:cNvSpPr>
          <p:nvPr/>
        </p:nvSpPr>
        <p:spPr bwMode="auto">
          <a:xfrm>
            <a:off x="5818188" y="1828800"/>
            <a:ext cx="21066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0">
                <a:solidFill>
                  <a:srgbClr val="FF0000"/>
                </a:solidFill>
              </a:rPr>
              <a:t>Collect aqueous phase</a:t>
            </a:r>
          </a:p>
        </p:txBody>
      </p:sp>
      <p:grpSp>
        <p:nvGrpSpPr>
          <p:cNvPr id="15378" name="Group 127"/>
          <p:cNvGrpSpPr>
            <a:grpSpLocks/>
          </p:cNvGrpSpPr>
          <p:nvPr/>
        </p:nvGrpSpPr>
        <p:grpSpPr bwMode="auto">
          <a:xfrm>
            <a:off x="8077200" y="1611313"/>
            <a:ext cx="457200" cy="920750"/>
            <a:chOff x="4704" y="1080"/>
            <a:chExt cx="288" cy="580"/>
          </a:xfrm>
        </p:grpSpPr>
        <p:sp>
          <p:nvSpPr>
            <p:cNvPr id="15402" name="AutoShape 128"/>
            <p:cNvSpPr>
              <a:spLocks noChangeArrowheads="1"/>
            </p:cNvSpPr>
            <p:nvPr/>
          </p:nvSpPr>
          <p:spPr bwMode="auto">
            <a:xfrm rot="5400000">
              <a:off x="4560" y="1228"/>
              <a:ext cx="576" cy="288"/>
            </a:xfrm>
            <a:prstGeom prst="homePlat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15403" name="Rectangle 129"/>
            <p:cNvSpPr>
              <a:spLocks noChangeArrowheads="1"/>
            </p:cNvSpPr>
            <p:nvPr/>
          </p:nvSpPr>
          <p:spPr bwMode="auto">
            <a:xfrm>
              <a:off x="4704" y="1080"/>
              <a:ext cx="288" cy="3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</p:grpSp>
      <p:sp>
        <p:nvSpPr>
          <p:cNvPr id="15379" name="Text Box 130"/>
          <p:cNvSpPr txBox="1">
            <a:spLocks noChangeArrowheads="1"/>
          </p:cNvSpPr>
          <p:nvPr/>
        </p:nvSpPr>
        <p:spPr bwMode="auto">
          <a:xfrm>
            <a:off x="381000" y="228600"/>
            <a:ext cx="83740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/>
              <a:t>TRIzol</a:t>
            </a:r>
            <a:r>
              <a:rPr lang="en-US" altLang="en-US" sz="2000" dirty="0"/>
              <a:t> variant of acidic buffered phenol, guanidinium thiocyanate, chloroform extraction</a:t>
            </a:r>
          </a:p>
        </p:txBody>
      </p:sp>
      <p:sp>
        <p:nvSpPr>
          <p:cNvPr id="15380" name="Line 144"/>
          <p:cNvSpPr>
            <a:spLocks noChangeShapeType="1"/>
          </p:cNvSpPr>
          <p:nvPr/>
        </p:nvSpPr>
        <p:spPr bwMode="auto">
          <a:xfrm flipH="1">
            <a:off x="5486400" y="1600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146"/>
          <p:cNvSpPr>
            <a:spLocks noChangeShapeType="1"/>
          </p:cNvSpPr>
          <p:nvPr/>
        </p:nvSpPr>
        <p:spPr bwMode="auto">
          <a:xfrm flipH="1" flipV="1">
            <a:off x="5486400" y="2159000"/>
            <a:ext cx="685800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148"/>
          <p:cNvSpPr>
            <a:spLocks noChangeShapeType="1"/>
          </p:cNvSpPr>
          <p:nvPr/>
        </p:nvSpPr>
        <p:spPr bwMode="auto">
          <a:xfrm flipH="1" flipV="1">
            <a:off x="5486400" y="23622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Text Box 74"/>
          <p:cNvSpPr txBox="1">
            <a:spLocks noChangeArrowheads="1"/>
          </p:cNvSpPr>
          <p:nvPr/>
        </p:nvSpPr>
        <p:spPr bwMode="auto">
          <a:xfrm>
            <a:off x="6167438" y="251460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b="0"/>
              <a:t>Organic</a:t>
            </a:r>
          </a:p>
        </p:txBody>
      </p:sp>
      <p:sp>
        <p:nvSpPr>
          <p:cNvPr id="15384" name="Text Box 76"/>
          <p:cNvSpPr txBox="1">
            <a:spLocks noChangeArrowheads="1"/>
          </p:cNvSpPr>
          <p:nvPr/>
        </p:nvSpPr>
        <p:spPr bwMode="auto">
          <a:xfrm>
            <a:off x="6154738" y="1447800"/>
            <a:ext cx="685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b="0"/>
              <a:t>Aqueous</a:t>
            </a:r>
          </a:p>
        </p:txBody>
      </p:sp>
      <p:sp>
        <p:nvSpPr>
          <p:cNvPr id="15385" name="Text Box 143"/>
          <p:cNvSpPr txBox="1">
            <a:spLocks noChangeArrowheads="1"/>
          </p:cNvSpPr>
          <p:nvPr/>
        </p:nvSpPr>
        <p:spPr bwMode="auto">
          <a:xfrm>
            <a:off x="6108700" y="2260600"/>
            <a:ext cx="1435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b="0"/>
              <a:t>DNA, protein, cell wall</a:t>
            </a:r>
          </a:p>
        </p:txBody>
      </p:sp>
      <p:sp>
        <p:nvSpPr>
          <p:cNvPr id="15386" name="Text Box 150"/>
          <p:cNvSpPr txBox="1">
            <a:spLocks noChangeArrowheads="1"/>
          </p:cNvSpPr>
          <p:nvPr/>
        </p:nvSpPr>
        <p:spPr bwMode="auto">
          <a:xfrm>
            <a:off x="460375" y="1122363"/>
            <a:ext cx="1584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0" dirty="0"/>
              <a:t>Mix tissue powder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0" dirty="0"/>
              <a:t>with </a:t>
            </a:r>
            <a:r>
              <a:rPr lang="en-US" altLang="en-US" sz="1200" b="0" dirty="0" err="1"/>
              <a:t>trizol</a:t>
            </a:r>
            <a:r>
              <a:rPr lang="en-US" altLang="en-US" sz="1200" b="0" dirty="0"/>
              <a:t> and vortex</a:t>
            </a:r>
          </a:p>
        </p:txBody>
      </p:sp>
      <p:sp>
        <p:nvSpPr>
          <p:cNvPr id="15387" name="Line 151"/>
          <p:cNvSpPr>
            <a:spLocks noChangeShapeType="1"/>
          </p:cNvSpPr>
          <p:nvPr/>
        </p:nvSpPr>
        <p:spPr bwMode="auto">
          <a:xfrm>
            <a:off x="8305800" y="2590800"/>
            <a:ext cx="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8" name="AutoShape 153"/>
          <p:cNvSpPr>
            <a:spLocks noChangeArrowheads="1"/>
          </p:cNvSpPr>
          <p:nvPr/>
        </p:nvSpPr>
        <p:spPr bwMode="auto">
          <a:xfrm rot="5400000">
            <a:off x="7848600" y="4044950"/>
            <a:ext cx="914400" cy="457200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800"/>
          </a:p>
        </p:txBody>
      </p:sp>
      <p:sp>
        <p:nvSpPr>
          <p:cNvPr id="15389" name="Rectangle 154"/>
          <p:cNvSpPr>
            <a:spLocks noChangeArrowheads="1"/>
          </p:cNvSpPr>
          <p:nvPr/>
        </p:nvSpPr>
        <p:spPr bwMode="auto">
          <a:xfrm>
            <a:off x="8077200" y="38100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800"/>
          </a:p>
        </p:txBody>
      </p:sp>
      <p:sp>
        <p:nvSpPr>
          <p:cNvPr id="15390" name="Oval 158"/>
          <p:cNvSpPr>
            <a:spLocks noChangeArrowheads="1"/>
          </p:cNvSpPr>
          <p:nvPr/>
        </p:nvSpPr>
        <p:spPr bwMode="auto">
          <a:xfrm rot="-1905569">
            <a:off x="8229600" y="4572000"/>
            <a:ext cx="3048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800"/>
          </a:p>
        </p:txBody>
      </p:sp>
      <p:sp>
        <p:nvSpPr>
          <p:cNvPr id="15391" name="AutoShape 160"/>
          <p:cNvSpPr>
            <a:spLocks noChangeArrowheads="1"/>
          </p:cNvSpPr>
          <p:nvPr/>
        </p:nvSpPr>
        <p:spPr bwMode="auto">
          <a:xfrm rot="5400000">
            <a:off x="7848600" y="5791200"/>
            <a:ext cx="914400" cy="457200"/>
          </a:xfrm>
          <a:prstGeom prst="homePlat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800"/>
          </a:p>
        </p:txBody>
      </p:sp>
      <p:sp>
        <p:nvSpPr>
          <p:cNvPr id="15392" name="Rectangle 161"/>
          <p:cNvSpPr>
            <a:spLocks noChangeArrowheads="1"/>
          </p:cNvSpPr>
          <p:nvPr/>
        </p:nvSpPr>
        <p:spPr bwMode="auto">
          <a:xfrm>
            <a:off x="8077200" y="5562600"/>
            <a:ext cx="457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800"/>
          </a:p>
        </p:txBody>
      </p:sp>
      <p:sp>
        <p:nvSpPr>
          <p:cNvPr id="15393" name="Line 163"/>
          <p:cNvSpPr>
            <a:spLocks noChangeShapeType="1"/>
          </p:cNvSpPr>
          <p:nvPr/>
        </p:nvSpPr>
        <p:spPr bwMode="auto">
          <a:xfrm>
            <a:off x="8305800" y="48006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4" name="Text Box 164"/>
          <p:cNvSpPr txBox="1">
            <a:spLocks noChangeArrowheads="1"/>
          </p:cNvSpPr>
          <p:nvPr/>
        </p:nvSpPr>
        <p:spPr bwMode="auto">
          <a:xfrm>
            <a:off x="7146925" y="2878138"/>
            <a:ext cx="10969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0"/>
              <a:t>isopropanol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0"/>
              <a:t>salt precipitation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0"/>
              <a:t>centrifugation</a:t>
            </a:r>
          </a:p>
        </p:txBody>
      </p:sp>
      <p:sp>
        <p:nvSpPr>
          <p:cNvPr id="15395" name="Text Box 165"/>
          <p:cNvSpPr txBox="1">
            <a:spLocks noChangeArrowheads="1"/>
          </p:cNvSpPr>
          <p:nvPr/>
        </p:nvSpPr>
        <p:spPr bwMode="auto">
          <a:xfrm>
            <a:off x="7162800" y="4419600"/>
            <a:ext cx="7889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0"/>
              <a:t>RNA pellet</a:t>
            </a:r>
          </a:p>
        </p:txBody>
      </p:sp>
      <p:sp>
        <p:nvSpPr>
          <p:cNvPr id="15396" name="Line 166"/>
          <p:cNvSpPr>
            <a:spLocks noChangeShapeType="1"/>
          </p:cNvSpPr>
          <p:nvPr/>
        </p:nvSpPr>
        <p:spPr bwMode="auto">
          <a:xfrm>
            <a:off x="7924800" y="45720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7" name="Text Box 167"/>
          <p:cNvSpPr txBox="1">
            <a:spLocks noChangeArrowheads="1"/>
          </p:cNvSpPr>
          <p:nvPr/>
        </p:nvSpPr>
        <p:spPr bwMode="auto">
          <a:xfrm>
            <a:off x="6858000" y="4724400"/>
            <a:ext cx="13271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0"/>
              <a:t>wash pellet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0"/>
              <a:t>with 70-85% ethanol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0"/>
              <a:t>dry pellet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0"/>
              <a:t>resuspend in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0"/>
              <a:t>nuclease free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0"/>
              <a:t>water</a:t>
            </a:r>
          </a:p>
        </p:txBody>
      </p:sp>
      <p:sp>
        <p:nvSpPr>
          <p:cNvPr id="15398" name="Text Box 168"/>
          <p:cNvSpPr txBox="1">
            <a:spLocks noChangeArrowheads="1"/>
          </p:cNvSpPr>
          <p:nvPr/>
        </p:nvSpPr>
        <p:spPr bwMode="auto">
          <a:xfrm>
            <a:off x="7010400" y="6172200"/>
            <a:ext cx="9223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0"/>
              <a:t>RNA solution</a:t>
            </a:r>
          </a:p>
        </p:txBody>
      </p:sp>
      <p:sp>
        <p:nvSpPr>
          <p:cNvPr id="15399" name="Line 169"/>
          <p:cNvSpPr>
            <a:spLocks noChangeShapeType="1"/>
          </p:cNvSpPr>
          <p:nvPr/>
        </p:nvSpPr>
        <p:spPr bwMode="auto">
          <a:xfrm>
            <a:off x="7848600" y="63246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0" name="Text Box 170"/>
          <p:cNvSpPr txBox="1">
            <a:spLocks noChangeArrowheads="1"/>
          </p:cNvSpPr>
          <p:nvPr/>
        </p:nvSpPr>
        <p:spPr bwMode="auto">
          <a:xfrm>
            <a:off x="533400" y="4800600"/>
            <a:ext cx="2073275" cy="1169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0" u="sng" dirty="0" err="1"/>
              <a:t>Trizol</a:t>
            </a:r>
            <a:r>
              <a:rPr lang="en-US" altLang="en-US" sz="1400" b="0" u="sng" dirty="0"/>
              <a:t> (</a:t>
            </a:r>
            <a:r>
              <a:rPr lang="en-US" altLang="en-US" sz="1400" b="0" u="sng" dirty="0" err="1"/>
              <a:t>trireagent</a:t>
            </a:r>
            <a:r>
              <a:rPr lang="en-US" altLang="en-US" sz="1400" b="0" u="sng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0" dirty="0"/>
              <a:t>monophasic solution of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0" dirty="0"/>
              <a:t>1. </a:t>
            </a:r>
            <a:r>
              <a:rPr lang="en-US" altLang="en-US" sz="1400" b="0" dirty="0" err="1"/>
              <a:t>guanidinium</a:t>
            </a:r>
            <a:r>
              <a:rPr lang="en-US" altLang="en-US" sz="1400" b="0" dirty="0"/>
              <a:t> salt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0" dirty="0"/>
              <a:t>2. phenol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0" dirty="0"/>
              <a:t>3. buffer with low pH</a:t>
            </a:r>
          </a:p>
        </p:txBody>
      </p:sp>
      <p:sp>
        <p:nvSpPr>
          <p:cNvPr id="15401" name="Slide Number Placeholder 4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BC6591-A8BD-4208-831E-7A85DC1AC0A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66688"/>
            <a:ext cx="8610600" cy="63246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altLang="en-US" sz="2800">
                <a:solidFill>
                  <a:schemeClr val="tx1"/>
                </a:solidFill>
              </a:rPr>
              <a:t>Once you have an RNA solution, there is a risk of:</a:t>
            </a:r>
            <a:br>
              <a:rPr lang="en-US" altLang="en-US" sz="2800">
                <a:solidFill>
                  <a:schemeClr val="tx1"/>
                </a:solidFill>
              </a:rPr>
            </a:br>
            <a:br>
              <a:rPr lang="en-US" altLang="en-US" sz="2800">
                <a:solidFill>
                  <a:schemeClr val="tx1"/>
                </a:solidFill>
              </a:rPr>
            </a:br>
            <a:r>
              <a:rPr lang="en-US" altLang="en-US" sz="2800">
                <a:solidFill>
                  <a:schemeClr val="tx1"/>
                </a:solidFill>
              </a:rPr>
              <a:t>	</a:t>
            </a:r>
            <a:r>
              <a:rPr lang="en-US" altLang="en-US" sz="2400">
                <a:solidFill>
                  <a:schemeClr val="tx1"/>
                </a:solidFill>
              </a:rPr>
              <a:t>Some RNase remaining (from the tissue originally)</a:t>
            </a:r>
            <a:br>
              <a:rPr lang="en-US" altLang="en-US" sz="2400">
                <a:solidFill>
                  <a:schemeClr val="tx1"/>
                </a:solidFill>
              </a:rPr>
            </a:br>
            <a:br>
              <a:rPr lang="en-US" altLang="en-US" sz="2400">
                <a:solidFill>
                  <a:schemeClr val="tx1"/>
                </a:solidFill>
              </a:rPr>
            </a:br>
            <a:r>
              <a:rPr lang="en-US" altLang="en-US" sz="2400">
                <a:solidFill>
                  <a:schemeClr val="tx1"/>
                </a:solidFill>
              </a:rPr>
              <a:t>	RNase introduced (breath, reagents, equipment etc.)</a:t>
            </a:r>
            <a:br>
              <a:rPr lang="en-US" altLang="en-US" sz="2800">
                <a:solidFill>
                  <a:schemeClr val="tx1"/>
                </a:solidFill>
              </a:rPr>
            </a:br>
            <a:r>
              <a:rPr lang="en-US" altLang="en-US" sz="2800">
                <a:solidFill>
                  <a:schemeClr val="tx1"/>
                </a:solidFill>
              </a:rPr>
              <a:t> </a:t>
            </a:r>
            <a:br>
              <a:rPr lang="en-US" altLang="en-US" sz="2800">
                <a:solidFill>
                  <a:schemeClr val="tx1"/>
                </a:solidFill>
              </a:rPr>
            </a:br>
            <a:r>
              <a:rPr lang="en-US" altLang="en-US" sz="2800">
                <a:solidFill>
                  <a:schemeClr val="tx1"/>
                </a:solidFill>
              </a:rPr>
              <a:t>The solution:  </a:t>
            </a:r>
            <a:r>
              <a:rPr lang="en-US" altLang="en-US" sz="2400">
                <a:solidFill>
                  <a:srgbClr val="002060"/>
                </a:solidFill>
                <a:sym typeface="Wingdings" panose="05000000000000000000" pitchFamily="2" charset="2"/>
              </a:rPr>
              <a:t>Common to add </a:t>
            </a:r>
            <a:r>
              <a:rPr lang="en-US" altLang="en-US" sz="2400">
                <a:solidFill>
                  <a:srgbClr val="002060"/>
                </a:solidFill>
              </a:rPr>
              <a:t>protein inhibitors of RNase</a:t>
            </a:r>
            <a:br>
              <a:rPr lang="en-US" altLang="en-US" sz="2800">
                <a:solidFill>
                  <a:srgbClr val="99CC00"/>
                </a:solidFill>
              </a:rPr>
            </a:br>
            <a:br>
              <a:rPr lang="en-US" altLang="en-US" sz="2800">
                <a:solidFill>
                  <a:srgbClr val="99CC00"/>
                </a:solidFill>
              </a:rPr>
            </a:br>
            <a:r>
              <a:rPr lang="en-US" altLang="en-US" sz="2800">
                <a:solidFill>
                  <a:srgbClr val="99CC00"/>
                </a:solidFill>
              </a:rPr>
              <a:t>	</a:t>
            </a:r>
            <a:r>
              <a:rPr lang="en-US" altLang="en-US" sz="2400">
                <a:solidFill>
                  <a:srgbClr val="00B050"/>
                </a:solidFill>
              </a:rPr>
              <a:t>(RNAsin is one of them)</a:t>
            </a:r>
            <a:br>
              <a:rPr lang="en-US" altLang="en-US" sz="2400">
                <a:solidFill>
                  <a:srgbClr val="00B050"/>
                </a:solidFill>
              </a:rPr>
            </a:br>
            <a:br>
              <a:rPr lang="en-US" altLang="en-US" sz="2400">
                <a:solidFill>
                  <a:srgbClr val="00B050"/>
                </a:solidFill>
              </a:rPr>
            </a:br>
            <a:r>
              <a:rPr lang="en-US" altLang="en-US" sz="2400">
                <a:solidFill>
                  <a:srgbClr val="00B050"/>
                </a:solidFill>
              </a:rPr>
              <a:t>	</a:t>
            </a:r>
            <a:r>
              <a:rPr lang="en-US" altLang="en-US" sz="2400">
                <a:solidFill>
                  <a:schemeClr val="tx1"/>
                </a:solidFill>
              </a:rPr>
              <a:t>Commercially </a:t>
            </a:r>
            <a:r>
              <a:rPr lang="en-US" altLang="en-US" sz="2400"/>
              <a:t>available, but expensive</a:t>
            </a:r>
            <a:br>
              <a:rPr lang="en-US" altLang="en-US" sz="2400"/>
            </a:br>
            <a:br>
              <a:rPr lang="en-US" altLang="en-US" sz="2400"/>
            </a:br>
            <a:r>
              <a:rPr lang="en-US" altLang="en-US" sz="2400"/>
              <a:t>	Sensitive to denaturants (heat, chaotropic salts, 	phenol/chloroform</a:t>
            </a:r>
            <a:br>
              <a:rPr lang="en-US" altLang="en-US" sz="2400"/>
            </a:br>
            <a:br>
              <a:rPr lang="en-US" altLang="en-US" sz="2400"/>
            </a:br>
            <a:r>
              <a:rPr lang="en-US" altLang="en-US" sz="2400"/>
              <a:t>	</a:t>
            </a:r>
            <a:r>
              <a:rPr lang="en-US" altLang="en-US" sz="2400">
                <a:sym typeface="Wingdings" panose="05000000000000000000" pitchFamily="2" charset="2"/>
              </a:rPr>
              <a:t>Add only at end of procedure</a:t>
            </a:r>
            <a:endParaRPr lang="en-US" altLang="en-US" sz="2400">
              <a:solidFill>
                <a:srgbClr val="99CC00"/>
              </a:solidFill>
            </a:endParaRPr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8D264F-0447-4368-BDA0-7DB88450D86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5210</TotalTime>
  <Words>551</Words>
  <Application>Microsoft Macintosh PowerPoint</Application>
  <PresentationFormat>On-screen Show (4:3)</PresentationFormat>
  <Paragraphs>89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Wingdings</vt:lpstr>
      <vt:lpstr>Default Design</vt:lpstr>
      <vt:lpstr>PowerPoint Presentation</vt:lpstr>
      <vt:lpstr>Two common methods for separation of RNA from DNA</vt:lpstr>
      <vt:lpstr>PowerPoint Presentation</vt:lpstr>
      <vt:lpstr>PowerPoint Presentation</vt:lpstr>
      <vt:lpstr>PowerPoint Presentation</vt:lpstr>
      <vt:lpstr>PowerPoint Presentation</vt:lpstr>
      <vt:lpstr>Once you have an RNA solution, there is a risk of:   Some RNase remaining (from the tissue originally)   RNase introduced (breath, reagents, equipment etc.)   The solution:  Common to add protein inhibitors of RNase   (RNAsin is one of them)   Commercially available, but expensive   Sensitive to denaturants (heat, chaotropic salts,  phenol/chloroform   Add only at end of procedure</vt:lpstr>
    </vt:vector>
  </TitlesOfParts>
  <Company>SFU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Nucleic Acid Isolation</dc:title>
  <dc:creator>Chris Yuen;Jim Mattsson</dc:creator>
  <cp:lastModifiedBy>Microsoft Office User</cp:lastModifiedBy>
  <cp:revision>156</cp:revision>
  <dcterms:created xsi:type="dcterms:W3CDTF">2006-05-26T22:09:22Z</dcterms:created>
  <dcterms:modified xsi:type="dcterms:W3CDTF">2020-08-21T23:41:07Z</dcterms:modified>
</cp:coreProperties>
</file>