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324" r:id="rId3"/>
    <p:sldId id="327" r:id="rId4"/>
    <p:sldId id="326" r:id="rId5"/>
    <p:sldId id="328" r:id="rId6"/>
    <p:sldId id="264" r:id="rId7"/>
    <p:sldId id="322" r:id="rId8"/>
    <p:sldId id="265" r:id="rId9"/>
    <p:sldId id="312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 autoAdjust="0"/>
    <p:restoredTop sz="50000" autoAdjust="0"/>
  </p:normalViewPr>
  <p:slideViewPr>
    <p:cSldViewPr>
      <p:cViewPr varScale="1">
        <p:scale>
          <a:sx n="189" d="100"/>
          <a:sy n="189" d="100"/>
        </p:scale>
        <p:origin x="5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1ED9E15F-C803-F540-8696-118BC6719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CACD33FE-52BA-964E-B455-322C9854C1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F40C89C4-BDEE-3449-AE6B-21C4AB8EF0D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A162FE58-1F85-AE4B-8438-2F591EF1B4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 b="0"/>
            </a:lvl1pPr>
          </a:lstStyle>
          <a:p>
            <a:pPr>
              <a:defRPr/>
            </a:pPr>
            <a:fld id="{10CA2CD3-EC54-4E67-840F-B67CCFA42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D5A9736-4F13-0546-B063-EB6822DE3D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35F236F-940A-1C4E-8D13-2702796916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0319851-8F9B-E240-92A3-DC8F3799EE6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5E84E6D-38B7-194A-9FEB-A7C401263D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290889C-5D05-A549-BE08-A5FDA9D1B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 b="0"/>
            </a:lvl1pPr>
          </a:lstStyle>
          <a:p>
            <a:pPr>
              <a:defRPr/>
            </a:pPr>
            <a:fld id="{432FADF5-893C-4A17-A10D-066F35529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0055CC-49F5-4EA1-8FEC-F8A164DD8982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6B7B1-5D47-4B3F-83E9-ADDB3510CD2C}" type="slidenum">
              <a:rPr lang="en-US"/>
              <a:pPr/>
              <a:t>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7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9341C9-D19E-471E-92FE-DB358901C9A6}" type="slidenum">
              <a:rPr lang="en-US" altLang="en-US" sz="1300" smtClean="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A81A3-1FD0-4554-A59E-9C30816F0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43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B81C8-7A86-4009-B004-3CBD5AB7E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87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658E2-6F30-454B-905E-23B35E8EF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21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EB860-58D3-4063-BA31-5EC33EF6E3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36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BF74-59FD-469F-BD45-18DD1C1C0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80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BEB65-423A-47FE-BCE2-2D4AE63C5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2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49708-1476-49EB-BDE8-A9666FB4B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83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3BC2-E64A-4B20-98FC-528DCD33EA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98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BAC77-9EFB-48FF-A221-925C92CB2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32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33FB1-3EAE-46F8-A1BE-5F638C9EB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08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0738-7EA0-471F-9CE1-3004C5FD1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1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E6E5D3CA-1ACB-4EC2-8989-6F395CD4F7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ciencedirect.com/topics/biochemistry-genetics-and-molecular-biology/agarose-gel-electrophores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ciencedirect.com/topics/biochemistry-genetics-and-molecular-biology/agarose-gel-electrophoresi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ommons.wikimedia.org/w/index.php?title=File_talk:Gel_Electrophoresis.svg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762000" y="1371600"/>
            <a:ext cx="7391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Assessing the quality and yield of nucleic acids PART 2: gel electrophoresis</a:t>
            </a: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042C2D-D1AC-42DF-9B38-8DDF6F791EC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37E1BA-7926-3E44-A0E1-FE78F64D54A1}"/>
              </a:ext>
            </a:extLst>
          </p:cNvPr>
          <p:cNvSpPr txBox="1"/>
          <p:nvPr/>
        </p:nvSpPr>
        <p:spPr>
          <a:xfrm>
            <a:off x="1028700" y="3048000"/>
            <a:ext cx="7124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The spectrophotometer cannot tell you if your DNA or RNA are intact, undamaged</a:t>
            </a:r>
          </a:p>
          <a:p>
            <a:endParaRPr lang="en-US" b="0" dirty="0"/>
          </a:p>
          <a:p>
            <a:r>
              <a:rPr lang="en-US" b="0" dirty="0"/>
              <a:t>Vigorous shaking, pipetting up and down, and </a:t>
            </a:r>
            <a:r>
              <a:rPr lang="en-US" b="0" dirty="0" err="1"/>
              <a:t>vortexing</a:t>
            </a:r>
            <a:r>
              <a:rPr lang="en-US" b="0" dirty="0"/>
              <a:t>, can damage DNA, breaking it into smaller pieces</a:t>
            </a:r>
          </a:p>
          <a:p>
            <a:endParaRPr lang="en-US" b="0" dirty="0"/>
          </a:p>
          <a:p>
            <a:r>
              <a:rPr lang="en-US" b="0" dirty="0"/>
              <a:t>To be sure it is not damaged, you can run a small amount, 100-200 ng, on a gel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914400"/>
          </a:xfrm>
        </p:spPr>
        <p:txBody>
          <a:bodyPr/>
          <a:lstStyle/>
          <a:p>
            <a:r>
              <a:rPr lang="en-US" altLang="en-US" sz="3200" dirty="0">
                <a:solidFill>
                  <a:srgbClr val="002060"/>
                </a:solidFill>
              </a:rPr>
              <a:t>Agarose gel electrophoresis for DNA:</a:t>
            </a:r>
          </a:p>
        </p:txBody>
      </p:sp>
      <p:sp>
        <p:nvSpPr>
          <p:cNvPr id="2048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228600" y="1301750"/>
            <a:ext cx="4419600" cy="5327650"/>
          </a:xfrm>
        </p:spPr>
        <p:txBody>
          <a:bodyPr/>
          <a:lstStyle/>
          <a:p>
            <a:r>
              <a:rPr lang="en-CA" altLang="en-US" sz="2000" dirty="0"/>
              <a:t>Gel electrophoresis separates DNA fragments (and RNA too) according to their size.</a:t>
            </a:r>
          </a:p>
          <a:p>
            <a:pPr marL="0" indent="0">
              <a:buNone/>
            </a:pPr>
            <a:endParaRPr lang="en-CA" altLang="en-US" sz="2000" dirty="0"/>
          </a:p>
          <a:p>
            <a:r>
              <a:rPr lang="en-CA" altLang="en-US" sz="2000" dirty="0"/>
              <a:t>DNA samples are loaded into wells (indentations) at one end of a gel, and an electric current is applied to pull them through the gel.</a:t>
            </a:r>
          </a:p>
          <a:p>
            <a:pPr marL="0" indent="0">
              <a:buNone/>
            </a:pPr>
            <a:endParaRPr lang="en-CA" altLang="en-US" sz="2000" dirty="0"/>
          </a:p>
          <a:p>
            <a:r>
              <a:rPr lang="en-CA" altLang="en-US" sz="2000" dirty="0"/>
              <a:t>DNA fragments are negatively charged, so they move towards the positive electrode (which is red in most systems). </a:t>
            </a:r>
          </a:p>
          <a:p>
            <a:endParaRPr lang="en-US" altLang="en-US" sz="2000" dirty="0"/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78CBBE-EF90-4AF8-B112-9B8C9FC648B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0485" name="TextBox 1"/>
          <p:cNvSpPr txBox="1">
            <a:spLocks noChangeArrowheads="1"/>
          </p:cNvSpPr>
          <p:nvPr/>
        </p:nvSpPr>
        <p:spPr bwMode="auto">
          <a:xfrm>
            <a:off x="5114290" y="5891212"/>
            <a:ext cx="3505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1200" i="1" dirty="0">
                <a:solidFill>
                  <a:srgbClr val="002060"/>
                </a:solidFill>
                <a:hlinkClick r:id="rId2"/>
              </a:rPr>
              <a:t>https://www.sciencedirect.com/topics/biochemistry-genetics-and-molecular-biology/agarose-gel-electrophoresis</a:t>
            </a:r>
            <a:endParaRPr lang="en-US" altLang="en-US" sz="1200" i="1" dirty="0">
              <a:solidFill>
                <a:srgbClr val="002060"/>
              </a:solidFill>
            </a:endParaRP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088"/>
          <a:stretch/>
        </p:blipFill>
        <p:spPr bwMode="auto">
          <a:xfrm>
            <a:off x="4903787" y="2063022"/>
            <a:ext cx="3603625" cy="260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7" name="Straight Arrow Connector 4"/>
          <p:cNvCxnSpPr>
            <a:cxnSpLocks noChangeShapeType="1"/>
          </p:cNvCxnSpPr>
          <p:nvPr/>
        </p:nvCxnSpPr>
        <p:spPr bwMode="auto">
          <a:xfrm>
            <a:off x="6409690" y="3733800"/>
            <a:ext cx="914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914400"/>
          </a:xfrm>
        </p:spPr>
        <p:txBody>
          <a:bodyPr/>
          <a:lstStyle/>
          <a:p>
            <a:r>
              <a:rPr lang="en-US" altLang="en-US" sz="3200" dirty="0">
                <a:solidFill>
                  <a:srgbClr val="002060"/>
                </a:solidFill>
              </a:rPr>
              <a:t>Agarose gel electrophoresis for DNA:</a:t>
            </a:r>
          </a:p>
        </p:txBody>
      </p:sp>
      <p:sp>
        <p:nvSpPr>
          <p:cNvPr id="2048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29184" y="1121663"/>
            <a:ext cx="4572000" cy="5599811"/>
          </a:xfrm>
        </p:spPr>
        <p:txBody>
          <a:bodyPr/>
          <a:lstStyle/>
          <a:p>
            <a:r>
              <a:rPr lang="en-CA" altLang="en-US" sz="2000" dirty="0"/>
              <a:t>DNA fragments move different distances through a gel based on size</a:t>
            </a:r>
          </a:p>
          <a:p>
            <a:endParaRPr lang="en-CA" altLang="en-US" sz="2000" dirty="0"/>
          </a:p>
          <a:p>
            <a:r>
              <a:rPr lang="en-CA" altLang="en-US" sz="2000" dirty="0"/>
              <a:t>When we speak of the “size” of a DNA fragment, we mean the length in base pairs</a:t>
            </a:r>
          </a:p>
          <a:p>
            <a:endParaRPr lang="en-CA" altLang="en-US" sz="2000" dirty="0"/>
          </a:p>
          <a:p>
            <a:r>
              <a:rPr lang="en-CA" altLang="en-US" sz="2000" dirty="0"/>
              <a:t>Agarose is like a mesh with pores- smaller fragments can move through the pores more easily while longer fragments take longer</a:t>
            </a:r>
          </a:p>
          <a:p>
            <a:endParaRPr lang="en-CA" altLang="en-US" sz="2000" dirty="0"/>
          </a:p>
          <a:p>
            <a:r>
              <a:rPr lang="en-CA" altLang="en-US" sz="2000" dirty="0"/>
              <a:t>A ladder is used to determine the sizes of the DNA fragments in each lane</a:t>
            </a:r>
          </a:p>
          <a:p>
            <a:endParaRPr lang="en-US" altLang="en-US" sz="2000" dirty="0"/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78CBBE-EF90-4AF8-B112-9B8C9FC648B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0485" name="TextBox 1"/>
          <p:cNvSpPr txBox="1">
            <a:spLocks noChangeArrowheads="1"/>
          </p:cNvSpPr>
          <p:nvPr/>
        </p:nvSpPr>
        <p:spPr bwMode="auto">
          <a:xfrm>
            <a:off x="5072062" y="5507037"/>
            <a:ext cx="3505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1200" i="1" dirty="0">
                <a:solidFill>
                  <a:srgbClr val="002060"/>
                </a:solidFill>
                <a:hlinkClick r:id="rId2"/>
              </a:rPr>
              <a:t>https://www.sciencedirect.com/topics/biochemistry-genetics-and-molecular-biology/agarose-gel-electrophoresis</a:t>
            </a:r>
            <a:endParaRPr lang="en-US" altLang="en-US" sz="1200" i="1" dirty="0">
              <a:solidFill>
                <a:srgbClr val="002060"/>
              </a:solidFill>
            </a:endParaRP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86"/>
          <a:stretch/>
        </p:blipFill>
        <p:spPr bwMode="auto">
          <a:xfrm>
            <a:off x="4973637" y="1600200"/>
            <a:ext cx="3603625" cy="25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26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81000" y="4038601"/>
            <a:ext cx="8534400" cy="2122488"/>
          </a:xfrm>
        </p:spPr>
        <p:txBody>
          <a:bodyPr/>
          <a:lstStyle/>
          <a:p>
            <a:r>
              <a:rPr lang="en-CA" altLang="en-US" sz="2000" dirty="0"/>
              <a:t>DNA runs through a gel in linear pieces proportionately to length</a:t>
            </a:r>
          </a:p>
          <a:p>
            <a:r>
              <a:rPr lang="en-CA" altLang="en-US" sz="2000" dirty="0"/>
              <a:t>RNA must be made linear to maintain the relationship between length and distance migrated </a:t>
            </a:r>
          </a:p>
          <a:p>
            <a:r>
              <a:rPr lang="en-CA" altLang="en-US" sz="2000" dirty="0"/>
              <a:t>When a gel is stained with a DNA-binding dye, the DNA fragments show up as bands, each representing a group of same-sized DNA fragments (same for RNA)</a:t>
            </a:r>
          </a:p>
          <a:p>
            <a:endParaRPr lang="en-US" altLang="en-US" sz="2000" dirty="0"/>
          </a:p>
        </p:txBody>
      </p:sp>
      <p:sp>
        <p:nvSpPr>
          <p:cNvPr id="21507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C66722-4D04-439F-8CCF-281EEFB63C4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685800" y="6153026"/>
            <a:ext cx="7467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1400" i="1" dirty="0">
                <a:solidFill>
                  <a:srgbClr val="002060"/>
                </a:solidFill>
                <a:hlinkClick r:id="rId2"/>
              </a:rPr>
              <a:t>https://commons.wikimedia.org/w/index.php?title=File_talk:Gel_Electrophoresis.svg&amp;action=edit&amp;redlink=1</a:t>
            </a:r>
            <a:endParaRPr lang="en-US" altLang="en-US" sz="1400" i="1" dirty="0">
              <a:solidFill>
                <a:srgbClr val="002060"/>
              </a:solidFill>
            </a:endParaRPr>
          </a:p>
        </p:txBody>
      </p:sp>
      <p:pic>
        <p:nvPicPr>
          <p:cNvPr id="2150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233363"/>
            <a:ext cx="82550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0D20-AA9C-0847-B840-E333A5CB1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8450"/>
            <a:ext cx="8229600" cy="944562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Dyes used to visualize DNA and RNA in gels (just a few common ones- there are others)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496A5-D644-3842-9801-12DCC1C0A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2213"/>
          </a:xfrm>
        </p:spPr>
        <p:txBody>
          <a:bodyPr/>
          <a:lstStyle/>
          <a:p>
            <a:r>
              <a:rPr lang="en-US" sz="2200" b="1" dirty="0"/>
              <a:t>Ethidium bromide</a:t>
            </a:r>
            <a:r>
              <a:rPr lang="en-US" sz="2200" dirty="0"/>
              <a:t>:  (UV)</a:t>
            </a:r>
          </a:p>
          <a:p>
            <a:pPr lvl="1"/>
            <a:r>
              <a:rPr lang="en-US" sz="1800" dirty="0"/>
              <a:t>Fluoresces when bound to DNA with low background </a:t>
            </a:r>
          </a:p>
          <a:p>
            <a:pPr lvl="1"/>
            <a:r>
              <a:rPr lang="en-US" sz="1800" dirty="0"/>
              <a:t>High sensitivity</a:t>
            </a:r>
          </a:p>
          <a:p>
            <a:pPr lvl="1"/>
            <a:r>
              <a:rPr lang="en-US" sz="1800" dirty="0"/>
              <a:t>A known mutagen</a:t>
            </a:r>
            <a:endParaRPr lang="en-US" sz="2000" dirty="0"/>
          </a:p>
          <a:p>
            <a:r>
              <a:rPr lang="en-US" sz="2200" b="1" dirty="0"/>
              <a:t>Gel red</a:t>
            </a:r>
            <a:r>
              <a:rPr lang="en-US" sz="2200" dirty="0"/>
              <a:t>: (UV) </a:t>
            </a:r>
          </a:p>
          <a:p>
            <a:pPr lvl="1"/>
            <a:r>
              <a:rPr lang="en-US" sz="1800" dirty="0"/>
              <a:t>A safer form of ethidium, modified so that it cannot penetrate cell membranes, therefore should not be toxic (according to manufacturer)</a:t>
            </a:r>
          </a:p>
          <a:p>
            <a:pPr lvl="1"/>
            <a:r>
              <a:rPr lang="en-US" sz="1800" dirty="0"/>
              <a:t>As sensitive as ethidium bromide (some claim it is more sensitive)</a:t>
            </a:r>
          </a:p>
          <a:p>
            <a:pPr lvl="1"/>
            <a:r>
              <a:rPr lang="en-US" sz="1800" dirty="0"/>
              <a:t>More expensive than ethidium bromide</a:t>
            </a:r>
          </a:p>
          <a:p>
            <a:r>
              <a:rPr lang="en-US" sz="2200" b="1" dirty="0"/>
              <a:t>SYBR safe</a:t>
            </a:r>
            <a:r>
              <a:rPr lang="en-US" sz="2200" dirty="0"/>
              <a:t>:  (blue light or UV)</a:t>
            </a:r>
          </a:p>
          <a:p>
            <a:pPr lvl="1"/>
            <a:r>
              <a:rPr lang="en-US" sz="1800" dirty="0"/>
              <a:t>Safest of all these, because not toxic and UV is not needed</a:t>
            </a:r>
          </a:p>
          <a:p>
            <a:pPr lvl="1"/>
            <a:r>
              <a:rPr lang="en-US" sz="1800" dirty="0"/>
              <a:t>Less sensitive than Gel red</a:t>
            </a:r>
          </a:p>
          <a:p>
            <a:pPr lvl="1"/>
            <a:r>
              <a:rPr lang="en-US" sz="1800" dirty="0"/>
              <a:t>Not as pricey as Gel red</a:t>
            </a:r>
          </a:p>
          <a:p>
            <a:pPr lvl="1"/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8DE15-C7A0-864D-ACD9-30E786D4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EB860-58D3-4063-BA31-5EC33EF6E34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53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211216" y="2458446"/>
            <a:ext cx="31242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/>
              <a:t>Good quality DNA should migrate as a high molecular weight band, 20-40 kilobase pairs, kb), with little or no evidence of smearing.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“ladder” of DNA fragments</a:t>
            </a:r>
          </a:p>
          <a:p>
            <a:r>
              <a:rPr lang="en-US" b="0" dirty="0"/>
              <a:t>with known lengths provide</a:t>
            </a:r>
          </a:p>
          <a:p>
            <a:r>
              <a:rPr lang="en-US" b="0" dirty="0"/>
              <a:t>references to estimate the </a:t>
            </a:r>
          </a:p>
          <a:p>
            <a:r>
              <a:rPr lang="en-US" b="0" dirty="0"/>
              <a:t>length of your DNA fragments</a:t>
            </a:r>
          </a:p>
        </p:txBody>
      </p:sp>
      <p:sp>
        <p:nvSpPr>
          <p:cNvPr id="17416" name="Text Box 13"/>
          <p:cNvSpPr txBox="1">
            <a:spLocks noChangeArrowheads="1"/>
          </p:cNvSpPr>
          <p:nvPr/>
        </p:nvSpPr>
        <p:spPr bwMode="auto">
          <a:xfrm>
            <a:off x="1024013" y="325184"/>
            <a:ext cx="632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Intact vs degraded DNA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192737" y="5423444"/>
            <a:ext cx="3476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/>
              <a:t>smears of partially degraded</a:t>
            </a:r>
          </a:p>
          <a:p>
            <a:r>
              <a:rPr lang="en-US" sz="2000" b="0" dirty="0"/>
              <a:t>DNA</a:t>
            </a:r>
          </a:p>
        </p:txBody>
      </p:sp>
      <p:pic>
        <p:nvPicPr>
          <p:cNvPr id="4098" name="Picture 2" descr="http://cgs.hku.hk/portal/files/GRC/Genomics/GeneChip/DNA_lane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49"/>
          <a:stretch/>
        </p:blipFill>
        <p:spPr bwMode="auto">
          <a:xfrm>
            <a:off x="3896562" y="1823639"/>
            <a:ext cx="4982146" cy="281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 bwMode="auto">
          <a:xfrm rot="578457">
            <a:off x="2658308" y="2335026"/>
            <a:ext cx="1524000" cy="253066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 flipV="1">
            <a:off x="2372562" y="3645540"/>
            <a:ext cx="15240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ight Arrow 12"/>
          <p:cNvSpPr/>
          <p:nvPr/>
        </p:nvSpPr>
        <p:spPr bwMode="auto">
          <a:xfrm rot="18566577">
            <a:off x="5219519" y="4504108"/>
            <a:ext cx="1711882" cy="9041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40B1B6-6B95-0246-B1D0-AE2FD47B7C7D}"/>
              </a:ext>
            </a:extLst>
          </p:cNvPr>
          <p:cNvSpPr txBox="1"/>
          <p:nvPr/>
        </p:nvSpPr>
        <p:spPr>
          <a:xfrm>
            <a:off x="340652" y="1048749"/>
            <a:ext cx="8462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/>
              <a:t>We use a gel of 0.7- 1.5% for examining the length of DNA fragments and extent of DNA degradation. </a:t>
            </a:r>
          </a:p>
          <a:p>
            <a:endParaRPr lang="en-US" sz="2000" dirty="0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96AF4053-4420-054F-9C62-6A9EE12D18B1}"/>
              </a:ext>
            </a:extLst>
          </p:cNvPr>
          <p:cNvSpPr/>
          <p:nvPr/>
        </p:nvSpPr>
        <p:spPr bwMode="auto">
          <a:xfrm rot="18566577">
            <a:off x="4590183" y="4439948"/>
            <a:ext cx="1711882" cy="9041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39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6228"/>
          <a:stretch>
            <a:fillRect/>
          </a:stretch>
        </p:blipFill>
        <p:spPr bwMode="auto">
          <a:xfrm>
            <a:off x="2971800" y="4495800"/>
            <a:ext cx="1063625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8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002060"/>
                </a:solidFill>
              </a:rPr>
              <a:t>Separation of RNA according to size by denaturing formaldehyde agarose gel electrophoresis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09550" y="941387"/>
            <a:ext cx="86106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Method: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16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/>
              <a:t>Incubate RNA in the presence of formaldehyde and formamide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/>
              <a:t>at 55-65</a:t>
            </a:r>
            <a:r>
              <a:rPr lang="en-US" altLang="en-US" sz="1600" b="0" baseline="30000" dirty="0"/>
              <a:t>o</a:t>
            </a:r>
            <a:r>
              <a:rPr lang="en-US" altLang="en-US" sz="1600" b="0" dirty="0"/>
              <a:t>C for a few minutes. (</a:t>
            </a:r>
            <a:r>
              <a:rPr lang="en-US" altLang="en-US" sz="1600" b="0" dirty="0">
                <a:solidFill>
                  <a:srgbClr val="7030A0"/>
                </a:solidFill>
              </a:rPr>
              <a:t>it is bad for you, use the fume hood</a:t>
            </a:r>
            <a:r>
              <a:rPr lang="en-US" altLang="en-US" sz="1600" b="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à"/>
            </a:pPr>
            <a:r>
              <a:rPr lang="en-US" altLang="en-US" sz="1600" b="0" dirty="0">
                <a:sym typeface="Wingdings" panose="05000000000000000000" pitchFamily="2" charset="2"/>
              </a:rPr>
              <a:t>RNA denatures/ secondary structures are removed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à"/>
            </a:pPr>
            <a:endParaRPr lang="en-US" altLang="en-US" sz="16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/>
              <a:t>Carry out electrophoresis in agarose gel containing formaldehyde </a:t>
            </a:r>
            <a:endParaRPr lang="en-US" altLang="en-US" sz="1600" b="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à"/>
            </a:pPr>
            <a:r>
              <a:rPr lang="en-US" altLang="en-US" sz="1600" b="0" dirty="0">
                <a:sym typeface="Wingdings" panose="05000000000000000000" pitchFamily="2" charset="2"/>
              </a:rPr>
              <a:t>RNA remains denatured during electrophoresis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à"/>
            </a:pPr>
            <a:endParaRPr lang="en-US" altLang="en-US" sz="1600" b="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à"/>
            </a:pPr>
            <a:r>
              <a:rPr lang="en-US" altLang="en-US" sz="1600" b="0" dirty="0">
                <a:sym typeface="Wingdings" panose="05000000000000000000" pitchFamily="2" charset="2"/>
              </a:rPr>
              <a:t>RNases are denatured, inhibiting RNA degradation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à"/>
            </a:pPr>
            <a:r>
              <a:rPr lang="en-US" altLang="en-US" sz="1600" b="0" dirty="0">
                <a:sym typeface="Wingdings" panose="05000000000000000000" pitchFamily="2" charset="2"/>
              </a:rPr>
              <a:t>RNA molecules will migrate according to their molecular weight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ym typeface="Wingdings" panose="05000000000000000000" pitchFamily="2" charset="2"/>
              </a:rPr>
              <a:t>      rather than ability to form secondary and tertiary structures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ym typeface="Wingdings" panose="05000000000000000000" pitchFamily="2" charset="2"/>
              </a:rPr>
              <a:t>*</a:t>
            </a:r>
            <a:r>
              <a:rPr lang="en-US" altLang="en-US" sz="1600" b="0" dirty="0">
                <a:solidFill>
                  <a:srgbClr val="7030A0"/>
                </a:solidFill>
                <a:sym typeface="Wingdings" panose="05000000000000000000" pitchFamily="2" charset="2"/>
              </a:rPr>
              <a:t>Nucleic acids must be LINEAR in order to migrate by size in a gel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	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Caution: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/>
              <a:t>1. formaldehyde is a strong fixative/irritant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rgbClr val="FF0000"/>
                </a:solidFill>
              </a:rPr>
              <a:t>2. buffer warms up during electrophoresis –  fumes can </a:t>
            </a:r>
            <a:r>
              <a:rPr lang="en-US" altLang="en-US" sz="1600" b="0" u="sng" dirty="0">
                <a:solidFill>
                  <a:srgbClr val="FF0000"/>
                </a:solidFill>
              </a:rPr>
              <a:t>fix your corneas</a:t>
            </a:r>
            <a:r>
              <a:rPr lang="en-US" altLang="en-US" sz="1600" b="0" dirty="0">
                <a:solidFill>
                  <a:srgbClr val="FF0000"/>
                </a:solidFill>
              </a:rPr>
              <a:t>!</a:t>
            </a:r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408906" y="4933949"/>
            <a:ext cx="457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534" name="Straight Connector 2"/>
          <p:cNvCxnSpPr>
            <a:cxnSpLocks noChangeShapeType="1"/>
          </p:cNvCxnSpPr>
          <p:nvPr/>
        </p:nvCxnSpPr>
        <p:spPr bwMode="auto">
          <a:xfrm>
            <a:off x="4876800" y="5397500"/>
            <a:ext cx="381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253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51025"/>
            <a:ext cx="15906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Box 1"/>
          <p:cNvSpPr txBox="1">
            <a:spLocks noChangeArrowheads="1"/>
          </p:cNvSpPr>
          <p:nvPr/>
        </p:nvSpPr>
        <p:spPr bwMode="auto">
          <a:xfrm>
            <a:off x="2058193" y="5135562"/>
            <a:ext cx="289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&lt;                      &lt;</a:t>
            </a:r>
          </a:p>
        </p:txBody>
      </p:sp>
      <p:sp>
        <p:nvSpPr>
          <p:cNvPr id="2253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5DBF7B-A4C7-4515-9E14-B318F26992B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219200" y="228600"/>
            <a:ext cx="632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integrity of ribosomal RNA can be used as an indicator of mRNA quality</a:t>
            </a:r>
          </a:p>
        </p:txBody>
      </p:sp>
      <p:grpSp>
        <p:nvGrpSpPr>
          <p:cNvPr id="24579" name="Group 11"/>
          <p:cNvGrpSpPr>
            <a:grpSpLocks/>
          </p:cNvGrpSpPr>
          <p:nvPr/>
        </p:nvGrpSpPr>
        <p:grpSpPr bwMode="auto">
          <a:xfrm>
            <a:off x="381000" y="1247331"/>
            <a:ext cx="8534400" cy="3019869"/>
            <a:chOff x="304" y="1268"/>
            <a:chExt cx="5216" cy="1978"/>
          </a:xfrm>
        </p:grpSpPr>
        <p:sp>
          <p:nvSpPr>
            <p:cNvPr id="24581" name="Text Box 4"/>
            <p:cNvSpPr txBox="1">
              <a:spLocks noChangeArrowheads="1"/>
            </p:cNvSpPr>
            <p:nvPr/>
          </p:nvSpPr>
          <p:spPr bwMode="auto">
            <a:xfrm>
              <a:off x="2438" y="1268"/>
              <a:ext cx="3082" cy="1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/>
                <a:t>Ribosomal RNA (rRNA) makes up </a:t>
              </a:r>
              <a:r>
                <a:rPr lang="en-US" altLang="en-US" sz="1800" b="0" u="sng" dirty="0"/>
                <a:t>more than 80%</a:t>
              </a:r>
              <a:r>
                <a:rPr lang="en-US" altLang="en-US" sz="1800" b="0" dirty="0"/>
                <a:t> of total RNA samples.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/>
                <a:t>Total RNA preps should display two prominent rRNA bands after gel electrophoresis.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/>
                <a:t>These correspond to the 25S and 18S rRNAs, in plants, 28S and 18s rRNAs in animals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0" dirty="0"/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2110" y="1811"/>
              <a:ext cx="32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/>
                <a:t>25S</a:t>
              </a:r>
            </a:p>
          </p:txBody>
        </p:sp>
        <p:pic>
          <p:nvPicPr>
            <p:cNvPr id="24583" name="Picture 9" descr="f010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573" r="13142"/>
            <a:stretch>
              <a:fillRect/>
            </a:stretch>
          </p:blipFill>
          <p:spPr bwMode="auto">
            <a:xfrm>
              <a:off x="304" y="1514"/>
              <a:ext cx="1824" cy="1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4" name="Text Box 10"/>
            <p:cNvSpPr txBox="1">
              <a:spLocks noChangeArrowheads="1"/>
            </p:cNvSpPr>
            <p:nvPr/>
          </p:nvSpPr>
          <p:spPr bwMode="auto">
            <a:xfrm>
              <a:off x="2098" y="1995"/>
              <a:ext cx="32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/>
                <a:t>18S</a:t>
              </a:r>
            </a:p>
          </p:txBody>
        </p:sp>
      </p:grpSp>
      <p:sp>
        <p:nvSpPr>
          <p:cNvPr id="245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32EEE4-9DDA-4CCE-841A-1478F31635A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2ED1C0-2189-7244-909E-011445E51723}"/>
              </a:ext>
            </a:extLst>
          </p:cNvPr>
          <p:cNvSpPr/>
          <p:nvPr/>
        </p:nvSpPr>
        <p:spPr>
          <a:xfrm>
            <a:off x="1295400" y="4073306"/>
            <a:ext cx="69477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0" dirty="0"/>
              <a:t>Good quality RNA will have:</a:t>
            </a:r>
          </a:p>
          <a:p>
            <a:pPr eaLnBrk="1" hangingPunct="1"/>
            <a:endParaRPr lang="en-US" altLang="en-US" b="0" dirty="0"/>
          </a:p>
          <a:p>
            <a:pPr eaLnBrk="1" hangingPunct="1"/>
            <a:r>
              <a:rPr lang="en-US" altLang="en-US" b="0" dirty="0"/>
              <a:t> - No/little evidence of smearing</a:t>
            </a:r>
          </a:p>
          <a:p>
            <a:pPr eaLnBrk="1" hangingPunct="1"/>
            <a:endParaRPr lang="en-US" altLang="en-US" b="0" dirty="0"/>
          </a:p>
          <a:p>
            <a:pPr eaLnBrk="1" hangingPunct="1"/>
            <a:r>
              <a:rPr lang="en-US" altLang="en-US" b="0" dirty="0"/>
              <a:t> - 25S/18S or 28S/18S ratio ~ 2</a:t>
            </a:r>
          </a:p>
          <a:p>
            <a:pPr eaLnBrk="1" hangingPunct="1"/>
            <a:endParaRPr lang="en-US" altLang="en-US" b="0" dirty="0"/>
          </a:p>
          <a:p>
            <a:pPr eaLnBrk="1" hangingPunct="1"/>
            <a:r>
              <a:rPr lang="en-US" altLang="en-US" b="0" dirty="0"/>
              <a:t>mRNA is present but in very small amounts, but will typically be intact if ribosomal RNAs are intact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7C763F1-F672-534F-9C02-CB24C21E0BA7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292475"/>
          <a:ext cx="6096000" cy="274638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D4B204-FC6F-B247-84FE-D52257C94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05685"/>
              </p:ext>
            </p:extLst>
          </p:nvPr>
        </p:nvGraphicFramePr>
        <p:xfrm>
          <a:off x="1371600" y="1831777"/>
          <a:ext cx="6059488" cy="4114800"/>
        </p:xfrm>
        <a:graphic>
          <a:graphicData uri="http://schemas.openxmlformats.org/drawingml/2006/table">
            <a:tbl>
              <a:tblPr/>
              <a:tblGrid>
                <a:gridCol w="204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Species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rRNA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 (kb)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63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Human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Mouse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Drosophila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3"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Tobacco Leaf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463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Yeast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463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 coli</a:t>
                      </a:r>
                      <a:endParaRPr kumimoji="0" lang="en-CA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6666" name="Rectangle 1"/>
          <p:cNvSpPr>
            <a:spLocks noChangeArrowheads="1"/>
          </p:cNvSpPr>
          <p:nvPr/>
        </p:nvSpPr>
        <p:spPr bwMode="auto">
          <a:xfrm>
            <a:off x="804863" y="141288"/>
            <a:ext cx="78486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Ribosomal RNA Sizes vary with organism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Don’t memorize – you would need to know what sizes you are expecting to </a:t>
            </a:r>
            <a:r>
              <a:rPr lang="en-US" altLang="en-US" sz="1400"/>
              <a:t>see for </a:t>
            </a:r>
            <a:r>
              <a:rPr lang="en-US" altLang="en-US" sz="1400" dirty="0"/>
              <a:t>your research organism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6667" name="Rectangle 4"/>
          <p:cNvSpPr>
            <a:spLocks noChangeArrowheads="1"/>
          </p:cNvSpPr>
          <p:nvPr/>
        </p:nvSpPr>
        <p:spPr bwMode="auto">
          <a:xfrm>
            <a:off x="3689386" y="1367036"/>
            <a:ext cx="17652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</a:rPr>
              <a:t>Svedberg (S) units</a:t>
            </a:r>
            <a:endParaRPr lang="en-CA" altLang="en-US" sz="1800" dirty="0"/>
          </a:p>
        </p:txBody>
      </p:sp>
      <p:sp>
        <p:nvSpPr>
          <p:cNvPr id="266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54CFC4-346E-44A0-A3F7-7FD861A4DE3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26537-4017-9C4C-88D2-BEF504B241D8}"/>
              </a:ext>
            </a:extLst>
          </p:cNvPr>
          <p:cNvSpPr/>
          <p:nvPr/>
        </p:nvSpPr>
        <p:spPr bwMode="auto">
          <a:xfrm>
            <a:off x="1371600" y="3733800"/>
            <a:ext cx="6059488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CFC093-EF63-EC41-BEA6-E482463BBA21}"/>
              </a:ext>
            </a:extLst>
          </p:cNvPr>
          <p:cNvSpPr txBox="1"/>
          <p:nvPr/>
        </p:nvSpPr>
        <p:spPr>
          <a:xfrm>
            <a:off x="457200" y="6124734"/>
            <a:ext cx="841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the 16S and 23S rRNAs in plant cells? Where do they come from?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5331</TotalTime>
  <Words>864</Words>
  <Application>Microsoft Macintosh PowerPoint</Application>
  <PresentationFormat>On-screen Show (4:3)</PresentationFormat>
  <Paragraphs>145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Default Design</vt:lpstr>
      <vt:lpstr>PowerPoint Presentation</vt:lpstr>
      <vt:lpstr>Agarose gel electrophoresis for DNA:</vt:lpstr>
      <vt:lpstr>Agarose gel electrophoresis for DNA:</vt:lpstr>
      <vt:lpstr>PowerPoint Presentation</vt:lpstr>
      <vt:lpstr>Dyes used to visualize DNA and RNA in gels (just a few common ones- there are others)</vt:lpstr>
      <vt:lpstr>PowerPoint Presentation</vt:lpstr>
      <vt:lpstr>Separation of RNA according to size by denaturing formaldehyde agarose gel electrophoresis</vt:lpstr>
      <vt:lpstr>PowerPoint Presentation</vt:lpstr>
      <vt:lpstr>PowerPoint Presentation</vt:lpstr>
    </vt:vector>
  </TitlesOfParts>
  <Company>SFU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Nucleic Acid Isolation</dc:title>
  <dc:creator>Chris Yuen;Jim Mattsson</dc:creator>
  <cp:lastModifiedBy>Microsoft Office User</cp:lastModifiedBy>
  <cp:revision>160</cp:revision>
  <dcterms:created xsi:type="dcterms:W3CDTF">2006-05-26T22:09:22Z</dcterms:created>
  <dcterms:modified xsi:type="dcterms:W3CDTF">2020-08-25T21:34:43Z</dcterms:modified>
</cp:coreProperties>
</file>