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6" r:id="rId2"/>
    <p:sldId id="415" r:id="rId3"/>
    <p:sldId id="416" r:id="rId4"/>
    <p:sldId id="397" r:id="rId5"/>
    <p:sldId id="414" r:id="rId6"/>
    <p:sldId id="281" r:id="rId7"/>
    <p:sldId id="284" r:id="rId8"/>
    <p:sldId id="393" r:id="rId9"/>
    <p:sldId id="396" r:id="rId10"/>
    <p:sldId id="394" r:id="rId11"/>
    <p:sldId id="417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79398" autoAdjust="0"/>
  </p:normalViewPr>
  <p:slideViewPr>
    <p:cSldViewPr showGuides="1">
      <p:cViewPr varScale="1">
        <p:scale>
          <a:sx n="89" d="100"/>
          <a:sy n="89" d="100"/>
        </p:scale>
        <p:origin x="2187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D9DF8608-80EE-824E-B6C6-0F298CBB58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1C7ADA1-25A8-054B-937E-2C913C837B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130DC09E-6F0C-CD40-A0B5-43F506DA6C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C35A44C0-F47D-594C-9933-9C7F00E5B5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FBFB2D8C-AEA5-4FAE-8C9D-2198C2BAD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C8798D-BE90-134D-A0CF-3553BC7AD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3FE96-AD0F-2D42-A8D4-679A3909AF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4D63411-BD00-40E3-AC09-9A4A4C07C445}" type="datetimeFigureOut">
              <a:rPr lang="en-CA"/>
              <a:pPr>
                <a:defRPr/>
              </a:pPr>
              <a:t>2020-09-20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C0A3E3D-EC17-C542-8869-35C18A1A81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A422587-E774-EF43-9F2D-A01BB2640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E6135-C016-EC4F-9D36-1D5F4EB2E9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CBD55-E8C9-B742-96A7-B62E33E3CF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B0214C2-A206-4CEB-95B5-3DC651C902E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1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0E7CCE-2509-429C-ADD6-9560B00791C9}" type="slidenum">
              <a:rPr lang="en-CA" altLang="en-US"/>
              <a:pPr/>
              <a:t>5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5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880D48-66E8-4B53-BD90-5D06AEA5DE5D}" type="slidenum">
              <a:rPr lang="en-CA" altLang="en-US"/>
              <a:pPr/>
              <a:t>6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smtClean="0">
                <a:latin typeface="Arial" panose="020B0604020202020204" pitchFamily="34" charset="0"/>
              </a:rPr>
              <a:t>need template, primers, buffer, nucleotides, magnesium, enzyme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D1AA3-DCE0-4A39-8B85-43344C581C11}" type="slidenum"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699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2A8598-E0B7-412B-9BD9-CD5311E6933E}" type="slidenum">
              <a:rPr lang="en-CA" altLang="en-US"/>
              <a:pPr/>
              <a:t>10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4E3D4-3B73-440F-9409-BA76262F6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07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522F4-817C-4EA3-B3F3-632F36B8C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75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E9B89-FFAE-47EC-8FD5-E66317EA19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06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50002-E89D-4FC8-83F0-C075BFAF9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26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4F029-3F83-4DF0-9226-2E85315E1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32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05853-27E2-4860-8BA9-DBBC2352BB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70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4CE6-26B0-4173-90EB-7C8FA8CA8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20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3FEA-3511-4FE0-AEC8-78216AA2A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62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DC2D3-7518-4D95-91AC-F0AA544B8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39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C8E66-0EA7-43B9-9471-F8CD39B16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54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B0D8-3B88-47A1-A1FA-3933425C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23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0B91C-F541-4CA8-AEB2-B5B893282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24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7F91C7-E799-C243-9F63-9DE2489C52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3DA8E3-5A69-D441-BF30-FD3DF47C4F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634D83-A6ED-D64E-A5D5-FFE1AA6170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6A2E5DA-2491-4AE0-93B7-02CABDBB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instruction.bact.wisc.edu/themicrobialworld/LAHT/b27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 noChangeArrowheads="1"/>
          </p:cNvSpPr>
          <p:nvPr>
            <p:ph type="ctrTitle"/>
          </p:nvPr>
        </p:nvSpPr>
        <p:spPr>
          <a:xfrm>
            <a:off x="633413" y="620713"/>
            <a:ext cx="7772400" cy="1295400"/>
          </a:xfrm>
        </p:spPr>
        <p:txBody>
          <a:bodyPr/>
          <a:lstStyle/>
          <a:p>
            <a:r>
              <a:rPr lang="en-CA" altLang="en-US" smtClean="0"/>
              <a:t>5. PCR</a:t>
            </a:r>
            <a:br>
              <a:rPr lang="en-CA" altLang="en-US" smtClean="0"/>
            </a:br>
            <a:r>
              <a:rPr lang="en-CA" altLang="en-US" smtClean="0"/>
              <a:t>polymerase chain reaction</a:t>
            </a:r>
          </a:p>
        </p:txBody>
      </p:sp>
      <p:pic>
        <p:nvPicPr>
          <p:cNvPr id="16386" name="Picture 2" descr="https://upload.wikimedia.org/wikipedia/commons/thumb/c/cd/Wheat_and_chessboard_problem.jpg/1200px-Wheat_and_chessboard_probl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349500"/>
            <a:ext cx="40687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68313" y="5589588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800" b="1"/>
              <a:t>2</a:t>
            </a:r>
            <a:r>
              <a:rPr lang="en-CA" altLang="en-US" sz="1800" b="1" baseline="30000"/>
              <a:t>64</a:t>
            </a:r>
            <a:r>
              <a:rPr lang="en-CA" altLang="en-US" sz="1800" b="1"/>
              <a:t> = 18,446,744,073,709,551,616</a:t>
            </a:r>
            <a:endParaRPr lang="en-CA" altLang="en-US" sz="1800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250825" y="6091238"/>
            <a:ext cx="4572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400" b="1" i="1">
                <a:solidFill>
                  <a:srgbClr val="002060"/>
                </a:solidFill>
              </a:rPr>
              <a:t>https://www.youtube.com/watch?v=byk3pA1GPgU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040313" y="5013325"/>
            <a:ext cx="406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600"/>
              <a:t>If a piece of DNA could be doubled over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1600"/>
              <a:t>and again, 35 cycles would generate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1600"/>
              <a:t>2</a:t>
            </a:r>
            <a:r>
              <a:rPr lang="en-CA" altLang="en-US" sz="1600" baseline="30000"/>
              <a:t>35</a:t>
            </a:r>
            <a:r>
              <a:rPr lang="en-CA" altLang="en-US" sz="1600"/>
              <a:t> = 34,359,738,368 = 34 billion</a:t>
            </a:r>
          </a:p>
          <a:p>
            <a:pPr>
              <a:spcBef>
                <a:spcPct val="0"/>
              </a:spcBef>
              <a:buFontTx/>
              <a:buNone/>
            </a:pPr>
            <a:endParaRPr lang="en-CA" alt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1600"/>
              <a:t>Kary B. Mullis developed it in 1985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1600">
                <a:sym typeface="Wingdings" panose="05000000000000000000" pitchFamily="2" charset="2"/>
              </a:rPr>
              <a:t> </a:t>
            </a:r>
            <a:r>
              <a:rPr lang="en-CA" altLang="en-US" sz="1600"/>
              <a:t>Nobel Prize in Chemistry 1993</a:t>
            </a:r>
            <a:endParaRPr lang="en-CA" altLang="en-US" sz="1800"/>
          </a:p>
        </p:txBody>
      </p:sp>
      <p:pic>
        <p:nvPicPr>
          <p:cNvPr id="16390" name="Picture 4" descr="http://www.pocdscientific.com.au/img/eppendorf_tubes/FTRTube_0.2mL_PCR-Tub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205038"/>
            <a:ext cx="15716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6" descr="https://cdn.pixabay.com/photo/2015/11/03/12/24/dna-1020669_960_7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205038"/>
            <a:ext cx="9223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 noChangeArrowheads="1"/>
          </p:cNvSpPr>
          <p:nvPr>
            <p:ph type="title"/>
          </p:nvPr>
        </p:nvSpPr>
        <p:spPr>
          <a:xfrm>
            <a:off x="612775" y="1125538"/>
            <a:ext cx="8496300" cy="225425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2060"/>
                </a:solidFill>
              </a:rPr>
              <a:t>Then, the known DNA polymerases were heat sensitive 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sym typeface="Wingdings" panose="05000000000000000000" pitchFamily="2" charset="2"/>
              </a:rPr>
              <a:t> Needed to add more enzyme after each denaturation cycle</a:t>
            </a:r>
            <a:br>
              <a:rPr lang="en-US" altLang="en-US" sz="2400" smtClean="0">
                <a:sym typeface="Wingdings" panose="05000000000000000000" pitchFamily="2" charset="2"/>
              </a:rPr>
            </a:br>
            <a:r>
              <a:rPr lang="en-US" altLang="en-US" sz="2400" smtClean="0">
                <a:sym typeface="Wingdings" panose="05000000000000000000" pitchFamily="2" charset="2"/>
              </a:rPr>
              <a:t> Expensive and used up a lot of a grad student’s time</a:t>
            </a:r>
            <a:br>
              <a:rPr lang="en-US" altLang="en-US" sz="2400" smtClean="0">
                <a:sym typeface="Wingdings" panose="05000000000000000000" pitchFamily="2" charset="2"/>
              </a:rPr>
            </a:br>
            <a:r>
              <a:rPr lang="en-US" altLang="en-US" sz="2400" smtClean="0">
                <a:sym typeface="Wingdings" panose="05000000000000000000" pitchFamily="2" charset="2"/>
              </a:rPr>
              <a:t> So not used much until a breakthrough occurred- not practical</a:t>
            </a:r>
            <a:r>
              <a:rPr lang="en-US" altLang="en-US" smtClean="0">
                <a:sym typeface="Wingdings" panose="05000000000000000000" pitchFamily="2" charset="2"/>
              </a:rPr>
              <a:t/>
            </a:r>
            <a:br>
              <a:rPr lang="en-US" altLang="en-US" smtClean="0">
                <a:sym typeface="Wingdings" panose="05000000000000000000" pitchFamily="2" charset="2"/>
              </a:rPr>
            </a:br>
            <a:endParaRPr lang="en-US" altLang="en-US" sz="3200" smtClean="0"/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10816A-6FCD-4DFA-B28D-8CA6BD4C86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4579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385763" y="3881438"/>
            <a:ext cx="8372475" cy="1873250"/>
          </a:xfrm>
        </p:spPr>
        <p:txBody>
          <a:bodyPr/>
          <a:lstStyle/>
          <a:p>
            <a:r>
              <a:rPr lang="en-US" altLang="en-US" sz="2800" smtClean="0"/>
              <a:t>The breakthrough: heat tolerant polymerases</a:t>
            </a:r>
          </a:p>
          <a:p>
            <a:r>
              <a:rPr lang="en-US" altLang="en-US" sz="2800" smtClean="0"/>
              <a:t>Isolated from organisms living in the hot spots of the world</a:t>
            </a:r>
          </a:p>
        </p:txBody>
      </p:sp>
      <p:sp>
        <p:nvSpPr>
          <p:cNvPr id="24580" name="Footer Placeholder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Bisc 357 </a:t>
            </a:r>
          </a:p>
        </p:txBody>
      </p:sp>
      <p:sp>
        <p:nvSpPr>
          <p:cNvPr id="30722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91DB6C-B1F7-42A9-9897-704E1997E0F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C6C54B-1266-9241-A6C4-B3DE8FCF0599}"/>
              </a:ext>
            </a:extLst>
          </p:cNvPr>
          <p:cNvSpPr/>
          <p:nvPr/>
        </p:nvSpPr>
        <p:spPr>
          <a:xfrm>
            <a:off x="1547813" y="5589588"/>
            <a:ext cx="7372350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 i="1" dirty="0">
                <a:solidFill>
                  <a:srgbClr val="002060"/>
                </a:solidFill>
                <a:hlinkClick r:id="rId2"/>
              </a:rPr>
              <a:t>https://instruction.bact.wisc.edu/themicrobialworld/LAHT/b27.html</a:t>
            </a:r>
            <a:endParaRPr lang="en-CA" sz="1200" b="1" i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CA" dirty="0"/>
              <a:t>BY </a:t>
            </a:r>
            <a:r>
              <a:rPr lang="en-CA" b="1" dirty="0"/>
              <a:t>Thomas D. Brock</a:t>
            </a:r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38" y="2365375"/>
            <a:ext cx="4749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PCR?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8CBAD-95B8-3A40-8D64-E723F395B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method to select a particular (known) sequence and amplify millions or billions of copies of that sequence in order to work with it further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25603" name="Footer Placeholder 4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Bisc 357</a:t>
            </a:r>
          </a:p>
        </p:txBody>
      </p:sp>
      <p:sp>
        <p:nvSpPr>
          <p:cNvPr id="2560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944573-5815-4F2C-A043-BE545EF1C8F5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PCR used for?</a:t>
            </a:r>
          </a:p>
        </p:txBody>
      </p:sp>
      <p:sp>
        <p:nvSpPr>
          <p:cNvPr id="2662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5025"/>
          </a:xfrm>
        </p:spPr>
        <p:txBody>
          <a:bodyPr/>
          <a:lstStyle/>
          <a:p>
            <a:r>
              <a:rPr lang="en-US" altLang="en-US" sz="2400" smtClean="0"/>
              <a:t>Amplifying a gene so we can clone it (making the insert)</a:t>
            </a:r>
          </a:p>
          <a:p>
            <a:r>
              <a:rPr lang="en-US" altLang="en-US" sz="2400" smtClean="0"/>
              <a:t>Identifying individuals in a population by amplifying key genes that differ between individuals</a:t>
            </a:r>
          </a:p>
          <a:p>
            <a:r>
              <a:rPr lang="en-US" altLang="en-US" sz="2400" smtClean="0"/>
              <a:t>Ranges from studies of wildlife populations to forensics- finding the killer or the long lost heir</a:t>
            </a:r>
          </a:p>
          <a:p>
            <a:r>
              <a:rPr lang="en-US" altLang="en-US" sz="2400" smtClean="0"/>
              <a:t>Making probes, sequencing DNA for many purposes such as identifying variants or mutations in DNA, assessing level of expression of particular genes</a:t>
            </a:r>
          </a:p>
          <a:p>
            <a:r>
              <a:rPr lang="en-US" altLang="en-US" sz="2400" smtClean="0"/>
              <a:t>Introducing mutations into a gene of interest to study its function</a:t>
            </a:r>
          </a:p>
        </p:txBody>
      </p:sp>
      <p:sp>
        <p:nvSpPr>
          <p:cNvPr id="26627" name="Footer Placeholder 4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Bisc 357</a:t>
            </a:r>
          </a:p>
        </p:txBody>
      </p:sp>
      <p:sp>
        <p:nvSpPr>
          <p:cNvPr id="26628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29636-88E0-4F47-8E24-5626C554A916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60563"/>
            <a:ext cx="3106738" cy="2720975"/>
          </a:xfrm>
        </p:spPr>
        <p:txBody>
          <a:bodyPr/>
          <a:lstStyle/>
          <a:p>
            <a:r>
              <a:rPr lang="en-US" altLang="en-US" sz="2800" smtClean="0"/>
              <a:t>Commonly PCR can be used to amplify specific gene/fragment from complex genomes</a:t>
            </a:r>
          </a:p>
        </p:txBody>
      </p:sp>
      <p:pic>
        <p:nvPicPr>
          <p:cNvPr id="17410" name="Picture 3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6963" y="260350"/>
            <a:ext cx="5276850" cy="6121400"/>
          </a:xfrm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3924300" y="4941888"/>
            <a:ext cx="14319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PCR products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amplicons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8F77CD-5C96-4666-A796-DD8C916201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7413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7"/>
          <p:cNvSpPr txBox="1">
            <a:spLocks noChangeArrowheads="1"/>
          </p:cNvSpPr>
          <p:nvPr/>
        </p:nvSpPr>
        <p:spPr bwMode="auto">
          <a:xfrm>
            <a:off x="647700" y="620713"/>
            <a:ext cx="78486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CA" altLang="en-US" sz="2800" u="sng">
                <a:solidFill>
                  <a:srgbClr val="002060"/>
                </a:solidFill>
              </a:rPr>
              <a:t>Principle: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CA" altLang="en-US" sz="2400"/>
              <a:t>You use short primers (around 18-24 nt long) to TARGET specific DNA sequences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CA" altLang="en-US" sz="2400"/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CA" altLang="en-US" sz="2400"/>
              <a:t>This means you have to have some knowledge of the gene you want to amplify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CA" altLang="en-US" sz="2400"/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CA" altLang="en-US" sz="2400"/>
              <a:t>You can then amplify HUGE amounts of that selected sequence (millions or billions of copies of it), to levels where you have enough to: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CA" altLang="en-US" sz="2400"/>
          </a:p>
          <a:p>
            <a:pPr lvl="2" eaLnBrk="1" hangingPunct="1">
              <a:spcBef>
                <a:spcPct val="0"/>
              </a:spcBef>
            </a:pPr>
            <a:r>
              <a:rPr lang="en-CA" altLang="en-US" sz="2000"/>
              <a:t>Visualize on a gel</a:t>
            </a:r>
          </a:p>
          <a:p>
            <a:pPr lvl="2" eaLnBrk="1" hangingPunct="1">
              <a:spcBef>
                <a:spcPct val="0"/>
              </a:spcBef>
            </a:pPr>
            <a:r>
              <a:rPr lang="en-CA" altLang="en-US" sz="2000"/>
              <a:t>Clone</a:t>
            </a:r>
          </a:p>
          <a:p>
            <a:pPr lvl="2" eaLnBrk="1" hangingPunct="1">
              <a:spcBef>
                <a:spcPct val="0"/>
              </a:spcBef>
            </a:pPr>
            <a:r>
              <a:rPr lang="en-CA" altLang="en-US" sz="2000"/>
              <a:t>Sequence (etc.)</a:t>
            </a:r>
          </a:p>
          <a:p>
            <a:pPr eaLnBrk="1" hangingPunct="1">
              <a:spcBef>
                <a:spcPct val="0"/>
              </a:spcBef>
            </a:pPr>
            <a:endParaRPr lang="en-CA" altLang="en-US" sz="2400"/>
          </a:p>
        </p:txBody>
      </p:sp>
      <p:sp>
        <p:nvSpPr>
          <p:cNvPr id="18434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12823-C041-4CF7-B179-FC4A7F875C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8435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ea typeface="MS PGothic" panose="020B0600070205080204" pitchFamily="34" charset="-128"/>
              </a:rPr>
              <a:t>Bisc 357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DAE041-ADF3-4A8B-89BA-0962C7446DE0}" type="slidenum">
              <a:rPr lang="en-US" altLang="en-US" sz="1400"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ea typeface="MS PGothic" panose="020B0600070205080204" pitchFamily="34" charset="-12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57338" y="220663"/>
            <a:ext cx="54737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solidFill>
                  <a:srgbClr val="002060"/>
                </a:solidFill>
              </a:rPr>
              <a:t>What does PCR involve?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913" y="1268413"/>
            <a:ext cx="8864600" cy="460851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smtClean="0"/>
              <a:t>DNA template (genomic, cDNA, plasmid etc)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smtClean="0"/>
              <a:t>Nucleotides (</a:t>
            </a:r>
            <a:r>
              <a:rPr lang="en-US" altLang="en-US" sz="2400" b="1" smtClean="0"/>
              <a:t>d</a:t>
            </a:r>
            <a:r>
              <a:rPr lang="en-US" altLang="en-US" sz="2400" smtClean="0"/>
              <a:t>NTPs)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smtClean="0"/>
              <a:t>Reaction buffer with correct salts, pH, Mg</a:t>
            </a:r>
            <a:r>
              <a:rPr lang="en-US" altLang="en-US" sz="2400" baseline="30000" smtClean="0"/>
              <a:t>++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smtClean="0"/>
              <a:t>Primers specific for the gene of interest (forward and reverse)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i="1" smtClean="0"/>
              <a:t>Taq</a:t>
            </a:r>
            <a:r>
              <a:rPr lang="en-US" altLang="en-US" sz="2400" smtClean="0"/>
              <a:t> polymerase, or other thermo-tolerant DNA polymerase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This polymerase can undergo many rounds of heating and cooling to amplify the DNA of interest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ea typeface="MS PGothic" panose="020B0600070205080204" pitchFamily="34" charset="-128"/>
              </a:rPr>
              <a:t>Bisc 357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D5BAE3-8939-4007-9867-F13C7D76B349}" type="slidenum">
              <a:rPr lang="en-US" altLang="en-US" sz="1400"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ea typeface="MS PGothic" panose="020B0600070205080204" pitchFamily="34" charset="-12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00090"/>
                </a:solidFill>
              </a:rPr>
              <a:t>How we do PCR</a:t>
            </a:r>
            <a:endParaRPr lang="en-US" altLang="en-US" smtClean="0">
              <a:solidFill>
                <a:srgbClr val="000090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801813"/>
            <a:ext cx="7839075" cy="41163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Cycles:</a:t>
            </a:r>
          </a:p>
          <a:p>
            <a:pPr lvl="1" eaLnBrk="1" hangingPunct="1"/>
            <a:r>
              <a:rPr lang="en-US" altLang="en-US" sz="2400" u="sng" smtClean="0">
                <a:solidFill>
                  <a:srgbClr val="800000"/>
                </a:solidFill>
              </a:rPr>
              <a:t>denaturing</a:t>
            </a:r>
            <a:r>
              <a:rPr lang="en-US" altLang="en-US" sz="2400" smtClean="0">
                <a:solidFill>
                  <a:srgbClr val="800000"/>
                </a:solidFill>
              </a:rPr>
              <a:t>:</a:t>
            </a:r>
            <a:r>
              <a:rPr lang="en-US" altLang="en-US" sz="2400" smtClean="0"/>
              <a:t> high temperature (95C) to denature the DNA, pull the strands apart (also called </a:t>
            </a:r>
            <a:r>
              <a:rPr lang="en-US" altLang="en-CA" sz="2400" smtClean="0"/>
              <a:t>“</a:t>
            </a:r>
            <a:r>
              <a:rPr lang="en-US" altLang="en-US" sz="2400" smtClean="0"/>
              <a:t>melting</a:t>
            </a:r>
            <a:r>
              <a:rPr lang="en-US" altLang="en-CA" sz="2400" smtClean="0"/>
              <a:t>”</a:t>
            </a:r>
            <a:r>
              <a:rPr lang="en-US" altLang="en-US" sz="2400" smtClean="0"/>
              <a:t>)</a:t>
            </a:r>
          </a:p>
          <a:p>
            <a:pPr lvl="1" eaLnBrk="1" hangingPunct="1"/>
            <a:r>
              <a:rPr lang="en-US" altLang="en-US" sz="2400" u="sng" smtClean="0">
                <a:solidFill>
                  <a:srgbClr val="800000"/>
                </a:solidFill>
              </a:rPr>
              <a:t>annealing</a:t>
            </a:r>
            <a:r>
              <a:rPr lang="en-US" altLang="en-US" sz="2400" smtClean="0">
                <a:solidFill>
                  <a:srgbClr val="800000"/>
                </a:solidFill>
              </a:rPr>
              <a:t>: </a:t>
            </a:r>
            <a:r>
              <a:rPr lang="en-US" altLang="en-US" sz="2400" smtClean="0"/>
              <a:t>temperature lowered to allow the primers to bind specifically to the DNA target</a:t>
            </a:r>
          </a:p>
          <a:p>
            <a:pPr lvl="1" eaLnBrk="1" hangingPunct="1"/>
            <a:r>
              <a:rPr lang="en-US" altLang="en-US" sz="2400" u="sng" smtClean="0">
                <a:solidFill>
                  <a:srgbClr val="800000"/>
                </a:solidFill>
              </a:rPr>
              <a:t>extension</a:t>
            </a:r>
            <a:r>
              <a:rPr lang="en-US" altLang="en-US" sz="2400" smtClean="0">
                <a:solidFill>
                  <a:srgbClr val="800000"/>
                </a:solidFill>
              </a:rPr>
              <a:t>: </a:t>
            </a:r>
            <a:r>
              <a:rPr lang="en-US" altLang="en-US" sz="2400" smtClean="0"/>
              <a:t>temperature raised to 68 or 72 to allow the strands to be completed by the polymerase</a:t>
            </a:r>
          </a:p>
          <a:p>
            <a:pPr eaLnBrk="1" hangingPunct="1"/>
            <a:r>
              <a:rPr lang="en-US" altLang="en-US" sz="2800" smtClean="0"/>
              <a:t>Repeat as needed, usually 20-35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 noChangeArrowheads="1"/>
          </p:cNvSpPr>
          <p:nvPr>
            <p:ph type="ctrTitle"/>
          </p:nvPr>
        </p:nvSpPr>
        <p:spPr>
          <a:xfrm>
            <a:off x="684213" y="-674688"/>
            <a:ext cx="7772400" cy="2089151"/>
          </a:xfrm>
        </p:spPr>
        <p:txBody>
          <a:bodyPr/>
          <a:lstStyle/>
          <a:p>
            <a:r>
              <a:rPr lang="en-CA" altLang="en-US" smtClean="0"/>
              <a:t/>
            </a:r>
            <a:br>
              <a:rPr lang="en-CA" altLang="en-US" smtClean="0"/>
            </a:br>
            <a:r>
              <a:rPr lang="en-CA" altLang="en-US" sz="2400" smtClean="0"/>
              <a:t>Polymerase Chain Reaction (PCR) is carried out in thermocyclers</a:t>
            </a:r>
          </a:p>
        </p:txBody>
      </p:sp>
      <p:pic>
        <p:nvPicPr>
          <p:cNvPr id="22530" name="Picture 6" descr="http://upload.wikimedia.org/wikipedia/commons/b/b8/G-Storm_thermal_cyc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644900"/>
            <a:ext cx="37465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7" descr="https://tse2.mm.bing.net/th?id=OIP.9-g8oXuz8PvJGlgc2fIU5QEsDh&amp;pid=15.1&amp;P=0&amp;w=225&amp;h=1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21431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9" descr="https://tse4.mm.bing.net/th?id=OIP.R5CYdK9bENID0e4YMzn-WgEsEp&amp;pid=15.1&amp;P=0&amp;w=167&amp;h=16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797425"/>
            <a:ext cx="15906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3" descr="http://4.bp.blogspot.com/-l2GOqAPnN9Y/UGww5pu5-KI/AAAAAAAAAfE/o9eR4HRysWY/s1600/MrCyc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27273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5" descr="https://tse2.mm.bing.net/th?id=OIP.M225MEMQsZ8gwNiwDFrffgEsEC&amp;pid=15.1&amp;P=0&amp;w=183&amp;h=15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341438"/>
            <a:ext cx="20161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7" descr="http://i.ebayimg.com/images/i/251424714666-0-1/s-l100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96975"/>
            <a:ext cx="240823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9" descr="https://tse3.mm.bing.net/th?id=OIP.iNAL2WepEUXQ0Y176a8vIgD6Es&amp;pid=15.1&amp;P=0&amp;w=300&amp;h=3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933825"/>
            <a:ext cx="1900237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875" y="0"/>
            <a:ext cx="6443663" cy="1143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Polymerase Chain Reaction (PCR)</a:t>
            </a:r>
            <a:br>
              <a:rPr lang="en-US" altLang="en-US" sz="2400" smtClean="0"/>
            </a:br>
            <a:r>
              <a:rPr lang="en-US" altLang="en-US" sz="2400" smtClean="0"/>
              <a:t>performed in a thermocycler </a:t>
            </a:r>
          </a:p>
        </p:txBody>
      </p:sp>
      <p:grpSp>
        <p:nvGrpSpPr>
          <p:cNvPr id="23554" name="Group 16"/>
          <p:cNvGrpSpPr>
            <a:grpSpLocks/>
          </p:cNvGrpSpPr>
          <p:nvPr/>
        </p:nvGrpSpPr>
        <p:grpSpPr bwMode="auto">
          <a:xfrm>
            <a:off x="1116013" y="1227138"/>
            <a:ext cx="4729162" cy="2232025"/>
            <a:chOff x="1476375" y="3068638"/>
            <a:chExt cx="4032250" cy="1826170"/>
          </a:xfrm>
        </p:grpSpPr>
        <p:sp>
          <p:nvSpPr>
            <p:cNvPr id="23560" name="Line 6"/>
            <p:cNvSpPr>
              <a:spLocks noChangeShapeType="1"/>
            </p:cNvSpPr>
            <p:nvPr/>
          </p:nvSpPr>
          <p:spPr bwMode="auto">
            <a:xfrm flipV="1">
              <a:off x="1547813" y="3429000"/>
              <a:ext cx="431800" cy="143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7"/>
            <p:cNvSpPr>
              <a:spLocks noChangeShapeType="1"/>
            </p:cNvSpPr>
            <p:nvPr/>
          </p:nvSpPr>
          <p:spPr bwMode="auto">
            <a:xfrm>
              <a:off x="1979613" y="3429000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8"/>
            <p:cNvSpPr>
              <a:spLocks noChangeShapeType="1"/>
            </p:cNvSpPr>
            <p:nvPr/>
          </p:nvSpPr>
          <p:spPr bwMode="auto">
            <a:xfrm>
              <a:off x="2627313" y="3429000"/>
              <a:ext cx="144462" cy="108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9"/>
            <p:cNvSpPr>
              <a:spLocks noChangeShapeType="1"/>
            </p:cNvSpPr>
            <p:nvPr/>
          </p:nvSpPr>
          <p:spPr bwMode="auto">
            <a:xfrm>
              <a:off x="2771775" y="4510088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 flipV="1">
              <a:off x="3132138" y="3933825"/>
              <a:ext cx="144462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1"/>
            <p:cNvSpPr>
              <a:spLocks noChangeShapeType="1"/>
            </p:cNvSpPr>
            <p:nvPr/>
          </p:nvSpPr>
          <p:spPr bwMode="auto">
            <a:xfrm>
              <a:off x="3276600" y="3933825"/>
              <a:ext cx="43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2"/>
            <p:cNvSpPr>
              <a:spLocks noChangeShapeType="1"/>
            </p:cNvSpPr>
            <p:nvPr/>
          </p:nvSpPr>
          <p:spPr bwMode="auto">
            <a:xfrm flipV="1">
              <a:off x="3708400" y="3429000"/>
              <a:ext cx="2159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Text Box 13"/>
            <p:cNvSpPr txBox="1">
              <a:spLocks noChangeArrowheads="1"/>
            </p:cNvSpPr>
            <p:nvPr/>
          </p:nvSpPr>
          <p:spPr bwMode="auto">
            <a:xfrm>
              <a:off x="1476375" y="3068638"/>
              <a:ext cx="1975271" cy="384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1600"/>
                <a:t>94</a:t>
              </a:r>
              <a:r>
                <a:rPr lang="en-US" altLang="en-US" sz="1600" baseline="30000"/>
                <a:t>o</a:t>
              </a:r>
              <a:r>
                <a:rPr lang="en-US" altLang="en-US" sz="1600"/>
                <a:t>C for 30 s</a:t>
              </a:r>
            </a:p>
          </p:txBody>
        </p:sp>
        <p:sp>
          <p:nvSpPr>
            <p:cNvPr id="23568" name="Text Box 14"/>
            <p:cNvSpPr txBox="1">
              <a:spLocks noChangeArrowheads="1"/>
            </p:cNvSpPr>
            <p:nvPr/>
          </p:nvSpPr>
          <p:spPr bwMode="auto">
            <a:xfrm>
              <a:off x="2555875" y="4510088"/>
              <a:ext cx="1865753" cy="384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2. 55</a:t>
              </a:r>
              <a:r>
                <a:rPr lang="en-US" altLang="en-US" sz="1600" baseline="30000"/>
                <a:t>o</a:t>
              </a:r>
              <a:r>
                <a:rPr lang="en-US" altLang="en-US" sz="1600"/>
                <a:t>C, for 30 s</a:t>
              </a:r>
            </a:p>
          </p:txBody>
        </p:sp>
        <p:sp>
          <p:nvSpPr>
            <p:cNvPr id="23569" name="Text Box 15"/>
            <p:cNvSpPr txBox="1">
              <a:spLocks noChangeArrowheads="1"/>
            </p:cNvSpPr>
            <p:nvPr/>
          </p:nvSpPr>
          <p:spPr bwMode="auto">
            <a:xfrm>
              <a:off x="3203575" y="3573462"/>
              <a:ext cx="2305050" cy="27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3. 72</a:t>
              </a:r>
              <a:r>
                <a:rPr lang="en-US" altLang="en-US" sz="1600" baseline="30000"/>
                <a:t>o</a:t>
              </a:r>
              <a:r>
                <a:rPr lang="en-US" altLang="en-US" sz="1600"/>
                <a:t>C for variable time</a:t>
              </a:r>
            </a:p>
          </p:txBody>
        </p:sp>
      </p:grpSp>
      <p:sp>
        <p:nvSpPr>
          <p:cNvPr id="23555" name="AutoShape 16"/>
          <p:cNvSpPr>
            <a:spLocks/>
          </p:cNvSpPr>
          <p:nvPr/>
        </p:nvSpPr>
        <p:spPr bwMode="auto">
          <a:xfrm rot="-5400000">
            <a:off x="2881313" y="2030412"/>
            <a:ext cx="287338" cy="3649663"/>
          </a:xfrm>
          <a:prstGeom prst="leftBrace">
            <a:avLst>
              <a:gd name="adj1" fmla="val 501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23556" name="Text Box 17"/>
          <p:cNvSpPr txBox="1">
            <a:spLocks noChangeArrowheads="1"/>
          </p:cNvSpPr>
          <p:nvPr/>
        </p:nvSpPr>
        <p:spPr bwMode="auto">
          <a:xfrm>
            <a:off x="1624013" y="4219575"/>
            <a:ext cx="2800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one cycle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Usually 30-40 cycles total</a:t>
            </a:r>
          </a:p>
        </p:txBody>
      </p:sp>
      <p:sp>
        <p:nvSpPr>
          <p:cNvPr id="23557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C25666-0816-4FCD-AD9D-41A767EC573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5838825" y="1206500"/>
            <a:ext cx="29527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Extension time varies depending on your product size and the enzyme. </a:t>
            </a:r>
            <a:r>
              <a:rPr lang="en-US" altLang="en-US" sz="1800" b="1"/>
              <a:t>Must have a long enough extension time to make the correct product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e.g. Taq is 60 seconds per kb, but some enzymes claim 1 kb in 10 seconds</a:t>
            </a:r>
          </a:p>
        </p:txBody>
      </p:sp>
      <p:sp>
        <p:nvSpPr>
          <p:cNvPr id="23559" name="Footer Placeholder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5603</TotalTime>
  <Words>583</Words>
  <Application>Microsoft Office PowerPoint</Application>
  <PresentationFormat>On-screen Show (4:3)</PresentationFormat>
  <Paragraphs>82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MS PGothic</vt:lpstr>
      <vt:lpstr>Default Design</vt:lpstr>
      <vt:lpstr>5. PCR polymerase chain reaction</vt:lpstr>
      <vt:lpstr>What is PCR?</vt:lpstr>
      <vt:lpstr>What is PCR used for?</vt:lpstr>
      <vt:lpstr>Commonly PCR can be used to amplify specific gene/fragment from complex genomes</vt:lpstr>
      <vt:lpstr>PowerPoint Presentation</vt:lpstr>
      <vt:lpstr>What does PCR involve?</vt:lpstr>
      <vt:lpstr>How we do PCR</vt:lpstr>
      <vt:lpstr> Polymerase Chain Reaction (PCR) is carried out in thermocyclers</vt:lpstr>
      <vt:lpstr>Polymerase Chain Reaction (PCR) performed in a thermocycler </vt:lpstr>
      <vt:lpstr>Then, the known DNA polymerases were heat sensitive   Needed to add more enzyme after each denaturation cycle  Expensive and used up a lot of a grad student’s time  So not used much until a breakthrough occurred- not practical </vt:lpstr>
      <vt:lpstr>PowerPoint Presentation</vt:lpstr>
    </vt:vector>
  </TitlesOfParts>
  <Company>SFU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access to the sequence and annotation of a gene:  how do I assess its function?</dc:title>
  <dc:creator>Jim Mattsson</dc:creator>
  <cp:lastModifiedBy>M Yip</cp:lastModifiedBy>
  <cp:revision>149</cp:revision>
  <cp:lastPrinted>2019-09-11T20:15:43Z</cp:lastPrinted>
  <dcterms:created xsi:type="dcterms:W3CDTF">2004-11-19T04:20:14Z</dcterms:created>
  <dcterms:modified xsi:type="dcterms:W3CDTF">2020-09-21T01:01:18Z</dcterms:modified>
</cp:coreProperties>
</file>