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6" r:id="rId2"/>
    <p:sldId id="414" r:id="rId3"/>
    <p:sldId id="283" r:id="rId4"/>
    <p:sldId id="419" r:id="rId5"/>
    <p:sldId id="287" r:id="rId6"/>
    <p:sldId id="310" r:id="rId7"/>
    <p:sldId id="311" r:id="rId8"/>
    <p:sldId id="315" r:id="rId9"/>
    <p:sldId id="316" r:id="rId10"/>
    <p:sldId id="401" r:id="rId11"/>
    <p:sldId id="402" r:id="rId12"/>
    <p:sldId id="403" r:id="rId1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79398" autoAdjust="0"/>
  </p:normalViewPr>
  <p:slideViewPr>
    <p:cSldViewPr showGuides="1">
      <p:cViewPr varScale="1">
        <p:scale>
          <a:sx n="89" d="100"/>
          <a:sy n="89" d="100"/>
        </p:scale>
        <p:origin x="219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C4C772D8-BCA4-8749-BDF9-C2D15A1CF5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C5FCF5F-714C-2344-9021-738C449696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39AA13C0-3D7B-804B-A5AD-3077D3F0D1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5D74AC47-E53F-6941-B958-53373A3F1D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83AACF78-189B-495E-950E-2073890F7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DCFAC7-4B68-304F-8301-0093F5A06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D59AB-9D16-9E43-8186-A5DBA8B28A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B63A38-2C85-4765-9482-387F4977CBE5}" type="datetimeFigureOut">
              <a:rPr lang="en-CA"/>
              <a:pPr>
                <a:defRPr/>
              </a:pPr>
              <a:t>2020-09-20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5525D32-7FB3-1B4F-959A-AC71CAD5D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365121-BB46-AC4E-87F8-92151191F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C5944-B355-274B-80C9-EDD11629CD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32C6A-A7EA-BE42-B5AB-4192C2629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C95ACA1-3AEB-4A9F-8D03-1326B118DDD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006D5D-D230-4C5C-B54B-CA750BCE8439}" type="slidenum">
              <a:rPr lang="en-CA" altLang="en-US"/>
              <a:pPr/>
              <a:t>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</a:rPr>
              <a:t>enzyme will die eventually but generally will last through 35 cycles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D12613-5F78-4920-823F-3B1950F1812B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FC3F96-AA34-4A00-B866-87D340F83B8D}" type="slidenum">
              <a:rPr lang="en-CA" altLang="en-US"/>
              <a:pPr/>
              <a:t>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315CBF-C04C-4598-8013-F86B7922DBB3}" type="slidenum">
              <a:rPr lang="en-CA" altLang="en-US"/>
              <a:pPr/>
              <a:t>6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64615-1B04-4DE2-953C-B13D4C604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93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45CB-F309-4CDC-BCB7-49B0753C2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98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8401-8260-4E72-9080-F0CD6FC94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74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3C4C-6FD9-40B9-8E0E-17110B10A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0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96DF-0CE0-42BC-ADFE-E514D38E0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60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1F970-70E6-4684-8240-D8C4D444D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8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FD0A-B8BE-4229-B2A7-47770724D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6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1CDE-1089-4A4D-9DDF-9648BA500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98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89CE-800A-4501-9C4B-C7A994858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3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C181B-BE3D-45E9-B00E-3D0FAAF2E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3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3B470-F6F7-4AA3-9D35-D2D83C741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4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0961-8AC5-43DA-BCE3-9F3285CCB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6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E3C7D6-D22D-5747-890D-D817C7B976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PCR lecture,</a:t>
            </a: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0EA448-F058-034B-95C2-DDF147AAC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Bisc 357  fall      2019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131729-014A-E349-9729-9ED15D5AA5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15057CA-25D1-486A-B5F6-D07C47CA6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ctrTitle"/>
          </p:nvPr>
        </p:nvSpPr>
        <p:spPr>
          <a:xfrm>
            <a:off x="633413" y="620713"/>
            <a:ext cx="5018087" cy="1295400"/>
          </a:xfrm>
        </p:spPr>
        <p:txBody>
          <a:bodyPr/>
          <a:lstStyle/>
          <a:p>
            <a:r>
              <a:rPr lang="en-CA" altLang="en-US" smtClean="0"/>
              <a:t>5. PCR</a:t>
            </a:r>
            <a:br>
              <a:rPr lang="en-CA" altLang="en-US" smtClean="0"/>
            </a:br>
            <a:r>
              <a:rPr lang="en-CA" altLang="en-US" smtClean="0"/>
              <a:t>polymerase chain reaction</a:t>
            </a:r>
          </a:p>
        </p:txBody>
      </p:sp>
      <p:pic>
        <p:nvPicPr>
          <p:cNvPr id="16386" name="Picture 2" descr="https://upload.wikimedia.org/wikipedia/commons/thumb/c/cd/Wheat_and_chessboard_problem.jpg/1200px-Wheat_and_chessboard_pro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349500"/>
            <a:ext cx="40687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8313" y="558958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/>
              <a:t>2</a:t>
            </a:r>
            <a:r>
              <a:rPr lang="en-CA" altLang="en-US" sz="1800" b="1" baseline="30000"/>
              <a:t>64</a:t>
            </a:r>
            <a:r>
              <a:rPr lang="en-CA" altLang="en-US" sz="1800" b="1"/>
              <a:t> = 18,446,744,073,709,551,616</a:t>
            </a:r>
            <a:endParaRPr lang="en-CA" altLang="en-US" sz="1800"/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250825" y="609123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400" b="1" i="1">
                <a:solidFill>
                  <a:srgbClr val="002060"/>
                </a:solidFill>
              </a:rPr>
              <a:t>https://www.youtube.com/watch?v=byk3pA1GPgU</a:t>
            </a:r>
          </a:p>
        </p:txBody>
      </p:sp>
      <p:pic>
        <p:nvPicPr>
          <p:cNvPr id="16389" name="Picture 4" descr="http://www.pocdscientific.com.au/img/eppendorf_tubes/FTRTube_0.2mL_PCR-Tub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4613"/>
            <a:ext cx="1571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5364163" y="3429000"/>
            <a:ext cx="3146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Part 2: About primers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269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Outcome:many millions of PCR products (amplicons)</a:t>
            </a:r>
            <a:br>
              <a:rPr lang="en-US" altLang="en-US" sz="2400" smtClean="0"/>
            </a:br>
            <a:r>
              <a:rPr lang="en-US" altLang="en-US" sz="2400" smtClean="0"/>
              <a:t>that can easily be detected by DNA staining and agarose gel electrophoresis</a:t>
            </a:r>
          </a:p>
        </p:txBody>
      </p:sp>
      <p:pic>
        <p:nvPicPr>
          <p:cNvPr id="25602" name="Picture 3" descr="good PC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48466" r="21928" b="1662"/>
          <a:stretch>
            <a:fillRect/>
          </a:stretch>
        </p:blipFill>
        <p:spPr>
          <a:xfrm>
            <a:off x="2195513" y="1628775"/>
            <a:ext cx="5424487" cy="3600450"/>
          </a:xfrm>
          <a:noFill/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3EDCC-5055-4FB1-91C7-CE093EC534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181100" y="5351463"/>
            <a:ext cx="735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an example of genotyping different strains – different sized bands indicate differences in the target DNA in each strain</a:t>
            </a:r>
          </a:p>
        </p:txBody>
      </p:sp>
      <p:sp>
        <p:nvSpPr>
          <p:cNvPr id="25605" name="Footer Placeholder 3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Bisc 357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The all or none nature of PCR</a:t>
            </a:r>
            <a:r>
              <a:rPr lang="en-US" altLang="en-US" sz="2400" smtClean="0"/>
              <a:t> </a:t>
            </a:r>
            <a:br>
              <a:rPr lang="en-US" altLang="en-US" sz="2400" smtClean="0"/>
            </a:br>
            <a:r>
              <a:rPr lang="en-US" altLang="en-US" sz="1800" smtClean="0"/>
              <a:t>If your PCR reaction is sub-optimal, it may look like it didn’t work at all. Many times, however, you just need to tweak the conditions to obtain a detectable amount of product</a:t>
            </a:r>
          </a:p>
        </p:txBody>
      </p:sp>
      <p:sp>
        <p:nvSpPr>
          <p:cNvPr id="26626" name="Freeform 6"/>
          <p:cNvSpPr>
            <a:spLocks/>
          </p:cNvSpPr>
          <p:nvPr/>
        </p:nvSpPr>
        <p:spPr bwMode="auto">
          <a:xfrm>
            <a:off x="5292725" y="3562350"/>
            <a:ext cx="2519363" cy="2243138"/>
          </a:xfrm>
          <a:custGeom>
            <a:avLst/>
            <a:gdLst>
              <a:gd name="T0" fmla="*/ 0 w 1587"/>
              <a:gd name="T1" fmla="*/ 2147483646 h 1413"/>
              <a:gd name="T2" fmla="*/ 2147483646 w 1587"/>
              <a:gd name="T3" fmla="*/ 2147483646 h 1413"/>
              <a:gd name="T4" fmla="*/ 2147483646 w 1587"/>
              <a:gd name="T5" fmla="*/ 2147483646 h 1413"/>
              <a:gd name="T6" fmla="*/ 0 60000 65536"/>
              <a:gd name="T7" fmla="*/ 0 60000 65536"/>
              <a:gd name="T8" fmla="*/ 0 60000 65536"/>
              <a:gd name="T9" fmla="*/ 0 w 1587"/>
              <a:gd name="T10" fmla="*/ 0 h 1413"/>
              <a:gd name="T11" fmla="*/ 1587 w 1587"/>
              <a:gd name="T12" fmla="*/ 1413 h 14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413">
                <a:moveTo>
                  <a:pt x="0" y="1413"/>
                </a:moveTo>
                <a:cubicBezTo>
                  <a:pt x="162" y="940"/>
                  <a:pt x="325" y="468"/>
                  <a:pt x="589" y="234"/>
                </a:cubicBezTo>
                <a:cubicBezTo>
                  <a:pt x="853" y="0"/>
                  <a:pt x="1220" y="3"/>
                  <a:pt x="1587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Freeform 7"/>
          <p:cNvSpPr>
            <a:spLocks/>
          </p:cNvSpPr>
          <p:nvPr/>
        </p:nvSpPr>
        <p:spPr bwMode="auto">
          <a:xfrm>
            <a:off x="5364163" y="4930775"/>
            <a:ext cx="2471737" cy="874713"/>
          </a:xfrm>
          <a:custGeom>
            <a:avLst/>
            <a:gdLst>
              <a:gd name="T0" fmla="*/ 0 w 1557"/>
              <a:gd name="T1" fmla="*/ 2147483646 h 551"/>
              <a:gd name="T2" fmla="*/ 2147483646 w 1557"/>
              <a:gd name="T3" fmla="*/ 2147483646 h 551"/>
              <a:gd name="T4" fmla="*/ 2147483646 w 1557"/>
              <a:gd name="T5" fmla="*/ 2147483646 h 551"/>
              <a:gd name="T6" fmla="*/ 2147483646 w 1557"/>
              <a:gd name="T7" fmla="*/ 2147483646 h 551"/>
              <a:gd name="T8" fmla="*/ 2147483646 w 1557"/>
              <a:gd name="T9" fmla="*/ 2147483646 h 551"/>
              <a:gd name="T10" fmla="*/ 2147483646 w 1557"/>
              <a:gd name="T11" fmla="*/ 2147483646 h 5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7"/>
              <a:gd name="T19" fmla="*/ 0 h 551"/>
              <a:gd name="T20" fmla="*/ 1557 w 1557"/>
              <a:gd name="T21" fmla="*/ 551 h 5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7" h="551">
                <a:moveTo>
                  <a:pt x="0" y="551"/>
                </a:moveTo>
                <a:cubicBezTo>
                  <a:pt x="83" y="430"/>
                  <a:pt x="166" y="309"/>
                  <a:pt x="272" y="233"/>
                </a:cubicBezTo>
                <a:cubicBezTo>
                  <a:pt x="378" y="157"/>
                  <a:pt x="499" y="127"/>
                  <a:pt x="635" y="97"/>
                </a:cubicBezTo>
                <a:cubicBezTo>
                  <a:pt x="771" y="67"/>
                  <a:pt x="945" y="67"/>
                  <a:pt x="1089" y="52"/>
                </a:cubicBezTo>
                <a:cubicBezTo>
                  <a:pt x="1233" y="37"/>
                  <a:pt x="1437" y="14"/>
                  <a:pt x="1497" y="7"/>
                </a:cubicBezTo>
                <a:cubicBezTo>
                  <a:pt x="1557" y="0"/>
                  <a:pt x="1504" y="3"/>
                  <a:pt x="1451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8"/>
          <p:cNvSpPr>
            <a:spLocks noChangeShapeType="1"/>
          </p:cNvSpPr>
          <p:nvPr/>
        </p:nvSpPr>
        <p:spPr bwMode="auto">
          <a:xfrm flipV="1">
            <a:off x="5292725" y="2852738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5292725" y="580548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4695825" y="20812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PCR products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7575550" y="58245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 cycles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6551613" y="5870575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30-40</a:t>
            </a:r>
          </a:p>
        </p:txBody>
      </p:sp>
      <p:sp>
        <p:nvSpPr>
          <p:cNvPr id="26633" name="Line 13"/>
          <p:cNvSpPr>
            <a:spLocks noChangeShapeType="1"/>
          </p:cNvSpPr>
          <p:nvPr/>
        </p:nvSpPr>
        <p:spPr bwMode="auto">
          <a:xfrm flipH="1">
            <a:off x="4859338" y="4724400"/>
            <a:ext cx="3025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3652838" y="4724400"/>
            <a:ext cx="1479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detection level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approx. 20 ng</a:t>
            </a: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401638" y="2155825"/>
            <a:ext cx="30194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“it worked!!”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detectable levels of product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None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“ I hate PCR!”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Suboptimal PCR may result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product, but not enough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detection,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7164388" y="3068638"/>
            <a:ext cx="13001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optimal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suboptimal</a:t>
            </a:r>
          </a:p>
        </p:txBody>
      </p:sp>
      <p:sp>
        <p:nvSpPr>
          <p:cNvPr id="2663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C1795-C786-40B7-890F-51255BDD50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6638" name="Footer Placeholder 2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Bisc 357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755650" y="692150"/>
            <a:ext cx="7705725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Undetectable PCR product can be due to many factors: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u="sng"/>
              <a:t> pipetting errors – </a:t>
            </a:r>
            <a:r>
              <a:rPr lang="en-US" altLang="en-US" sz="1800"/>
              <a:t>leaving out a vital component (less likely if you use master mix)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u="sng"/>
              <a:t>primer design issues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u="sng"/>
              <a:t>inefficient annealing of primers </a:t>
            </a:r>
            <a:r>
              <a:rPr lang="en-US" altLang="en-US" sz="1800"/>
              <a:t>– annealing temperature too high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1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u="sng"/>
              <a:t>overestimate of DNA template concentration</a:t>
            </a:r>
            <a:r>
              <a:rPr lang="en-US" altLang="en-US" sz="1800"/>
              <a:t> (RNA contamination)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1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u="sng"/>
              <a:t>impurities in DNA preparation that inhibit amplification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ex. those that bind magnesium, including EDTA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phenol or guanidinium – inhibit </a:t>
            </a:r>
            <a:r>
              <a:rPr lang="en-US" altLang="en-US" sz="1800" i="1"/>
              <a:t>Taq</a:t>
            </a:r>
            <a:r>
              <a:rPr lang="en-US" altLang="en-US" sz="1800"/>
              <a:t> polymerase activitiy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RNA – competes for primer binding</a:t>
            </a:r>
          </a:p>
        </p:txBody>
      </p:sp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9F84B9-635F-4FE6-A949-AD723A50E1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7651" name="Footer Placeholder 2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Bisc 357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7"/>
          <p:cNvSpPr txBox="1">
            <a:spLocks noChangeArrowheads="1"/>
          </p:cNvSpPr>
          <p:nvPr/>
        </p:nvSpPr>
        <p:spPr bwMode="auto">
          <a:xfrm>
            <a:off x="647700" y="620713"/>
            <a:ext cx="7848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CA" altLang="en-US" sz="2800" u="sng">
                <a:solidFill>
                  <a:srgbClr val="002060"/>
                </a:solidFill>
              </a:rPr>
              <a:t>Primers:</a:t>
            </a:r>
          </a:p>
          <a:p>
            <a:pPr eaLnBrk="1" hangingPunct="1">
              <a:spcBef>
                <a:spcPct val="0"/>
              </a:spcBef>
            </a:pPr>
            <a:endParaRPr lang="en-CA" altLang="en-US" sz="2800" u="sng">
              <a:solidFill>
                <a:srgbClr val="00206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/>
              <a:t>Usually </a:t>
            </a:r>
            <a:r>
              <a:rPr lang="en-CA" altLang="en-US" sz="2400" b="1"/>
              <a:t>short</a:t>
            </a:r>
            <a:r>
              <a:rPr lang="en-CA" altLang="en-US" sz="2400"/>
              <a:t>, around 18-24 nt long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b="1"/>
              <a:t>Complementary</a:t>
            </a:r>
            <a:r>
              <a:rPr lang="en-CA" altLang="en-US" sz="2400"/>
              <a:t> to sequences to either side of the intended amplicon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/>
              <a:t> </a:t>
            </a:r>
            <a:r>
              <a:rPr lang="en-CA" altLang="en-US" sz="2400" b="1"/>
              <a:t>Unique </a:t>
            </a:r>
            <a:r>
              <a:rPr lang="en-CA" altLang="en-US" sz="2400"/>
              <a:t>- must recognize only one target in the genome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/>
              <a:t>The pair of primers should have the same </a:t>
            </a:r>
            <a:r>
              <a:rPr lang="en-CA" altLang="en-US" sz="2400" b="1"/>
              <a:t>melting temperature</a:t>
            </a:r>
            <a:r>
              <a:rPr lang="en-CA" altLang="en-US" sz="2400"/>
              <a:t> (see next slide)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/>
              <a:t>The primers should not have any </a:t>
            </a:r>
            <a:r>
              <a:rPr lang="en-CA" altLang="en-US" sz="2400" b="1"/>
              <a:t>self-complementarity</a:t>
            </a:r>
            <a:r>
              <a:rPr lang="en-CA" altLang="en-US" sz="2400"/>
              <a:t> or base pair with each other, forming </a:t>
            </a:r>
            <a:r>
              <a:rPr lang="en-CA" altLang="en-US" sz="2400" b="1"/>
              <a:t>primer dimers</a:t>
            </a:r>
            <a:endParaRPr lang="en-CA" altLang="en-US" sz="2000" b="1"/>
          </a:p>
          <a:p>
            <a:pPr eaLnBrk="1" hangingPunct="1">
              <a:spcBef>
                <a:spcPct val="0"/>
              </a:spcBef>
            </a:pPr>
            <a:endParaRPr lang="en-CA" altLang="en-US" sz="2400"/>
          </a:p>
        </p:txBody>
      </p:sp>
      <p:sp>
        <p:nvSpPr>
          <p:cNvPr id="17410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871074-F108-4B13-BB6B-F6728817EB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7411" name="Footer Placeholder 2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Bisc 357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57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ea typeface="MS PGothic" panose="020B0600070205080204" pitchFamily="34" charset="-128"/>
              </a:rPr>
              <a:t>Bisc 357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5FFC38-7ED1-48AA-9937-31D8D92EF0DE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0090"/>
                </a:solidFill>
              </a:rPr>
              <a:t>Melting temperature:</a:t>
            </a:r>
            <a:endParaRPr lang="en-US" altLang="en-US" smtClean="0">
              <a:solidFill>
                <a:srgbClr val="00009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407828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temperature at which half of the primers bind their target sequence and half do not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We want this sequence to be similar for both primers so that they both bind to the target DNA in the same way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44788"/>
            <a:ext cx="49085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971550" y="6308725"/>
            <a:ext cx="152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rgbClr val="002060"/>
                </a:solidFill>
              </a:rPr>
              <a:t>from researchgate</a:t>
            </a: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5508625" y="3068638"/>
            <a:ext cx="3365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There are programs that accurately determine the Tm of your primers</a:t>
            </a:r>
          </a:p>
          <a:p>
            <a:endParaRPr lang="en-US" altLang="en-US"/>
          </a:p>
          <a:p>
            <a:r>
              <a:rPr lang="en-US" altLang="en-US"/>
              <a:t>But a quick calculation is 4(# Gs + Cs) + 2(#As + 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3738" y="6151563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Bisc 357</a:t>
            </a:r>
          </a:p>
        </p:txBody>
      </p:sp>
      <p:sp>
        <p:nvSpPr>
          <p:cNvPr id="29698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F762D4-56EC-4651-8E67-3D9A96A444F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611188" y="476250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Self complementarity: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11188" y="852488"/>
            <a:ext cx="390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5’-GGCATTGACATTCAGACCGG-3’</a:t>
            </a:r>
          </a:p>
        </p:txBody>
      </p:sp>
      <p:grpSp>
        <p:nvGrpSpPr>
          <p:cNvPr id="29701" name="Group 18"/>
          <p:cNvGrpSpPr>
            <a:grpSpLocks/>
          </p:cNvGrpSpPr>
          <p:nvPr/>
        </p:nvGrpSpPr>
        <p:grpSpPr bwMode="auto">
          <a:xfrm>
            <a:off x="1176338" y="1597025"/>
            <a:ext cx="6356350" cy="973138"/>
            <a:chOff x="1241207" y="1601184"/>
            <a:chExt cx="6356802" cy="973012"/>
          </a:xfrm>
        </p:grpSpPr>
        <p:sp>
          <p:nvSpPr>
            <p:cNvPr id="29711" name="TextBox 7"/>
            <p:cNvSpPr txBox="1">
              <a:spLocks noChangeArrowheads="1"/>
            </p:cNvSpPr>
            <p:nvPr/>
          </p:nvSpPr>
          <p:spPr bwMode="auto">
            <a:xfrm>
              <a:off x="1241207" y="1601184"/>
              <a:ext cx="39078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5’-GGCATTGACATTCAGACCGG-3’</a:t>
              </a:r>
            </a:p>
          </p:txBody>
        </p:sp>
        <p:sp>
          <p:nvSpPr>
            <p:cNvPr id="29712" name="TextBox 8"/>
            <p:cNvSpPr txBox="1">
              <a:spLocks noChangeArrowheads="1"/>
            </p:cNvSpPr>
            <p:nvPr/>
          </p:nvSpPr>
          <p:spPr bwMode="auto">
            <a:xfrm rot="10800000">
              <a:off x="3690144" y="2204864"/>
              <a:ext cx="39078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5’-GGCATTGACATTCAGACCGG-3’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F953E3-D306-4449-A9F3-0BAA2F827A52}"/>
                </a:ext>
              </a:extLst>
            </p:cNvPr>
            <p:cNvCxnSpPr>
              <a:cxnSpLocks/>
            </p:cNvCxnSpPr>
            <p:nvPr/>
          </p:nvCxnSpPr>
          <p:spPr>
            <a:xfrm>
              <a:off x="4148126" y="1905945"/>
              <a:ext cx="0" cy="296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599528-1C12-9F4A-A84A-80363ABA9F26}"/>
                </a:ext>
              </a:extLst>
            </p:cNvPr>
            <p:cNvCxnSpPr>
              <a:cxnSpLocks/>
            </p:cNvCxnSpPr>
            <p:nvPr/>
          </p:nvCxnSpPr>
          <p:spPr>
            <a:xfrm>
              <a:off x="4292599" y="1905945"/>
              <a:ext cx="0" cy="296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8E5A2C-D7A3-DC40-B75C-BDD9CC1A311F}"/>
                </a:ext>
              </a:extLst>
            </p:cNvPr>
            <p:cNvCxnSpPr>
              <a:cxnSpLocks/>
            </p:cNvCxnSpPr>
            <p:nvPr/>
          </p:nvCxnSpPr>
          <p:spPr>
            <a:xfrm>
              <a:off x="4492638" y="1905945"/>
              <a:ext cx="0" cy="296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EADADB-FB0A-9140-869A-0872FE0E4E3F}"/>
                </a:ext>
              </a:extLst>
            </p:cNvPr>
            <p:cNvCxnSpPr>
              <a:stCxn id="29711" idx="3"/>
            </p:cNvCxnSpPr>
            <p:nvPr/>
          </p:nvCxnSpPr>
          <p:spPr>
            <a:xfrm>
              <a:off x="5148322" y="1785310"/>
              <a:ext cx="20686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3EB8963-F77B-8C4F-8BCD-43DE9AF9ABB3}"/>
                </a:ext>
              </a:extLst>
            </p:cNvPr>
            <p:cNvCxnSpPr>
              <a:stCxn id="29712" idx="3"/>
            </p:cNvCxnSpPr>
            <p:nvPr/>
          </p:nvCxnSpPr>
          <p:spPr>
            <a:xfrm flipH="1">
              <a:off x="1523802" y="2390070"/>
              <a:ext cx="2167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2" name="Group 26"/>
          <p:cNvGrpSpPr>
            <a:grpSpLocks/>
          </p:cNvGrpSpPr>
          <p:nvPr/>
        </p:nvGrpSpPr>
        <p:grpSpPr bwMode="auto">
          <a:xfrm>
            <a:off x="827088" y="3533775"/>
            <a:ext cx="6696075" cy="1698625"/>
            <a:chOff x="827584" y="3533731"/>
            <a:chExt cx="6695001" cy="1698198"/>
          </a:xfrm>
        </p:grpSpPr>
        <p:sp>
          <p:nvSpPr>
            <p:cNvPr id="29704" name="TextBox 19"/>
            <p:cNvSpPr txBox="1">
              <a:spLocks noChangeArrowheads="1"/>
            </p:cNvSpPr>
            <p:nvPr/>
          </p:nvSpPr>
          <p:spPr bwMode="auto">
            <a:xfrm>
              <a:off x="827584" y="3533731"/>
              <a:ext cx="389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2060"/>
                  </a:solidFill>
                </a:rPr>
                <a:t>5’-GGCCATTGACATTCAGACCG-3’</a:t>
              </a:r>
            </a:p>
          </p:txBody>
        </p:sp>
        <p:sp>
          <p:nvSpPr>
            <p:cNvPr id="29705" name="TextBox 20"/>
            <p:cNvSpPr txBox="1">
              <a:spLocks noChangeArrowheads="1"/>
            </p:cNvSpPr>
            <p:nvPr/>
          </p:nvSpPr>
          <p:spPr bwMode="auto">
            <a:xfrm>
              <a:off x="3627544" y="4297265"/>
              <a:ext cx="389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2060"/>
                  </a:solidFill>
                </a:rPr>
                <a:t>5’-GGCCATTGACATTCAGACCG-3’</a:t>
              </a:r>
            </a:p>
          </p:txBody>
        </p:sp>
        <p:sp>
          <p:nvSpPr>
            <p:cNvPr id="29706" name="TextBox 21"/>
            <p:cNvSpPr txBox="1">
              <a:spLocks noChangeArrowheads="1"/>
            </p:cNvSpPr>
            <p:nvPr/>
          </p:nvSpPr>
          <p:spPr bwMode="auto">
            <a:xfrm rot="10800000">
              <a:off x="1176679" y="4862597"/>
              <a:ext cx="389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2060"/>
                  </a:solidFill>
                </a:rPr>
                <a:t>5’-GGCCATTGACATTCAGACCG-3’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B438F7-3838-DD4A-A669-7F0AC4F2358E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01" y="4566934"/>
              <a:ext cx="0" cy="295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D85937-933C-9243-B5F7-531B9D0D0270}"/>
                </a:ext>
              </a:extLst>
            </p:cNvPr>
            <p:cNvCxnSpPr>
              <a:cxnSpLocks/>
            </p:cNvCxnSpPr>
            <p:nvPr/>
          </p:nvCxnSpPr>
          <p:spPr>
            <a:xfrm>
              <a:off x="4427457" y="4551063"/>
              <a:ext cx="0" cy="2967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0A892D-AE84-DE40-8993-B4084111C6B9}"/>
                </a:ext>
              </a:extLst>
            </p:cNvPr>
            <p:cNvCxnSpPr>
              <a:cxnSpLocks/>
            </p:cNvCxnSpPr>
            <p:nvPr/>
          </p:nvCxnSpPr>
          <p:spPr>
            <a:xfrm>
              <a:off x="4571895" y="4566934"/>
              <a:ext cx="0" cy="295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0EC2A3-1F13-8747-A8B3-5745FF2374DA}"/>
                </a:ext>
              </a:extLst>
            </p:cNvPr>
            <p:cNvCxnSpPr>
              <a:cxnSpLocks/>
            </p:cNvCxnSpPr>
            <p:nvPr/>
          </p:nvCxnSpPr>
          <p:spPr>
            <a:xfrm>
              <a:off x="4067151" y="4551063"/>
              <a:ext cx="0" cy="2967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2DC4A9-A1D2-7A40-B0FB-D6CA37DA4DCA}"/>
              </a:ext>
            </a:extLst>
          </p:cNvPr>
          <p:cNvCxnSpPr>
            <a:cxnSpLocks/>
          </p:cNvCxnSpPr>
          <p:nvPr/>
        </p:nvCxnSpPr>
        <p:spPr>
          <a:xfrm>
            <a:off x="4572000" y="1901825"/>
            <a:ext cx="0" cy="295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400" smtClean="0">
                <a:ea typeface="MS PGothic" panose="020B0600070205080204" pitchFamily="34" charset="-128"/>
              </a:rPr>
              <a:t>PCR lecture,</a:t>
            </a:r>
            <a:endParaRPr lang="en-US" altLang="en-US" sz="1400" smtClean="0">
              <a:ea typeface="MS PGothic" panose="020B0600070205080204" pitchFamily="34" charset="-128"/>
            </a:endParaRP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ea typeface="MS PGothic" panose="020B0600070205080204" pitchFamily="34" charset="-128"/>
              </a:rPr>
              <a:t>Bisc 357  fall      2019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0B1BF-CF8D-4A4B-A3FD-BDF636C2E796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93038" cy="763588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Primers: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763713"/>
            <a:ext cx="8763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1  5</a:t>
            </a:r>
            <a:r>
              <a:rPr lang="ja-JP" altLang="en-US" sz="1600" smtClean="0">
                <a:solidFill>
                  <a:srgbClr val="000000"/>
                </a:solidFill>
                <a:ea typeface="MS PGothic" panose="020B0600070205080204" pitchFamily="34" charset="-128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Courier" charset="0"/>
                <a:ea typeface="MS PGothic" panose="020B0600070205080204" pitchFamily="34" charset="-128"/>
              </a:rPr>
              <a:t> ata</a:t>
            </a:r>
            <a:r>
              <a:rPr lang="en-US" altLang="ja-JP" sz="1600" u="sng" smtClean="0">
                <a:latin typeface="Courier" charset="0"/>
                <a:ea typeface="MS PGothic" panose="020B0600070205080204" pitchFamily="34" charset="-128"/>
              </a:rPr>
              <a:t>acgacagggtcgtac</a:t>
            </a:r>
            <a:r>
              <a:rPr lang="en-US" altLang="ja-JP" sz="1600" smtClean="0">
                <a:solidFill>
                  <a:srgbClr val="000000"/>
                </a:solidFill>
                <a:latin typeface="Courier" charset="0"/>
                <a:ea typeface="MS PGothic" panose="020B0600070205080204" pitchFamily="34" charset="-128"/>
              </a:rPr>
              <a:t>atcatcatgtcagctaactatgaacgatttcagcgttcatag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       </a:t>
            </a:r>
            <a:r>
              <a:rPr lang="en-US" altLang="en-US" sz="1600" smtClean="0">
                <a:solidFill>
                  <a:srgbClr val="FF0000"/>
                </a:solidFill>
                <a:latin typeface="Courier" charset="0"/>
              </a:rPr>
              <a:t>5</a:t>
            </a:r>
            <a:r>
              <a:rPr lang="ja-JP" altLang="en-US" sz="1600" smtClean="0">
                <a:solidFill>
                  <a:srgbClr val="FF0000"/>
                </a:solidFill>
                <a:ea typeface="MS PGothic" panose="020B0600070205080204" pitchFamily="34" charset="-128"/>
              </a:rPr>
              <a:t>’</a:t>
            </a:r>
            <a:r>
              <a:rPr lang="en-US" altLang="ja-JP" sz="1600" smtClean="0">
                <a:solidFill>
                  <a:srgbClr val="FF0000"/>
                </a:solidFill>
                <a:latin typeface="Courier" charset="0"/>
                <a:ea typeface="MS PGothic" panose="020B0600070205080204" pitchFamily="34" charset="-128"/>
              </a:rPr>
              <a:t>acgacagggtcgtac</a:t>
            </a:r>
            <a:r>
              <a:rPr lang="en-US" altLang="ja-JP" sz="1600" smtClean="0">
                <a:solidFill>
                  <a:srgbClr val="FF0000"/>
                </a:solidFill>
                <a:latin typeface="Courier" charset="0"/>
                <a:ea typeface="MS PGothic" panose="020B0600070205080204" pitchFamily="34" charset="-128"/>
                <a:sym typeface="Wingdings" panose="05000000000000000000" pitchFamily="2" charset="2"/>
              </a:rPr>
              <a:t></a:t>
            </a:r>
            <a:endParaRPr lang="en-US" altLang="ja-JP" sz="1600" smtClean="0">
              <a:solidFill>
                <a:srgbClr val="FF0000"/>
              </a:solidFill>
              <a:latin typeface="Courier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61  ataattggacgggggggtttcggagaagtatatggatgccgaaaagctgacactggaaaa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121 atgtatgctatgaaatgcttggacaaaaaacggattaaaatgaaacaaggagaaatgcta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181 gctcttaatgaaagaaatatgctgcaagcagtcagtactggaattgattgtccgttcata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181 gtgtgtatgacgtatgcctttcatacgccggataagctatgttttatattagatctaatg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241 aatggtggtgatctacattaccatttatctcaacatggtattttcagtgaggatgaaatg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301 aaattttatgcagcggaggtgattttgggattggaacacatgcataaacgttgcattgtg</a:t>
            </a: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361 taccgagacttaaaacccgccaacatact</a:t>
            </a:r>
            <a:r>
              <a:rPr lang="en-US" altLang="en-US" sz="1600" u="sng" smtClean="0">
                <a:latin typeface="Courier" charset="0"/>
              </a:rPr>
              <a:t>gctcgatgaaaacggac</a:t>
            </a: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acatacgaatttct-3</a:t>
            </a:r>
            <a:r>
              <a:rPr lang="ja-JP" altLang="en-US" sz="1600" smtClean="0">
                <a:solidFill>
                  <a:srgbClr val="000000"/>
                </a:solidFill>
                <a:ea typeface="MS PGothic" panose="020B0600070205080204" pitchFamily="34" charset="-128"/>
              </a:rPr>
              <a:t>’</a:t>
            </a:r>
            <a:endParaRPr lang="en-US" altLang="ja-JP" sz="1600" smtClean="0">
              <a:solidFill>
                <a:srgbClr val="000000"/>
              </a:solidFill>
              <a:latin typeface="Courier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" charset="0"/>
              </a:rPr>
              <a:t>                              </a:t>
            </a:r>
            <a:r>
              <a:rPr lang="en-US" altLang="en-US" sz="1600" smtClean="0">
                <a:solidFill>
                  <a:srgbClr val="0000F9"/>
                </a:solidFill>
                <a:latin typeface="Courier" charset="0"/>
                <a:sym typeface="Wingdings" panose="05000000000000000000" pitchFamily="2" charset="2"/>
              </a:rPr>
              <a:t></a:t>
            </a:r>
            <a:r>
              <a:rPr lang="en-US" altLang="en-US" sz="1600" smtClean="0">
                <a:solidFill>
                  <a:srgbClr val="0000F9"/>
                </a:solidFill>
                <a:latin typeface="Courier" charset="0"/>
              </a:rPr>
              <a:t> cgagctacttttgcctg-5</a:t>
            </a:r>
            <a:r>
              <a:rPr lang="ja-JP" altLang="en-US" sz="1600" smtClean="0">
                <a:solidFill>
                  <a:srgbClr val="0000F9"/>
                </a:solidFill>
                <a:ea typeface="MS PGothic" panose="020B0600070205080204" pitchFamily="34" charset="-128"/>
              </a:rPr>
              <a:t>’</a:t>
            </a:r>
            <a:endParaRPr lang="en-US" altLang="en-US" sz="1600" smtClean="0">
              <a:solidFill>
                <a:srgbClr val="000000"/>
              </a:solidFill>
              <a:latin typeface="Courier" charset="0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11163" y="4851400"/>
            <a:ext cx="8321675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FF0000"/>
                </a:solidFill>
                <a:ea typeface="MS PGothic" panose="020B0600070205080204" pitchFamily="34" charset="-128"/>
              </a:rPr>
              <a:t>“</a:t>
            </a:r>
            <a:r>
              <a:rPr lang="en-US" altLang="ja-JP" sz="2000" b="1">
                <a:solidFill>
                  <a:srgbClr val="FF0000"/>
                </a:solidFill>
                <a:ea typeface="MS PGothic" panose="020B0600070205080204" pitchFamily="34" charset="-128"/>
              </a:rPr>
              <a:t>forward</a:t>
            </a:r>
            <a:r>
              <a:rPr lang="ja-JP" altLang="en-US" sz="2000" b="1">
                <a:solidFill>
                  <a:srgbClr val="FF0000"/>
                </a:solidFill>
                <a:ea typeface="MS PGothic" panose="020B0600070205080204" pitchFamily="34" charset="-128"/>
              </a:rPr>
              <a:t>”</a:t>
            </a:r>
            <a:r>
              <a:rPr lang="en-US" altLang="ja-JP" sz="2000" b="1">
                <a:solidFill>
                  <a:srgbClr val="FF0000"/>
                </a:solidFill>
                <a:ea typeface="MS PGothic" panose="020B0600070205080204" pitchFamily="34" charset="-128"/>
              </a:rPr>
              <a:t> primer: same sequence as the DNA sequence given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0000F9"/>
                </a:solidFill>
                <a:ea typeface="MS PGothic" panose="020B0600070205080204" pitchFamily="34" charset="-128"/>
              </a:rPr>
              <a:t>“</a:t>
            </a:r>
            <a:r>
              <a:rPr lang="en-US" altLang="ja-JP" sz="2000" b="1">
                <a:solidFill>
                  <a:srgbClr val="0000F9"/>
                </a:solidFill>
                <a:ea typeface="MS PGothic" panose="020B0600070205080204" pitchFamily="34" charset="-128"/>
              </a:rPr>
              <a:t>reverse</a:t>
            </a:r>
            <a:r>
              <a:rPr lang="ja-JP" altLang="en-US" sz="2000" b="1">
                <a:solidFill>
                  <a:srgbClr val="0000F9"/>
                </a:solidFill>
                <a:ea typeface="MS PGothic" panose="020B0600070205080204" pitchFamily="34" charset="-128"/>
              </a:rPr>
              <a:t>”</a:t>
            </a:r>
            <a:r>
              <a:rPr lang="en-US" altLang="ja-JP" sz="2000" b="1">
                <a:solidFill>
                  <a:srgbClr val="0000F9"/>
                </a:solidFill>
                <a:ea typeface="MS PGothic" panose="020B0600070205080204" pitchFamily="34" charset="-128"/>
              </a:rPr>
              <a:t> primer: reverse complement of the DNA sequence given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F9"/>
              </a:solidFill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ea typeface="MS PGothic" panose="020B0600070205080204" pitchFamily="34" charset="-128"/>
              </a:rPr>
              <a:t>Make sure you can see the relationship between primer sequence and gene sequence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411163" y="973138"/>
            <a:ext cx="743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ea typeface="MS PGothic" panose="020B0600070205080204" pitchFamily="34" charset="-128"/>
              </a:rPr>
              <a:t>genomic DNA- in data files, only one strand shown, 5</a:t>
            </a:r>
            <a:r>
              <a:rPr lang="ja-JP" altLang="en-US" sz="2000" b="1">
                <a:solidFill>
                  <a:schemeClr val="accent2"/>
                </a:solidFill>
                <a:ea typeface="MS PGothic" panose="020B0600070205080204" pitchFamily="34" charset="-128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ea typeface="MS PGothic" panose="020B0600070205080204" pitchFamily="34" charset="-128"/>
              </a:rPr>
              <a:t> to 3</a:t>
            </a:r>
            <a:r>
              <a:rPr lang="ja-JP" altLang="en-US" sz="2000" b="1">
                <a:solidFill>
                  <a:schemeClr val="accent2"/>
                </a:solidFill>
                <a:ea typeface="MS PGothic" panose="020B0600070205080204" pitchFamily="34" charset="-128"/>
              </a:rPr>
              <a:t>’</a:t>
            </a:r>
            <a:endParaRPr lang="en-US" altLang="en-US" sz="2000" b="1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rim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24"/>
          <a:stretch>
            <a:fillRect/>
          </a:stretch>
        </p:blipFill>
        <p:spPr bwMode="auto">
          <a:xfrm>
            <a:off x="2057400" y="228600"/>
            <a:ext cx="4981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Footer Placeholder 2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Bisc 357</a:t>
            </a:r>
          </a:p>
        </p:txBody>
      </p:sp>
      <p:sp>
        <p:nvSpPr>
          <p:cNvPr id="2150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F88303-D65F-4ACD-BB1A-C0A438FBD8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ri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89"/>
          <a:stretch>
            <a:fillRect/>
          </a:stretch>
        </p:blipFill>
        <p:spPr bwMode="auto">
          <a:xfrm>
            <a:off x="2057400" y="228600"/>
            <a:ext cx="4981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55650" y="1196975"/>
            <a:ext cx="1690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>
                <a:solidFill>
                  <a:srgbClr val="000090"/>
                </a:solidFill>
                <a:ea typeface="MS PGothic" panose="020B0600070205080204" pitchFamily="34" charset="-128"/>
              </a:rPr>
              <a:t>Denaturing</a:t>
            </a:r>
          </a:p>
        </p:txBody>
      </p:sp>
      <p:sp>
        <p:nvSpPr>
          <p:cNvPr id="22531" name="Footer Placeholder 2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Bisc 357</a:t>
            </a: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448F7-B83A-4992-8DA3-2A899148D5D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pri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89"/>
          <a:stretch>
            <a:fillRect/>
          </a:stretch>
        </p:blipFill>
        <p:spPr bwMode="auto">
          <a:xfrm>
            <a:off x="2057400" y="228600"/>
            <a:ext cx="4981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pri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r="1871" b="50589"/>
          <a:stretch>
            <a:fillRect/>
          </a:stretch>
        </p:blipFill>
        <p:spPr bwMode="auto">
          <a:xfrm>
            <a:off x="1835150" y="3500438"/>
            <a:ext cx="48895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979613" y="4724400"/>
            <a:ext cx="1384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solidFill>
                  <a:srgbClr val="FF0000"/>
                </a:solidFill>
                <a:ea typeface="MS PGothic" panose="020B0600070205080204" pitchFamily="34" charset="-128"/>
              </a:rPr>
              <a:t>5</a:t>
            </a:r>
            <a:r>
              <a:rPr lang="en-CA" altLang="en-CA" sz="1400" b="1">
                <a:solidFill>
                  <a:srgbClr val="FF0000"/>
                </a:solidFill>
                <a:ea typeface="MS PGothic" panose="020B0600070205080204" pitchFamily="34" charset="-128"/>
              </a:rPr>
              <a:t>’</a:t>
            </a:r>
            <a:r>
              <a:rPr lang="en-CA" altLang="en-US" sz="1400" b="1">
                <a:solidFill>
                  <a:srgbClr val="FF0000"/>
                </a:solidFill>
                <a:ea typeface="MS PGothic" panose="020B0600070205080204" pitchFamily="34" charset="-128"/>
              </a:rPr>
              <a:t>-ATGGTACC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684213" y="3141663"/>
            <a:ext cx="1565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>
                <a:solidFill>
                  <a:srgbClr val="000090"/>
                </a:solidFill>
                <a:ea typeface="MS PGothic" panose="020B0600070205080204" pitchFamily="34" charset="-128"/>
              </a:rPr>
              <a:t>Annealing</a:t>
            </a:r>
          </a:p>
        </p:txBody>
      </p:sp>
      <p:cxnSp>
        <p:nvCxnSpPr>
          <p:cNvPr id="23557" name="Straight Arrow Connector 5"/>
          <p:cNvCxnSpPr>
            <a:cxnSpLocks noChangeShapeType="1"/>
            <a:stCxn id="23555" idx="3"/>
          </p:cNvCxnSpPr>
          <p:nvPr/>
        </p:nvCxnSpPr>
        <p:spPr bwMode="auto">
          <a:xfrm flipV="1">
            <a:off x="3363913" y="4868863"/>
            <a:ext cx="703262" cy="95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23850" y="4724400"/>
            <a:ext cx="1574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solidFill>
                  <a:srgbClr val="FF0000"/>
                </a:solidFill>
                <a:ea typeface="MS PGothic" panose="020B0600070205080204" pitchFamily="34" charset="-128"/>
              </a:rPr>
              <a:t>Forward primer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5292725" y="42926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solidFill>
                  <a:srgbClr val="0000FF"/>
                </a:solidFill>
                <a:ea typeface="MS PGothic" panose="020B0600070205080204" pitchFamily="34" charset="-128"/>
              </a:rPr>
              <a:t>AAGGTCTA- 5</a:t>
            </a:r>
            <a:r>
              <a:rPr lang="en-CA" altLang="en-CA" sz="1400" b="1">
                <a:solidFill>
                  <a:srgbClr val="0000FF"/>
                </a:solidFill>
                <a:ea typeface="MS PGothic" panose="020B0600070205080204" pitchFamily="34" charset="-128"/>
              </a:rPr>
              <a:t>’</a:t>
            </a:r>
            <a:endParaRPr lang="en-CA" altLang="en-US" sz="1400" b="1">
              <a:solidFill>
                <a:srgbClr val="0000FF"/>
              </a:solidFill>
              <a:ea typeface="MS PGothic" panose="020B0600070205080204" pitchFamily="34" charset="-128"/>
            </a:endParaRPr>
          </a:p>
        </p:txBody>
      </p:sp>
      <p:cxnSp>
        <p:nvCxnSpPr>
          <p:cNvPr id="23560" name="Straight Arrow Connector 9"/>
          <p:cNvCxnSpPr>
            <a:cxnSpLocks noChangeShapeType="1"/>
            <a:stCxn id="23559" idx="1"/>
          </p:cNvCxnSpPr>
          <p:nvPr/>
        </p:nvCxnSpPr>
        <p:spPr bwMode="auto">
          <a:xfrm flipH="1" flipV="1">
            <a:off x="4500563" y="4437063"/>
            <a:ext cx="792162" cy="9525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6804025" y="4292600"/>
            <a:ext cx="1587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solidFill>
                  <a:srgbClr val="0000FF"/>
                </a:solidFill>
                <a:ea typeface="MS PGothic" panose="020B0600070205080204" pitchFamily="34" charset="-128"/>
              </a:rPr>
              <a:t>Reverse primer</a:t>
            </a:r>
          </a:p>
        </p:txBody>
      </p:sp>
      <p:sp>
        <p:nvSpPr>
          <p:cNvPr id="23562" name="Footer Placeholder 2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Bisc 357</a:t>
            </a:r>
          </a:p>
        </p:txBody>
      </p:sp>
      <p:sp>
        <p:nvSpPr>
          <p:cNvPr id="23563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F3A64-EE62-4169-9CFF-8BAC21078B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ri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89"/>
          <a:stretch>
            <a:fillRect/>
          </a:stretch>
        </p:blipFill>
        <p:spPr bwMode="auto">
          <a:xfrm>
            <a:off x="2057400" y="228600"/>
            <a:ext cx="4981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84213" y="3141663"/>
            <a:ext cx="1535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>
                <a:solidFill>
                  <a:srgbClr val="000090"/>
                </a:solidFill>
                <a:ea typeface="MS PGothic" panose="020B0600070205080204" pitchFamily="34" charset="-128"/>
              </a:rPr>
              <a:t>Extension</a:t>
            </a:r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323850" y="3500438"/>
            <a:ext cx="8067675" cy="2449512"/>
            <a:chOff x="323850" y="3500438"/>
            <a:chExt cx="8067675" cy="2449512"/>
          </a:xfrm>
        </p:grpSpPr>
        <p:pic>
          <p:nvPicPr>
            <p:cNvPr id="24583" name="Picture 2" descr="prime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42" r="1871" b="50589"/>
            <a:stretch>
              <a:fillRect/>
            </a:stretch>
          </p:blipFill>
          <p:spPr bwMode="auto">
            <a:xfrm>
              <a:off x="1763713" y="3500438"/>
              <a:ext cx="4887912" cy="244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4" name="Group 1"/>
            <p:cNvGrpSpPr>
              <a:grpSpLocks/>
            </p:cNvGrpSpPr>
            <p:nvPr/>
          </p:nvGrpSpPr>
          <p:grpSpPr bwMode="auto">
            <a:xfrm>
              <a:off x="323850" y="4292600"/>
              <a:ext cx="8067675" cy="771525"/>
              <a:chOff x="323850" y="4292600"/>
              <a:chExt cx="8067675" cy="771525"/>
            </a:xfrm>
          </p:grpSpPr>
          <p:sp>
            <p:nvSpPr>
              <p:cNvPr id="24585" name="TextBox 2"/>
              <p:cNvSpPr txBox="1">
                <a:spLocks noChangeArrowheads="1"/>
              </p:cNvSpPr>
              <p:nvPr/>
            </p:nvSpPr>
            <p:spPr bwMode="auto">
              <a:xfrm>
                <a:off x="1908175" y="4724400"/>
                <a:ext cx="15557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b="1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5</a:t>
                </a:r>
                <a:r>
                  <a:rPr lang="en-CA" altLang="en-CA" sz="1600" b="1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’</a:t>
                </a:r>
                <a:r>
                  <a:rPr lang="en-CA" altLang="en-US" sz="1600" b="1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-ATGGTACC</a:t>
                </a:r>
              </a:p>
            </p:txBody>
          </p:sp>
          <p:cxnSp>
            <p:nvCxnSpPr>
              <p:cNvPr id="24586" name="Straight Arrow Connector 5"/>
              <p:cNvCxnSpPr>
                <a:cxnSpLocks noChangeShapeType="1"/>
              </p:cNvCxnSpPr>
              <p:nvPr/>
            </p:nvCxnSpPr>
            <p:spPr bwMode="auto">
              <a:xfrm>
                <a:off x="3492500" y="4941888"/>
                <a:ext cx="1682750" cy="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87" name="TextBox 6"/>
              <p:cNvSpPr txBox="1">
                <a:spLocks noChangeArrowheads="1"/>
              </p:cNvSpPr>
              <p:nvPr/>
            </p:nvSpPr>
            <p:spPr bwMode="auto">
              <a:xfrm>
                <a:off x="323850" y="4724400"/>
                <a:ext cx="15748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Forward primer</a:t>
                </a:r>
              </a:p>
            </p:txBody>
          </p:sp>
          <p:sp>
            <p:nvSpPr>
              <p:cNvPr id="24588" name="TextBox 8"/>
              <p:cNvSpPr txBox="1">
                <a:spLocks noChangeArrowheads="1"/>
              </p:cNvSpPr>
              <p:nvPr/>
            </p:nvSpPr>
            <p:spPr bwMode="auto">
              <a:xfrm>
                <a:off x="5148263" y="4292600"/>
                <a:ext cx="1617662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b="1">
                    <a:solidFill>
                      <a:srgbClr val="0000FF"/>
                    </a:solidFill>
                    <a:ea typeface="MS PGothic" panose="020B0600070205080204" pitchFamily="34" charset="-128"/>
                  </a:rPr>
                  <a:t>AAGGTCTA- 5</a:t>
                </a:r>
                <a:r>
                  <a:rPr lang="en-CA" altLang="en-CA" sz="1600" b="1">
                    <a:solidFill>
                      <a:srgbClr val="0000FF"/>
                    </a:solidFill>
                    <a:ea typeface="MS PGothic" panose="020B0600070205080204" pitchFamily="34" charset="-128"/>
                  </a:rPr>
                  <a:t>’</a:t>
                </a:r>
                <a:endParaRPr lang="en-CA" altLang="en-US" sz="1600" b="1">
                  <a:solidFill>
                    <a:srgbClr val="0000FF"/>
                  </a:solidFill>
                  <a:ea typeface="MS PGothic" panose="020B0600070205080204" pitchFamily="34" charset="-128"/>
                </a:endParaRPr>
              </a:p>
            </p:txBody>
          </p:sp>
          <p:cxnSp>
            <p:nvCxnSpPr>
              <p:cNvPr id="24589" name="Straight Arrow Connector 9"/>
              <p:cNvCxnSpPr>
                <a:cxnSpLocks noChangeShapeType="1"/>
              </p:cNvCxnSpPr>
              <p:nvPr/>
            </p:nvCxnSpPr>
            <p:spPr bwMode="auto">
              <a:xfrm flipH="1">
                <a:off x="3348038" y="4476750"/>
                <a:ext cx="1871662" cy="0"/>
              </a:xfrm>
              <a:prstGeom prst="straightConnector1">
                <a:avLst/>
              </a:prstGeom>
              <a:noFill/>
              <a:ln w="28575" algn="ctr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0" name="TextBox 12"/>
              <p:cNvSpPr txBox="1">
                <a:spLocks noChangeArrowheads="1"/>
              </p:cNvSpPr>
              <p:nvPr/>
            </p:nvSpPr>
            <p:spPr bwMode="auto">
              <a:xfrm>
                <a:off x="6804025" y="4292600"/>
                <a:ext cx="15875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>
                    <a:solidFill>
                      <a:srgbClr val="0000FF"/>
                    </a:solidFill>
                    <a:ea typeface="MS PGothic" panose="020B0600070205080204" pitchFamily="34" charset="-128"/>
                  </a:rPr>
                  <a:t>Reverse primer</a:t>
                </a:r>
              </a:p>
            </p:txBody>
          </p:sp>
          <p:sp>
            <p:nvSpPr>
              <p:cNvPr id="24591" name="TextBox 11"/>
              <p:cNvSpPr txBox="1">
                <a:spLocks noChangeArrowheads="1"/>
              </p:cNvSpPr>
              <p:nvPr/>
            </p:nvSpPr>
            <p:spPr bwMode="auto">
              <a:xfrm>
                <a:off x="5148263" y="4724400"/>
                <a:ext cx="1643062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b="1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TTCCAGAT- 3</a:t>
                </a:r>
                <a:r>
                  <a:rPr lang="en-CA" altLang="en-CA" sz="1600" b="1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’</a:t>
                </a:r>
                <a:endParaRPr lang="en-CA" altLang="en-US" sz="1600" b="1">
                  <a:solidFill>
                    <a:srgbClr val="FF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24592" name="TextBox 13"/>
              <p:cNvSpPr txBox="1">
                <a:spLocks noChangeArrowheads="1"/>
              </p:cNvSpPr>
              <p:nvPr/>
            </p:nvSpPr>
            <p:spPr bwMode="auto">
              <a:xfrm>
                <a:off x="1763713" y="4292600"/>
                <a:ext cx="165893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b="1">
                    <a:solidFill>
                      <a:srgbClr val="0000FF"/>
                    </a:solidFill>
                    <a:ea typeface="MS PGothic" panose="020B0600070205080204" pitchFamily="34" charset="-128"/>
                  </a:rPr>
                  <a:t>3</a:t>
                </a:r>
                <a:r>
                  <a:rPr lang="en-CA" altLang="en-CA" sz="1600" b="1">
                    <a:solidFill>
                      <a:srgbClr val="0000FF"/>
                    </a:solidFill>
                    <a:ea typeface="MS PGothic" panose="020B0600070205080204" pitchFamily="34" charset="-128"/>
                  </a:rPr>
                  <a:t>’</a:t>
                </a:r>
                <a:r>
                  <a:rPr lang="en-CA" altLang="en-US" sz="1600" b="1">
                    <a:solidFill>
                      <a:srgbClr val="0000FF"/>
                    </a:solidFill>
                    <a:ea typeface="MS PGothic" panose="020B0600070205080204" pitchFamily="34" charset="-128"/>
                  </a:rPr>
                  <a:t> - TACCATGG</a:t>
                </a:r>
              </a:p>
            </p:txBody>
          </p:sp>
        </p:grpSp>
      </p:grpSp>
      <p:sp>
        <p:nvSpPr>
          <p:cNvPr id="24580" name="TextBox 20"/>
          <p:cNvSpPr txBox="1">
            <a:spLocks noChangeArrowheads="1"/>
          </p:cNvSpPr>
          <p:nvPr/>
        </p:nvSpPr>
        <p:spPr bwMode="auto">
          <a:xfrm>
            <a:off x="457200" y="5724525"/>
            <a:ext cx="829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>
                <a:solidFill>
                  <a:srgbClr val="000090"/>
                </a:solidFill>
                <a:ea typeface="MS PGothic" panose="020B0600070205080204" pitchFamily="34" charset="-128"/>
              </a:rPr>
              <a:t>Now two double stranded molecules of identical sequence</a:t>
            </a:r>
          </a:p>
        </p:txBody>
      </p:sp>
      <p:sp>
        <p:nvSpPr>
          <p:cNvPr id="24581" name="Footer Placeholder 2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Bisc 357</a:t>
            </a:r>
          </a:p>
        </p:txBody>
      </p:sp>
      <p:sp>
        <p:nvSpPr>
          <p:cNvPr id="24582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C60FB5-2E11-4AB4-9BF7-E439A71637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5648</TotalTime>
  <Words>565</Words>
  <Application>Microsoft Office PowerPoint</Application>
  <PresentationFormat>On-screen Show (4:3)</PresentationFormat>
  <Paragraphs>125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MS PGothic</vt:lpstr>
      <vt:lpstr>Courier</vt:lpstr>
      <vt:lpstr>Wingdings</vt:lpstr>
      <vt:lpstr>Default Design</vt:lpstr>
      <vt:lpstr>5. PCR polymerase chain reaction</vt:lpstr>
      <vt:lpstr>PowerPoint Presentation</vt:lpstr>
      <vt:lpstr>Melting temperature:</vt:lpstr>
      <vt:lpstr>PowerPoint Presentation</vt:lpstr>
      <vt:lpstr>Primers:</vt:lpstr>
      <vt:lpstr>PowerPoint Presentation</vt:lpstr>
      <vt:lpstr>PowerPoint Presentation</vt:lpstr>
      <vt:lpstr>PowerPoint Presentation</vt:lpstr>
      <vt:lpstr>PowerPoint Presentation</vt:lpstr>
      <vt:lpstr>Outcome:many millions of PCR products (amplicons) that can easily be detected by DNA staining and agarose gel electrophoresis</vt:lpstr>
      <vt:lpstr>The all or none nature of PCR  If your PCR reaction is sub-optimal, it may look like it didn’t work at all. Many times, however, you just need to tweak the conditions to obtain a detectable amount of product</vt:lpstr>
      <vt:lpstr>PowerPoint Presentation</vt:lpstr>
    </vt:vector>
  </TitlesOfParts>
  <Company>SFU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have access to the sequence and annotation of a gene:  how do I assess its function?</dc:title>
  <dc:creator>Jim Mattsson</dc:creator>
  <cp:lastModifiedBy>M Yip</cp:lastModifiedBy>
  <cp:revision>150</cp:revision>
  <cp:lastPrinted>2019-09-11T20:15:43Z</cp:lastPrinted>
  <dcterms:created xsi:type="dcterms:W3CDTF">2004-11-19T04:20:14Z</dcterms:created>
  <dcterms:modified xsi:type="dcterms:W3CDTF">2020-09-21T01:01:37Z</dcterms:modified>
</cp:coreProperties>
</file>