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6" r:id="rId2"/>
    <p:sldId id="387" r:id="rId3"/>
    <p:sldId id="304" r:id="rId4"/>
    <p:sldId id="388" r:id="rId5"/>
    <p:sldId id="305" r:id="rId6"/>
    <p:sldId id="389" r:id="rId7"/>
    <p:sldId id="390" r:id="rId8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79398" autoAdjust="0"/>
  </p:normalViewPr>
  <p:slideViewPr>
    <p:cSldViewPr showGuides="1">
      <p:cViewPr varScale="1">
        <p:scale>
          <a:sx n="89" d="100"/>
          <a:sy n="89" d="100"/>
        </p:scale>
        <p:origin x="219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0F793D92-0F09-6844-9573-8E4883EC60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51264CA7-CB58-A94C-9700-86B4C5DBD66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2" name="Rectangle 4">
            <a:extLst>
              <a:ext uri="{FF2B5EF4-FFF2-40B4-BE49-F238E27FC236}">
                <a16:creationId xmlns:a16="http://schemas.microsoft.com/office/drawing/2014/main" id="{99E7004E-B7FE-714D-80E7-50D99DF186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238DA0B-3F8C-454B-9F75-3047E35207E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D68A184C-CA8D-431F-AC63-E2DC57B00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8E4DE9-7F37-A44C-BCB7-F68C521A85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47D534-BC3C-8346-8235-CBA883AC0F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1E922E-6762-4305-BD06-032661DEF270}" type="datetimeFigureOut">
              <a:rPr lang="en-CA"/>
              <a:pPr>
                <a:defRPr/>
              </a:pPr>
              <a:t>2020-09-20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C460F7-4ECB-B945-B1BF-B82E9B610A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AC63BFC-AFA6-4C48-84FE-B582A2D5F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60438" y="3475038"/>
            <a:ext cx="7680325" cy="32908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B14BF-CDB4-8349-AD65-C0E87FB740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2C7F3-B0C1-B846-9C17-6CD5A3A31D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D6EE21E-97CE-4F29-A987-1EE1D73A924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3653-526F-411F-AF92-57078FD81C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57F2-3E03-4D25-BB61-4D1A01D9D1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80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4A650-0AD2-4079-990E-CA0F160AA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423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A2996-404A-4E9F-AFE0-877FD2792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5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B9730-48AA-40CF-9AAA-818DFF3CD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2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A107-ADCD-4946-84BC-2A635BE353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2B67-0EEB-48A4-92AE-21690A96B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91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DA05A-028B-4BD3-8102-AE70C025C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39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C492-C33E-484E-AD69-756D921A5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25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31E59-CC48-4616-8F32-DAE7E5796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48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C91E-A800-4CF8-92DA-9044586A41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922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D4AB-AA8A-4CAE-BFFF-170FBE906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50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F1A782-6B89-054D-8E06-672764407D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CA"/>
              <a:t>PCR lecture,</a:t>
            </a: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E28521-B0A1-4A46-953B-810AA60C22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Bisc 357  fall      2019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6B1924-1F20-4C4A-B713-12DF44B725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963DC2-A269-48A1-A0DC-C227BAE1E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 noChangeArrowheads="1"/>
          </p:cNvSpPr>
          <p:nvPr>
            <p:ph type="ctrTitle"/>
          </p:nvPr>
        </p:nvSpPr>
        <p:spPr>
          <a:xfrm>
            <a:off x="685800" y="836613"/>
            <a:ext cx="7772400" cy="1295400"/>
          </a:xfrm>
        </p:spPr>
        <p:txBody>
          <a:bodyPr/>
          <a:lstStyle/>
          <a:p>
            <a:r>
              <a:rPr lang="en-CA" altLang="en-US" smtClean="0"/>
              <a:t> Chapter 5. PCR</a:t>
            </a:r>
            <a:br>
              <a:rPr lang="en-CA" altLang="en-US" smtClean="0"/>
            </a:br>
            <a:r>
              <a:rPr lang="en-CA" altLang="en-US" smtClean="0"/>
              <a:t>polymerase chain reaction</a:t>
            </a:r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555750" y="3284538"/>
            <a:ext cx="6032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PART 3: Controls are essential to being able to trust your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n-US" altLang="en-US" smtClean="0"/>
              <a:t>Diagnostic PCR</a:t>
            </a:r>
          </a:p>
        </p:txBody>
      </p:sp>
      <p:sp>
        <p:nvSpPr>
          <p:cNvPr id="1945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679950"/>
          </a:xfrm>
        </p:spPr>
        <p:txBody>
          <a:bodyPr/>
          <a:lstStyle/>
          <a:p>
            <a:r>
              <a:rPr lang="en-US" altLang="en-US" smtClean="0"/>
              <a:t>Many diagnostic PCRs are used to test for presence or absence of something:</a:t>
            </a:r>
          </a:p>
          <a:p>
            <a:pPr lvl="1"/>
            <a:r>
              <a:rPr lang="en-US" altLang="en-US" smtClean="0"/>
              <a:t>pathogen DNA</a:t>
            </a:r>
          </a:p>
          <a:p>
            <a:pPr lvl="1"/>
            <a:r>
              <a:rPr lang="en-US" altLang="en-US" smtClean="0"/>
              <a:t>contaminants in food</a:t>
            </a:r>
          </a:p>
          <a:p>
            <a:pPr lvl="1"/>
            <a:r>
              <a:rPr lang="en-US" altLang="en-US" smtClean="0"/>
              <a:t>foreign genes in food</a:t>
            </a:r>
          </a:p>
          <a:p>
            <a:r>
              <a:rPr lang="en-US" altLang="en-US" smtClean="0"/>
              <a:t>In other cases, different sizes of bands give the genotype of the individual</a:t>
            </a:r>
          </a:p>
          <a:p>
            <a:r>
              <a:rPr lang="en-US" altLang="en-US" smtClean="0"/>
              <a:t>In both these cases controls are essential to being able to correctly interpret your results</a:t>
            </a:r>
          </a:p>
          <a:p>
            <a:pPr lvl="1"/>
            <a:endParaRPr lang="en-US" altLang="en-US" smtClean="0"/>
          </a:p>
        </p:txBody>
      </p:sp>
      <p:sp>
        <p:nvSpPr>
          <p:cNvPr id="19459" name="Footer Placeholder 4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1946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02FA30-DED9-4838-853F-5684F8B03BDF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936625"/>
          </a:xfrm>
        </p:spPr>
        <p:txBody>
          <a:bodyPr/>
          <a:lstStyle/>
          <a:p>
            <a:r>
              <a:rPr lang="en-US" altLang="en-US" sz="4000" smtClean="0">
                <a:solidFill>
                  <a:srgbClr val="000090"/>
                </a:solidFill>
              </a:rPr>
              <a:t>Negative controls:</a:t>
            </a:r>
          </a:p>
        </p:txBody>
      </p:sp>
      <p:sp>
        <p:nvSpPr>
          <p:cNvPr id="17410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135938" cy="4895850"/>
          </a:xfrm>
        </p:spPr>
        <p:txBody>
          <a:bodyPr/>
          <a:lstStyle/>
          <a:p>
            <a:r>
              <a:rPr lang="en-US" altLang="en-US" sz="2400" smtClean="0"/>
              <a:t>We always perform a no-template control: it contains, buffers, primers, nucleotides and enzyme, but no added template</a:t>
            </a:r>
          </a:p>
          <a:p>
            <a:r>
              <a:rPr lang="en-US" altLang="en-US" sz="2400" smtClean="0"/>
              <a:t>We expect to see NO BAND in this lane</a:t>
            </a:r>
          </a:p>
          <a:p>
            <a:r>
              <a:rPr lang="en-US" altLang="en-US" sz="2400" smtClean="0"/>
              <a:t>If there is a band, it means some DNA is contaminating one of our reagents, and </a:t>
            </a:r>
            <a:r>
              <a:rPr lang="en-US" altLang="en-US" sz="2400" i="1" smtClean="0"/>
              <a:t>the DNA is complementary to the primers [ e.g. rat primers might amplify some contaminating human DNA, if a conserved gene, but would not amplify fly DNA]</a:t>
            </a:r>
            <a:endParaRPr lang="en-US" altLang="en-US" sz="2400" smtClean="0"/>
          </a:p>
          <a:p>
            <a:r>
              <a:rPr lang="en-US" altLang="en-US" sz="2400" smtClean="0"/>
              <a:t>It means that any bands we</a:t>
            </a:r>
            <a:r>
              <a:rPr lang="en-US" altLang="en-CA" sz="2400" smtClean="0"/>
              <a:t>’</a:t>
            </a:r>
            <a:r>
              <a:rPr lang="en-US" altLang="en-US" sz="2400" smtClean="0"/>
              <a:t>ve amplified may have come from the contaminant, rather than our added template</a:t>
            </a:r>
          </a:p>
        </p:txBody>
      </p:sp>
      <p:sp>
        <p:nvSpPr>
          <p:cNvPr id="17411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  <p:sp>
        <p:nvSpPr>
          <p:cNvPr id="17412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808146-46D5-46E1-874C-272A6C6208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20482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AADAE2-7EF1-449A-99EB-788EC6C587B3}" type="slidenum">
              <a:rPr lang="en-US" altLang="en-US"/>
              <a:pPr/>
              <a:t>4</a:t>
            </a:fld>
            <a:endParaRPr lang="en-US" altLang="en-US"/>
          </a:p>
        </p:txBody>
      </p:sp>
      <p:grpSp>
        <p:nvGrpSpPr>
          <p:cNvPr id="20483" name="Group 36"/>
          <p:cNvGrpSpPr>
            <a:grpSpLocks/>
          </p:cNvGrpSpPr>
          <p:nvPr/>
        </p:nvGrpSpPr>
        <p:grpSpPr bwMode="auto">
          <a:xfrm>
            <a:off x="755650" y="968375"/>
            <a:ext cx="3600450" cy="4286250"/>
            <a:chOff x="755576" y="969045"/>
            <a:chExt cx="3600400" cy="428556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C70563-400D-0843-ABB3-E56228D74B00}"/>
                </a:ext>
              </a:extLst>
            </p:cNvPr>
            <p:cNvSpPr/>
            <p:nvPr/>
          </p:nvSpPr>
          <p:spPr>
            <a:xfrm>
              <a:off x="755576" y="1005552"/>
              <a:ext cx="3600400" cy="4249060"/>
            </a:xfrm>
            <a:prstGeom prst="rect">
              <a:avLst/>
            </a:prstGeom>
            <a:solidFill>
              <a:srgbClr val="F5F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5CC9DE-1BF7-9B4E-B0BB-19807CA436C0}"/>
                </a:ext>
              </a:extLst>
            </p:cNvPr>
            <p:cNvSpPr/>
            <p:nvPr/>
          </p:nvSpPr>
          <p:spPr>
            <a:xfrm>
              <a:off x="971473" y="1340461"/>
              <a:ext cx="360358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BE88E8-1775-7A41-B81C-0CA1A08F0E54}"/>
                </a:ext>
              </a:extLst>
            </p:cNvPr>
            <p:cNvSpPr/>
            <p:nvPr/>
          </p:nvSpPr>
          <p:spPr>
            <a:xfrm>
              <a:off x="1523915" y="1348398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2C4FB8-0852-4245-B24C-A85D1259A817}"/>
                </a:ext>
              </a:extLst>
            </p:cNvPr>
            <p:cNvSpPr/>
            <p:nvPr/>
          </p:nvSpPr>
          <p:spPr>
            <a:xfrm>
              <a:off x="2063658" y="1362682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99A6E6-82FD-F14D-A222-89837587AD61}"/>
                </a:ext>
              </a:extLst>
            </p:cNvPr>
            <p:cNvSpPr/>
            <p:nvPr/>
          </p:nvSpPr>
          <p:spPr>
            <a:xfrm>
              <a:off x="2587526" y="1364270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BDA011-089F-F044-BF19-D9196233935E}"/>
                </a:ext>
              </a:extLst>
            </p:cNvPr>
            <p:cNvSpPr/>
            <p:nvPr/>
          </p:nvSpPr>
          <p:spPr>
            <a:xfrm>
              <a:off x="3127268" y="1362682"/>
              <a:ext cx="360358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533709-00A8-B24B-AB41-59493A8E6D5C}"/>
                </a:ext>
              </a:extLst>
            </p:cNvPr>
            <p:cNvSpPr/>
            <p:nvPr/>
          </p:nvSpPr>
          <p:spPr>
            <a:xfrm>
              <a:off x="3659074" y="1362682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90ADE9-7AB7-1F46-A6BB-A5755FCC348B}"/>
                </a:ext>
              </a:extLst>
            </p:cNvPr>
            <p:cNvSpPr/>
            <p:nvPr/>
          </p:nvSpPr>
          <p:spPr>
            <a:xfrm>
              <a:off x="995286" y="1634102"/>
              <a:ext cx="360357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6E9D3F0-C9B9-A14E-9831-2ACFA2318C4C}"/>
                </a:ext>
              </a:extLst>
            </p:cNvPr>
            <p:cNvSpPr/>
            <p:nvPr/>
          </p:nvSpPr>
          <p:spPr>
            <a:xfrm>
              <a:off x="995286" y="1911870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17057D4-EBE0-2542-977E-4C503C2619CF}"/>
                </a:ext>
              </a:extLst>
            </p:cNvPr>
            <p:cNvSpPr/>
            <p:nvPr/>
          </p:nvSpPr>
          <p:spPr>
            <a:xfrm>
              <a:off x="988936" y="2270588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DC4E518-EC1D-F649-B85B-9047199C7569}"/>
                </a:ext>
              </a:extLst>
            </p:cNvPr>
            <p:cNvSpPr/>
            <p:nvPr/>
          </p:nvSpPr>
          <p:spPr>
            <a:xfrm>
              <a:off x="1003223" y="2754698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06412E-4229-9749-B439-EE0CFC77F917}"/>
                </a:ext>
              </a:extLst>
            </p:cNvPr>
            <p:cNvSpPr/>
            <p:nvPr/>
          </p:nvSpPr>
          <p:spPr>
            <a:xfrm>
              <a:off x="1001636" y="2929296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58426A-1306-4F48-87E4-0775CEDCBB05}"/>
                </a:ext>
              </a:extLst>
            </p:cNvPr>
            <p:cNvSpPr/>
            <p:nvPr/>
          </p:nvSpPr>
          <p:spPr>
            <a:xfrm>
              <a:off x="1001636" y="4187982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B3B9AE5-A90B-2B46-A5B8-7E43C349E54C}"/>
                </a:ext>
              </a:extLst>
            </p:cNvPr>
            <p:cNvSpPr/>
            <p:nvPr/>
          </p:nvSpPr>
          <p:spPr>
            <a:xfrm>
              <a:off x="1001636" y="4900656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99E2EBB-ECEB-3545-B664-E76EB99BED2E}"/>
                </a:ext>
              </a:extLst>
            </p:cNvPr>
            <p:cNvSpPr/>
            <p:nvPr/>
          </p:nvSpPr>
          <p:spPr>
            <a:xfrm>
              <a:off x="1006398" y="3683237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25" name="TextBox 26"/>
            <p:cNvSpPr txBox="1">
              <a:spLocks noChangeArrowheads="1"/>
            </p:cNvSpPr>
            <p:nvPr/>
          </p:nvSpPr>
          <p:spPr bwMode="auto">
            <a:xfrm>
              <a:off x="1568139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20526" name="TextBox 27"/>
            <p:cNvSpPr txBox="1">
              <a:spLocks noChangeArrowheads="1"/>
            </p:cNvSpPr>
            <p:nvPr/>
          </p:nvSpPr>
          <p:spPr bwMode="auto">
            <a:xfrm>
              <a:off x="2087735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20527" name="TextBox 28"/>
            <p:cNvSpPr txBox="1">
              <a:spLocks noChangeArrowheads="1"/>
            </p:cNvSpPr>
            <p:nvPr/>
          </p:nvSpPr>
          <p:spPr bwMode="auto">
            <a:xfrm>
              <a:off x="2570626" y="9872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20528" name="TextBox 29"/>
            <p:cNvSpPr txBox="1">
              <a:spLocks noChangeArrowheads="1"/>
            </p:cNvSpPr>
            <p:nvPr/>
          </p:nvSpPr>
          <p:spPr bwMode="auto">
            <a:xfrm>
              <a:off x="3209920" y="9690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20529" name="TextBox 30"/>
            <p:cNvSpPr txBox="1">
              <a:spLocks noChangeArrowheads="1"/>
            </p:cNvSpPr>
            <p:nvPr/>
          </p:nvSpPr>
          <p:spPr bwMode="auto">
            <a:xfrm>
              <a:off x="3676600" y="1021337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0T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AE3D14C-679D-AC43-BD9C-CCABD0F9FFC8}"/>
                </a:ext>
              </a:extLst>
            </p:cNvPr>
            <p:cNvSpPr/>
            <p:nvPr/>
          </p:nvSpPr>
          <p:spPr>
            <a:xfrm>
              <a:off x="1544553" y="3957832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543D84A-D1BF-6D41-A2AC-7782605FC423}"/>
                </a:ext>
              </a:extLst>
            </p:cNvPr>
            <p:cNvSpPr/>
            <p:nvPr/>
          </p:nvSpPr>
          <p:spPr>
            <a:xfrm>
              <a:off x="2066833" y="3954657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7A53887-6EBD-1546-933B-C6289B3AC747}"/>
                </a:ext>
              </a:extLst>
            </p:cNvPr>
            <p:cNvSpPr/>
            <p:nvPr/>
          </p:nvSpPr>
          <p:spPr>
            <a:xfrm>
              <a:off x="2590701" y="3954657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2CE8A17-09F7-874D-A27F-B69F80F3C5F1}"/>
                </a:ext>
              </a:extLst>
            </p:cNvPr>
            <p:cNvSpPr/>
            <p:nvPr/>
          </p:nvSpPr>
          <p:spPr>
            <a:xfrm>
              <a:off x="3133618" y="3956244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BACE960-6570-2C43-8EFD-2473580C54B9}"/>
                </a:ext>
              </a:extLst>
            </p:cNvPr>
            <p:cNvSpPr/>
            <p:nvPr/>
          </p:nvSpPr>
          <p:spPr>
            <a:xfrm>
              <a:off x="3632086" y="3972116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0484" name="Group 37"/>
          <p:cNvGrpSpPr>
            <a:grpSpLocks/>
          </p:cNvGrpSpPr>
          <p:nvPr/>
        </p:nvGrpSpPr>
        <p:grpSpPr bwMode="auto">
          <a:xfrm>
            <a:off x="4929188" y="968375"/>
            <a:ext cx="3600450" cy="4286250"/>
            <a:chOff x="755576" y="969045"/>
            <a:chExt cx="3600400" cy="428556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FD4BB13-3650-9347-B26B-97E528E60593}"/>
                </a:ext>
              </a:extLst>
            </p:cNvPr>
            <p:cNvSpPr/>
            <p:nvPr/>
          </p:nvSpPr>
          <p:spPr>
            <a:xfrm>
              <a:off x="755576" y="1005552"/>
              <a:ext cx="3600400" cy="4249060"/>
            </a:xfrm>
            <a:prstGeom prst="rect">
              <a:avLst/>
            </a:prstGeom>
            <a:solidFill>
              <a:srgbClr val="F5F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E48C01F-DEDD-A048-8818-4C440BB048F4}"/>
                </a:ext>
              </a:extLst>
            </p:cNvPr>
            <p:cNvSpPr/>
            <p:nvPr/>
          </p:nvSpPr>
          <p:spPr>
            <a:xfrm>
              <a:off x="971473" y="1340461"/>
              <a:ext cx="360357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889A26C-5D2F-7A45-9149-E3AD41C76697}"/>
                </a:ext>
              </a:extLst>
            </p:cNvPr>
            <p:cNvSpPr/>
            <p:nvPr/>
          </p:nvSpPr>
          <p:spPr>
            <a:xfrm>
              <a:off x="1523915" y="1348398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030C9C5-53D5-9E41-BDBD-871426D754E0}"/>
                </a:ext>
              </a:extLst>
            </p:cNvPr>
            <p:cNvSpPr/>
            <p:nvPr/>
          </p:nvSpPr>
          <p:spPr>
            <a:xfrm>
              <a:off x="2063658" y="1362682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FFEB70D-CE85-FC4E-9EB0-368DB3C61BEF}"/>
                </a:ext>
              </a:extLst>
            </p:cNvPr>
            <p:cNvSpPr/>
            <p:nvPr/>
          </p:nvSpPr>
          <p:spPr>
            <a:xfrm>
              <a:off x="2587526" y="1364270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9CE95D1-03D1-2E42-8A22-C413B641B3C5}"/>
                </a:ext>
              </a:extLst>
            </p:cNvPr>
            <p:cNvSpPr/>
            <p:nvPr/>
          </p:nvSpPr>
          <p:spPr>
            <a:xfrm>
              <a:off x="3127268" y="1362682"/>
              <a:ext cx="360357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04AF3D0-CC15-8943-B2DF-EE59CA885FEB}"/>
                </a:ext>
              </a:extLst>
            </p:cNvPr>
            <p:cNvSpPr/>
            <p:nvPr/>
          </p:nvSpPr>
          <p:spPr>
            <a:xfrm>
              <a:off x="3659073" y="1362682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1495EAE-E4EF-A64A-85AD-EB87DFEA1CE8}"/>
                </a:ext>
              </a:extLst>
            </p:cNvPr>
            <p:cNvSpPr/>
            <p:nvPr/>
          </p:nvSpPr>
          <p:spPr>
            <a:xfrm>
              <a:off x="995285" y="1634102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F2EF40E-730C-C747-887C-CF3C4F1FD9A3}"/>
                </a:ext>
              </a:extLst>
            </p:cNvPr>
            <p:cNvSpPr/>
            <p:nvPr/>
          </p:nvSpPr>
          <p:spPr>
            <a:xfrm>
              <a:off x="995285" y="1911870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F72367-983E-8A48-A692-8023AEF7A808}"/>
                </a:ext>
              </a:extLst>
            </p:cNvPr>
            <p:cNvSpPr/>
            <p:nvPr/>
          </p:nvSpPr>
          <p:spPr>
            <a:xfrm>
              <a:off x="988935" y="2270588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DA5EB09-EC40-1D43-9515-8337E7F08ACC}"/>
                </a:ext>
              </a:extLst>
            </p:cNvPr>
            <p:cNvSpPr/>
            <p:nvPr/>
          </p:nvSpPr>
          <p:spPr>
            <a:xfrm>
              <a:off x="1003223" y="2754698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5BE54-FAD2-6347-9653-7D66FC9A64A8}"/>
                </a:ext>
              </a:extLst>
            </p:cNvPr>
            <p:cNvSpPr/>
            <p:nvPr/>
          </p:nvSpPr>
          <p:spPr>
            <a:xfrm>
              <a:off x="1001635" y="2929296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41808BD-A68A-1441-9E73-F93B68CCA46A}"/>
                </a:ext>
              </a:extLst>
            </p:cNvPr>
            <p:cNvSpPr/>
            <p:nvPr/>
          </p:nvSpPr>
          <p:spPr>
            <a:xfrm>
              <a:off x="1001635" y="4187982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65A9CB7-8AA2-2C4B-B9DD-4A481FA6C6BA}"/>
                </a:ext>
              </a:extLst>
            </p:cNvPr>
            <p:cNvSpPr/>
            <p:nvPr/>
          </p:nvSpPr>
          <p:spPr>
            <a:xfrm>
              <a:off x="1001635" y="4900656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AE59C05-1D6A-E14D-BFC9-662D362105C1}"/>
                </a:ext>
              </a:extLst>
            </p:cNvPr>
            <p:cNvSpPr/>
            <p:nvPr/>
          </p:nvSpPr>
          <p:spPr>
            <a:xfrm>
              <a:off x="1006398" y="3683237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02" name="TextBox 58"/>
            <p:cNvSpPr txBox="1">
              <a:spLocks noChangeArrowheads="1"/>
            </p:cNvSpPr>
            <p:nvPr/>
          </p:nvSpPr>
          <p:spPr bwMode="auto">
            <a:xfrm>
              <a:off x="1568139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20503" name="TextBox 59"/>
            <p:cNvSpPr txBox="1">
              <a:spLocks noChangeArrowheads="1"/>
            </p:cNvSpPr>
            <p:nvPr/>
          </p:nvSpPr>
          <p:spPr bwMode="auto">
            <a:xfrm>
              <a:off x="2087735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20504" name="TextBox 60"/>
            <p:cNvSpPr txBox="1">
              <a:spLocks noChangeArrowheads="1"/>
            </p:cNvSpPr>
            <p:nvPr/>
          </p:nvSpPr>
          <p:spPr bwMode="auto">
            <a:xfrm>
              <a:off x="2570626" y="9872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20505" name="TextBox 61"/>
            <p:cNvSpPr txBox="1">
              <a:spLocks noChangeArrowheads="1"/>
            </p:cNvSpPr>
            <p:nvPr/>
          </p:nvSpPr>
          <p:spPr bwMode="auto">
            <a:xfrm>
              <a:off x="3209920" y="9690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20506" name="TextBox 62"/>
            <p:cNvSpPr txBox="1">
              <a:spLocks noChangeArrowheads="1"/>
            </p:cNvSpPr>
            <p:nvPr/>
          </p:nvSpPr>
          <p:spPr bwMode="auto">
            <a:xfrm>
              <a:off x="3676600" y="1021337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747A502-3C7A-4742-99E6-9824F8BAA51E}"/>
                </a:ext>
              </a:extLst>
            </p:cNvPr>
            <p:cNvSpPr/>
            <p:nvPr/>
          </p:nvSpPr>
          <p:spPr>
            <a:xfrm>
              <a:off x="1544552" y="3957832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CCBE9AB-15D3-014E-8BCD-FC2E8A28AFE2}"/>
                </a:ext>
              </a:extLst>
            </p:cNvPr>
            <p:cNvSpPr/>
            <p:nvPr/>
          </p:nvSpPr>
          <p:spPr>
            <a:xfrm>
              <a:off x="2590701" y="3954657"/>
              <a:ext cx="360357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1478AC6-2FC6-8D4F-9381-69F47C3E68F7}"/>
                </a:ext>
              </a:extLst>
            </p:cNvPr>
            <p:cNvSpPr/>
            <p:nvPr/>
          </p:nvSpPr>
          <p:spPr>
            <a:xfrm>
              <a:off x="3133618" y="3956244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0485" name="TextBox 68"/>
          <p:cNvSpPr txBox="1">
            <a:spLocks noChangeArrowheads="1"/>
          </p:cNvSpPr>
          <p:nvPr/>
        </p:nvSpPr>
        <p:spPr bwMode="auto">
          <a:xfrm>
            <a:off x="874713" y="5491163"/>
            <a:ext cx="342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0T control shows contamination</a:t>
            </a:r>
          </a:p>
        </p:txBody>
      </p:sp>
      <p:sp>
        <p:nvSpPr>
          <p:cNvPr id="20486" name="TextBox 69"/>
          <p:cNvSpPr txBox="1">
            <a:spLocks noChangeArrowheads="1"/>
          </p:cNvSpPr>
          <p:nvPr/>
        </p:nvSpPr>
        <p:spPr bwMode="auto">
          <a:xfrm>
            <a:off x="4783138" y="5483225"/>
            <a:ext cx="3746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0T control shows no contamination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 noChangeArrowheads="1"/>
          </p:cNvSpPr>
          <p:nvPr>
            <p:ph type="title"/>
          </p:nvPr>
        </p:nvSpPr>
        <p:spPr>
          <a:xfrm>
            <a:off x="620713" y="207963"/>
            <a:ext cx="7772400" cy="8636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000090"/>
                </a:solidFill>
              </a:rPr>
              <a:t>Positive controls</a:t>
            </a:r>
          </a:p>
        </p:txBody>
      </p:sp>
      <p:sp>
        <p:nvSpPr>
          <p:cNvPr id="1843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9750" y="1230313"/>
            <a:ext cx="8064500" cy="4824412"/>
          </a:xfrm>
        </p:spPr>
        <p:txBody>
          <a:bodyPr/>
          <a:lstStyle/>
          <a:p>
            <a:r>
              <a:rPr lang="en-US" altLang="en-US" sz="2400" smtClean="0"/>
              <a:t>If we don</a:t>
            </a:r>
            <a:r>
              <a:rPr lang="en-US" altLang="en-CA" sz="2400" smtClean="0"/>
              <a:t>’</a:t>
            </a:r>
            <a:r>
              <a:rPr lang="en-US" altLang="en-US" sz="2400" smtClean="0"/>
              <a:t>t see any band in a gel, we assume that the template lacked the complementary sequences</a:t>
            </a:r>
          </a:p>
          <a:p>
            <a:endParaRPr lang="en-US" altLang="en-US" sz="1800" smtClean="0"/>
          </a:p>
          <a:p>
            <a:r>
              <a:rPr lang="en-US" altLang="en-US" sz="2400" smtClean="0"/>
              <a:t>BUT: suppose you forgot to add the primer, used the wrong annealing temperature, the buffer had the wrong pH etc?</a:t>
            </a:r>
          </a:p>
          <a:p>
            <a:endParaRPr lang="en-US" altLang="en-US" sz="1800" smtClean="0"/>
          </a:p>
          <a:p>
            <a:r>
              <a:rPr lang="en-US" altLang="en-US" sz="2400" smtClean="0"/>
              <a:t>We include a positive control, one that contains a known template and reagents that we KNOW have worked before – if the positive control has no band, we</a:t>
            </a:r>
            <a:r>
              <a:rPr lang="en-US" altLang="en-CA" sz="2400" smtClean="0"/>
              <a:t>’</a:t>
            </a:r>
            <a:r>
              <a:rPr lang="en-US" altLang="en-US" sz="2400" smtClean="0"/>
              <a:t>ve made some kind of mistake in setting up or running the PCR</a:t>
            </a:r>
          </a:p>
          <a:p>
            <a:endParaRPr lang="en-US" altLang="en-US" smtClean="0"/>
          </a:p>
        </p:txBody>
      </p:sp>
      <p:sp>
        <p:nvSpPr>
          <p:cNvPr id="18435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Bisc 357</a:t>
            </a:r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77C5D-F6F3-4024-A60F-6B32257B8B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21506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77828F-9FD0-4E98-9A29-DB203B3C522A}" type="slidenum">
              <a:rPr lang="en-US" altLang="en-US"/>
              <a:pPr/>
              <a:t>6</a:t>
            </a:fld>
            <a:endParaRPr lang="en-US" altLang="en-US"/>
          </a:p>
        </p:txBody>
      </p:sp>
      <p:grpSp>
        <p:nvGrpSpPr>
          <p:cNvPr id="21507" name="Group 36"/>
          <p:cNvGrpSpPr>
            <a:grpSpLocks/>
          </p:cNvGrpSpPr>
          <p:nvPr/>
        </p:nvGrpSpPr>
        <p:grpSpPr bwMode="auto">
          <a:xfrm>
            <a:off x="755650" y="968375"/>
            <a:ext cx="3600450" cy="4286250"/>
            <a:chOff x="755576" y="969045"/>
            <a:chExt cx="3600400" cy="428556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C70563-400D-0843-ABB3-E56228D74B00}"/>
                </a:ext>
              </a:extLst>
            </p:cNvPr>
            <p:cNvSpPr/>
            <p:nvPr/>
          </p:nvSpPr>
          <p:spPr>
            <a:xfrm>
              <a:off x="755576" y="1005552"/>
              <a:ext cx="3600400" cy="4249060"/>
            </a:xfrm>
            <a:prstGeom prst="rect">
              <a:avLst/>
            </a:prstGeom>
            <a:solidFill>
              <a:srgbClr val="F5F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5CC9DE-1BF7-9B4E-B0BB-19807CA436C0}"/>
                </a:ext>
              </a:extLst>
            </p:cNvPr>
            <p:cNvSpPr/>
            <p:nvPr/>
          </p:nvSpPr>
          <p:spPr>
            <a:xfrm>
              <a:off x="971473" y="1340461"/>
              <a:ext cx="360358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BBE88E8-1775-7A41-B81C-0CA1A08F0E54}"/>
                </a:ext>
              </a:extLst>
            </p:cNvPr>
            <p:cNvSpPr/>
            <p:nvPr/>
          </p:nvSpPr>
          <p:spPr>
            <a:xfrm>
              <a:off x="1523915" y="1348398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2C4FB8-0852-4245-B24C-A85D1259A817}"/>
                </a:ext>
              </a:extLst>
            </p:cNvPr>
            <p:cNvSpPr/>
            <p:nvPr/>
          </p:nvSpPr>
          <p:spPr>
            <a:xfrm>
              <a:off x="2063658" y="1362682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99A6E6-82FD-F14D-A222-89837587AD61}"/>
                </a:ext>
              </a:extLst>
            </p:cNvPr>
            <p:cNvSpPr/>
            <p:nvPr/>
          </p:nvSpPr>
          <p:spPr>
            <a:xfrm>
              <a:off x="2587526" y="1364270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1BDA011-089F-F044-BF19-D9196233935E}"/>
                </a:ext>
              </a:extLst>
            </p:cNvPr>
            <p:cNvSpPr/>
            <p:nvPr/>
          </p:nvSpPr>
          <p:spPr>
            <a:xfrm>
              <a:off x="3127268" y="1362682"/>
              <a:ext cx="360358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533709-00A8-B24B-AB41-59493A8E6D5C}"/>
                </a:ext>
              </a:extLst>
            </p:cNvPr>
            <p:cNvSpPr/>
            <p:nvPr/>
          </p:nvSpPr>
          <p:spPr>
            <a:xfrm>
              <a:off x="3659074" y="1362682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90ADE9-7AB7-1F46-A6BB-A5755FCC348B}"/>
                </a:ext>
              </a:extLst>
            </p:cNvPr>
            <p:cNvSpPr/>
            <p:nvPr/>
          </p:nvSpPr>
          <p:spPr>
            <a:xfrm>
              <a:off x="995286" y="1634102"/>
              <a:ext cx="360357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6E9D3F0-C9B9-A14E-9831-2ACFA2318C4C}"/>
                </a:ext>
              </a:extLst>
            </p:cNvPr>
            <p:cNvSpPr/>
            <p:nvPr/>
          </p:nvSpPr>
          <p:spPr>
            <a:xfrm>
              <a:off x="995286" y="1911870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17057D4-EBE0-2542-977E-4C503C2619CF}"/>
                </a:ext>
              </a:extLst>
            </p:cNvPr>
            <p:cNvSpPr/>
            <p:nvPr/>
          </p:nvSpPr>
          <p:spPr>
            <a:xfrm>
              <a:off x="988936" y="2270588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DC4E518-EC1D-F649-B85B-9047199C7569}"/>
                </a:ext>
              </a:extLst>
            </p:cNvPr>
            <p:cNvSpPr/>
            <p:nvPr/>
          </p:nvSpPr>
          <p:spPr>
            <a:xfrm>
              <a:off x="1003223" y="2754698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106412E-4229-9749-B439-EE0CFC77F917}"/>
                </a:ext>
              </a:extLst>
            </p:cNvPr>
            <p:cNvSpPr/>
            <p:nvPr/>
          </p:nvSpPr>
          <p:spPr>
            <a:xfrm>
              <a:off x="1001636" y="2929296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358426A-1306-4F48-87E4-0775CEDCBB05}"/>
                </a:ext>
              </a:extLst>
            </p:cNvPr>
            <p:cNvSpPr/>
            <p:nvPr/>
          </p:nvSpPr>
          <p:spPr>
            <a:xfrm>
              <a:off x="1001636" y="4187982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B3B9AE5-A90B-2B46-A5B8-7E43C349E54C}"/>
                </a:ext>
              </a:extLst>
            </p:cNvPr>
            <p:cNvSpPr/>
            <p:nvPr/>
          </p:nvSpPr>
          <p:spPr>
            <a:xfrm>
              <a:off x="1001636" y="4900656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99E2EBB-ECEB-3545-B664-E76EB99BED2E}"/>
                </a:ext>
              </a:extLst>
            </p:cNvPr>
            <p:cNvSpPr/>
            <p:nvPr/>
          </p:nvSpPr>
          <p:spPr>
            <a:xfrm>
              <a:off x="1006398" y="3683237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48" name="TextBox 26"/>
            <p:cNvSpPr txBox="1">
              <a:spLocks noChangeArrowheads="1"/>
            </p:cNvSpPr>
            <p:nvPr/>
          </p:nvSpPr>
          <p:spPr bwMode="auto">
            <a:xfrm>
              <a:off x="1568139" y="1006140"/>
              <a:ext cx="3193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+</a:t>
              </a:r>
            </a:p>
          </p:txBody>
        </p:sp>
        <p:sp>
          <p:nvSpPr>
            <p:cNvPr id="21549" name="TextBox 27"/>
            <p:cNvSpPr txBox="1">
              <a:spLocks noChangeArrowheads="1"/>
            </p:cNvSpPr>
            <p:nvPr/>
          </p:nvSpPr>
          <p:spPr bwMode="auto">
            <a:xfrm>
              <a:off x="2087735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21550" name="TextBox 28"/>
            <p:cNvSpPr txBox="1">
              <a:spLocks noChangeArrowheads="1"/>
            </p:cNvSpPr>
            <p:nvPr/>
          </p:nvSpPr>
          <p:spPr bwMode="auto">
            <a:xfrm>
              <a:off x="2570626" y="9872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21551" name="TextBox 29"/>
            <p:cNvSpPr txBox="1">
              <a:spLocks noChangeArrowheads="1"/>
            </p:cNvSpPr>
            <p:nvPr/>
          </p:nvSpPr>
          <p:spPr bwMode="auto">
            <a:xfrm>
              <a:off x="3209920" y="9690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21552" name="TextBox 30"/>
            <p:cNvSpPr txBox="1">
              <a:spLocks noChangeArrowheads="1"/>
            </p:cNvSpPr>
            <p:nvPr/>
          </p:nvSpPr>
          <p:spPr bwMode="auto">
            <a:xfrm>
              <a:off x="3676600" y="1021337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0T</a:t>
              </a:r>
            </a:p>
          </p:txBody>
        </p:sp>
      </p:grpSp>
      <p:grpSp>
        <p:nvGrpSpPr>
          <p:cNvPr id="21508" name="Group 37"/>
          <p:cNvGrpSpPr>
            <a:grpSpLocks/>
          </p:cNvGrpSpPr>
          <p:nvPr/>
        </p:nvGrpSpPr>
        <p:grpSpPr bwMode="auto">
          <a:xfrm>
            <a:off x="4929188" y="968375"/>
            <a:ext cx="3600450" cy="4286250"/>
            <a:chOff x="755576" y="969045"/>
            <a:chExt cx="3600400" cy="4285567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FD4BB13-3650-9347-B26B-97E528E60593}"/>
                </a:ext>
              </a:extLst>
            </p:cNvPr>
            <p:cNvSpPr/>
            <p:nvPr/>
          </p:nvSpPr>
          <p:spPr>
            <a:xfrm>
              <a:off x="755576" y="1005552"/>
              <a:ext cx="3600400" cy="4249060"/>
            </a:xfrm>
            <a:prstGeom prst="rect">
              <a:avLst/>
            </a:prstGeom>
            <a:solidFill>
              <a:srgbClr val="F5F8E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E48C01F-DEDD-A048-8818-4C440BB048F4}"/>
                </a:ext>
              </a:extLst>
            </p:cNvPr>
            <p:cNvSpPr/>
            <p:nvPr/>
          </p:nvSpPr>
          <p:spPr>
            <a:xfrm>
              <a:off x="971473" y="1340461"/>
              <a:ext cx="360357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889A26C-5D2F-7A45-9149-E3AD41C76697}"/>
                </a:ext>
              </a:extLst>
            </p:cNvPr>
            <p:cNvSpPr/>
            <p:nvPr/>
          </p:nvSpPr>
          <p:spPr>
            <a:xfrm>
              <a:off x="1523915" y="1348398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030C9C5-53D5-9E41-BDBD-871426D754E0}"/>
                </a:ext>
              </a:extLst>
            </p:cNvPr>
            <p:cNvSpPr/>
            <p:nvPr/>
          </p:nvSpPr>
          <p:spPr>
            <a:xfrm>
              <a:off x="2063658" y="1362682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FFEB70D-CE85-FC4E-9EB0-368DB3C61BEF}"/>
                </a:ext>
              </a:extLst>
            </p:cNvPr>
            <p:cNvSpPr/>
            <p:nvPr/>
          </p:nvSpPr>
          <p:spPr>
            <a:xfrm>
              <a:off x="2587526" y="1364270"/>
              <a:ext cx="360357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9CE95D1-03D1-2E42-8A22-C413B641B3C5}"/>
                </a:ext>
              </a:extLst>
            </p:cNvPr>
            <p:cNvSpPr/>
            <p:nvPr/>
          </p:nvSpPr>
          <p:spPr>
            <a:xfrm>
              <a:off x="3127268" y="1362682"/>
              <a:ext cx="360357" cy="460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04AF3D0-CC15-8943-B2DF-EE59CA885FEB}"/>
                </a:ext>
              </a:extLst>
            </p:cNvPr>
            <p:cNvSpPr/>
            <p:nvPr/>
          </p:nvSpPr>
          <p:spPr>
            <a:xfrm>
              <a:off x="3659073" y="1362682"/>
              <a:ext cx="360358" cy="444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1495EAE-E4EF-A64A-85AD-EB87DFEA1CE8}"/>
                </a:ext>
              </a:extLst>
            </p:cNvPr>
            <p:cNvSpPr/>
            <p:nvPr/>
          </p:nvSpPr>
          <p:spPr>
            <a:xfrm>
              <a:off x="995285" y="1634102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F2EF40E-730C-C747-887C-CF3C4F1FD9A3}"/>
                </a:ext>
              </a:extLst>
            </p:cNvPr>
            <p:cNvSpPr/>
            <p:nvPr/>
          </p:nvSpPr>
          <p:spPr>
            <a:xfrm>
              <a:off x="995285" y="1911870"/>
              <a:ext cx="360358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F72367-983E-8A48-A692-8023AEF7A808}"/>
                </a:ext>
              </a:extLst>
            </p:cNvPr>
            <p:cNvSpPr/>
            <p:nvPr/>
          </p:nvSpPr>
          <p:spPr>
            <a:xfrm>
              <a:off x="988935" y="2270588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DA5EB09-EC40-1D43-9515-8337E7F08ACC}"/>
                </a:ext>
              </a:extLst>
            </p:cNvPr>
            <p:cNvSpPr/>
            <p:nvPr/>
          </p:nvSpPr>
          <p:spPr>
            <a:xfrm>
              <a:off x="1003223" y="2754698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5BE54-FAD2-6347-9653-7D66FC9A64A8}"/>
                </a:ext>
              </a:extLst>
            </p:cNvPr>
            <p:cNvSpPr/>
            <p:nvPr/>
          </p:nvSpPr>
          <p:spPr>
            <a:xfrm>
              <a:off x="1001635" y="2929296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241808BD-A68A-1441-9E73-F93B68CCA46A}"/>
                </a:ext>
              </a:extLst>
            </p:cNvPr>
            <p:cNvSpPr/>
            <p:nvPr/>
          </p:nvSpPr>
          <p:spPr>
            <a:xfrm>
              <a:off x="1001635" y="4187982"/>
              <a:ext cx="358770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65A9CB7-8AA2-2C4B-B9DD-4A481FA6C6BA}"/>
                </a:ext>
              </a:extLst>
            </p:cNvPr>
            <p:cNvSpPr/>
            <p:nvPr/>
          </p:nvSpPr>
          <p:spPr>
            <a:xfrm>
              <a:off x="1001635" y="4900656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AE59C05-1D6A-E14D-BFC9-662D362105C1}"/>
                </a:ext>
              </a:extLst>
            </p:cNvPr>
            <p:cNvSpPr/>
            <p:nvPr/>
          </p:nvSpPr>
          <p:spPr>
            <a:xfrm>
              <a:off x="1006398" y="3683237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27" name="TextBox 58"/>
            <p:cNvSpPr txBox="1">
              <a:spLocks noChangeArrowheads="1"/>
            </p:cNvSpPr>
            <p:nvPr/>
          </p:nvSpPr>
          <p:spPr bwMode="auto">
            <a:xfrm>
              <a:off x="1568139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1</a:t>
              </a:r>
            </a:p>
          </p:txBody>
        </p:sp>
        <p:sp>
          <p:nvSpPr>
            <p:cNvPr id="21528" name="TextBox 59"/>
            <p:cNvSpPr txBox="1">
              <a:spLocks noChangeArrowheads="1"/>
            </p:cNvSpPr>
            <p:nvPr/>
          </p:nvSpPr>
          <p:spPr bwMode="auto">
            <a:xfrm>
              <a:off x="2087735" y="100614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2</a:t>
              </a:r>
            </a:p>
          </p:txBody>
        </p:sp>
        <p:sp>
          <p:nvSpPr>
            <p:cNvPr id="21529" name="TextBox 60"/>
            <p:cNvSpPr txBox="1">
              <a:spLocks noChangeArrowheads="1"/>
            </p:cNvSpPr>
            <p:nvPr/>
          </p:nvSpPr>
          <p:spPr bwMode="auto">
            <a:xfrm>
              <a:off x="2570626" y="9872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3</a:t>
              </a:r>
            </a:p>
          </p:txBody>
        </p:sp>
        <p:sp>
          <p:nvSpPr>
            <p:cNvPr id="21530" name="TextBox 61"/>
            <p:cNvSpPr txBox="1">
              <a:spLocks noChangeArrowheads="1"/>
            </p:cNvSpPr>
            <p:nvPr/>
          </p:nvSpPr>
          <p:spPr bwMode="auto">
            <a:xfrm>
              <a:off x="3209920" y="96904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4</a:t>
              </a:r>
            </a:p>
          </p:txBody>
        </p:sp>
        <p:sp>
          <p:nvSpPr>
            <p:cNvPr id="21531" name="TextBox 62"/>
            <p:cNvSpPr txBox="1">
              <a:spLocks noChangeArrowheads="1"/>
            </p:cNvSpPr>
            <p:nvPr/>
          </p:nvSpPr>
          <p:spPr bwMode="auto">
            <a:xfrm>
              <a:off x="3676600" y="1021337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0T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747A502-3C7A-4742-99E6-9824F8BAA51E}"/>
                </a:ext>
              </a:extLst>
            </p:cNvPr>
            <p:cNvSpPr/>
            <p:nvPr/>
          </p:nvSpPr>
          <p:spPr>
            <a:xfrm>
              <a:off x="1544552" y="3957832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1001713" y="5502275"/>
            <a:ext cx="303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positive control did not work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1F609B6-2A8D-C448-BF36-7CA52AE3E528}"/>
              </a:ext>
            </a:extLst>
          </p:cNvPr>
          <p:cNvSpPr/>
          <p:nvPr/>
        </p:nvSpPr>
        <p:spPr>
          <a:xfrm>
            <a:off x="7300913" y="3962400"/>
            <a:ext cx="360362" cy="460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1" name="TextBox 56"/>
          <p:cNvSpPr txBox="1">
            <a:spLocks noChangeArrowheads="1"/>
          </p:cNvSpPr>
          <p:nvPr/>
        </p:nvSpPr>
        <p:spPr bwMode="auto">
          <a:xfrm>
            <a:off x="5187950" y="5434013"/>
            <a:ext cx="2532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positive control worked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2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Bisc 357</a:t>
            </a:r>
          </a:p>
        </p:txBody>
      </p:sp>
      <p:sp>
        <p:nvSpPr>
          <p:cNvPr id="22530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339060-1A73-4093-A127-44D12F01CE06}" type="slidenum">
              <a:rPr lang="en-US" altLang="en-US"/>
              <a:pPr/>
              <a:t>7</a:t>
            </a:fld>
            <a:endParaRPr lang="en-US" altLang="en-US"/>
          </a:p>
        </p:txBody>
      </p:sp>
      <p:grpSp>
        <p:nvGrpSpPr>
          <p:cNvPr id="22531" name="Group 1"/>
          <p:cNvGrpSpPr>
            <a:grpSpLocks/>
          </p:cNvGrpSpPr>
          <p:nvPr/>
        </p:nvGrpSpPr>
        <p:grpSpPr bwMode="auto">
          <a:xfrm>
            <a:off x="755650" y="968375"/>
            <a:ext cx="3600450" cy="4286250"/>
            <a:chOff x="755576" y="969045"/>
            <a:chExt cx="3600400" cy="4285567"/>
          </a:xfrm>
        </p:grpSpPr>
        <p:grpSp>
          <p:nvGrpSpPr>
            <p:cNvPr id="22566" name="Group 36"/>
            <p:cNvGrpSpPr>
              <a:grpSpLocks/>
            </p:cNvGrpSpPr>
            <p:nvPr/>
          </p:nvGrpSpPr>
          <p:grpSpPr bwMode="auto">
            <a:xfrm>
              <a:off x="755576" y="969045"/>
              <a:ext cx="3600400" cy="4285567"/>
              <a:chOff x="755576" y="969045"/>
              <a:chExt cx="3600400" cy="428556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8C70563-400D-0843-ABB3-E56228D74B00}"/>
                  </a:ext>
                </a:extLst>
              </p:cNvPr>
              <p:cNvSpPr/>
              <p:nvPr/>
            </p:nvSpPr>
            <p:spPr>
              <a:xfrm>
                <a:off x="755576" y="1005552"/>
                <a:ext cx="3600400" cy="4249060"/>
              </a:xfrm>
              <a:prstGeom prst="rect">
                <a:avLst/>
              </a:prstGeom>
              <a:solidFill>
                <a:srgbClr val="F5F8E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85CC9DE-1BF7-9B4E-B0BB-19807CA436C0}"/>
                  </a:ext>
                </a:extLst>
              </p:cNvPr>
              <p:cNvSpPr/>
              <p:nvPr/>
            </p:nvSpPr>
            <p:spPr>
              <a:xfrm>
                <a:off x="971473" y="1340461"/>
                <a:ext cx="360358" cy="460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BBE88E8-1775-7A41-B81C-0CA1A08F0E54}"/>
                  </a:ext>
                </a:extLst>
              </p:cNvPr>
              <p:cNvSpPr/>
              <p:nvPr/>
            </p:nvSpPr>
            <p:spPr>
              <a:xfrm>
                <a:off x="1523915" y="1348398"/>
                <a:ext cx="360358" cy="444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E2C4FB8-0852-4245-B24C-A85D1259A817}"/>
                  </a:ext>
                </a:extLst>
              </p:cNvPr>
              <p:cNvSpPr/>
              <p:nvPr/>
            </p:nvSpPr>
            <p:spPr>
              <a:xfrm>
                <a:off x="2063658" y="1362682"/>
                <a:ext cx="360358" cy="444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599A6E6-82FD-F14D-A222-89837587AD61}"/>
                  </a:ext>
                </a:extLst>
              </p:cNvPr>
              <p:cNvSpPr/>
              <p:nvPr/>
            </p:nvSpPr>
            <p:spPr>
              <a:xfrm>
                <a:off x="2587526" y="1364270"/>
                <a:ext cx="360358" cy="444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1BDA011-089F-F044-BF19-D9196233935E}"/>
                  </a:ext>
                </a:extLst>
              </p:cNvPr>
              <p:cNvSpPr/>
              <p:nvPr/>
            </p:nvSpPr>
            <p:spPr>
              <a:xfrm>
                <a:off x="3127268" y="1362682"/>
                <a:ext cx="360358" cy="460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5533709-00A8-B24B-AB41-59493A8E6D5C}"/>
                  </a:ext>
                </a:extLst>
              </p:cNvPr>
              <p:cNvSpPr/>
              <p:nvPr/>
            </p:nvSpPr>
            <p:spPr>
              <a:xfrm>
                <a:off x="3659074" y="1362682"/>
                <a:ext cx="360357" cy="444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90ADE9-7AB7-1F46-A6BB-A5755FCC348B}"/>
                  </a:ext>
                </a:extLst>
              </p:cNvPr>
              <p:cNvSpPr/>
              <p:nvPr/>
            </p:nvSpPr>
            <p:spPr>
              <a:xfrm>
                <a:off x="995286" y="1634102"/>
                <a:ext cx="360357" cy="44443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6E9D3F0-C9B9-A14E-9831-2ACFA2318C4C}"/>
                  </a:ext>
                </a:extLst>
              </p:cNvPr>
              <p:cNvSpPr/>
              <p:nvPr/>
            </p:nvSpPr>
            <p:spPr>
              <a:xfrm>
                <a:off x="995286" y="1911870"/>
                <a:ext cx="360357" cy="4603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17057D4-EBE0-2542-977E-4C503C2619CF}"/>
                  </a:ext>
                </a:extLst>
              </p:cNvPr>
              <p:cNvSpPr/>
              <p:nvPr/>
            </p:nvSpPr>
            <p:spPr>
              <a:xfrm>
                <a:off x="988936" y="2270588"/>
                <a:ext cx="358770" cy="4603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ADC4E518-EC1D-F649-B85B-9047199C7569}"/>
                  </a:ext>
                </a:extLst>
              </p:cNvPr>
              <p:cNvSpPr/>
              <p:nvPr/>
            </p:nvSpPr>
            <p:spPr>
              <a:xfrm>
                <a:off x="1003223" y="2754698"/>
                <a:ext cx="360358" cy="4603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106412E-4229-9749-B439-EE0CFC77F917}"/>
                  </a:ext>
                </a:extLst>
              </p:cNvPr>
              <p:cNvSpPr/>
              <p:nvPr/>
            </p:nvSpPr>
            <p:spPr>
              <a:xfrm>
                <a:off x="1001636" y="2929296"/>
                <a:ext cx="360357" cy="4603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58426A-1306-4F48-87E4-0775CEDCBB05}"/>
                  </a:ext>
                </a:extLst>
              </p:cNvPr>
              <p:cNvSpPr/>
              <p:nvPr/>
            </p:nvSpPr>
            <p:spPr>
              <a:xfrm>
                <a:off x="1001636" y="4187982"/>
                <a:ext cx="358770" cy="4603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B3B9AE5-A90B-2B46-A5B8-7E43C349E54C}"/>
                  </a:ext>
                </a:extLst>
              </p:cNvPr>
              <p:cNvSpPr/>
              <p:nvPr/>
            </p:nvSpPr>
            <p:spPr>
              <a:xfrm>
                <a:off x="1001636" y="4900656"/>
                <a:ext cx="360357" cy="4603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F99E2EBB-ECEB-3545-B664-E76EB99BED2E}"/>
                  </a:ext>
                </a:extLst>
              </p:cNvPr>
              <p:cNvSpPr/>
              <p:nvPr/>
            </p:nvSpPr>
            <p:spPr>
              <a:xfrm>
                <a:off x="1006398" y="3683237"/>
                <a:ext cx="360358" cy="4603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92" name="TextBox 26"/>
              <p:cNvSpPr txBox="1">
                <a:spLocks noChangeArrowheads="1"/>
              </p:cNvSpPr>
              <p:nvPr/>
            </p:nvSpPr>
            <p:spPr bwMode="auto">
              <a:xfrm>
                <a:off x="1465429" y="1001233"/>
                <a:ext cx="518091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OP</a:t>
                </a:r>
              </a:p>
            </p:txBody>
          </p:sp>
          <p:sp>
            <p:nvSpPr>
              <p:cNvPr id="22593" name="TextBox 27"/>
              <p:cNvSpPr txBox="1">
                <a:spLocks noChangeArrowheads="1"/>
              </p:cNvSpPr>
              <p:nvPr/>
            </p:nvSpPr>
            <p:spPr bwMode="auto">
              <a:xfrm>
                <a:off x="2087735" y="100614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2</a:t>
                </a:r>
              </a:p>
            </p:txBody>
          </p:sp>
          <p:sp>
            <p:nvSpPr>
              <p:cNvPr id="22594" name="TextBox 28"/>
              <p:cNvSpPr txBox="1">
                <a:spLocks noChangeArrowheads="1"/>
              </p:cNvSpPr>
              <p:nvPr/>
            </p:nvSpPr>
            <p:spPr bwMode="auto">
              <a:xfrm>
                <a:off x="2570626" y="98724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3</a:t>
                </a:r>
              </a:p>
            </p:txBody>
          </p:sp>
          <p:sp>
            <p:nvSpPr>
              <p:cNvPr id="22595" name="TextBox 29"/>
              <p:cNvSpPr txBox="1">
                <a:spLocks noChangeArrowheads="1"/>
              </p:cNvSpPr>
              <p:nvPr/>
            </p:nvSpPr>
            <p:spPr bwMode="auto">
              <a:xfrm>
                <a:off x="3209920" y="96904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4</a:t>
                </a:r>
              </a:p>
            </p:txBody>
          </p:sp>
          <p:sp>
            <p:nvSpPr>
              <p:cNvPr id="22596" name="TextBox 30"/>
              <p:cNvSpPr txBox="1">
                <a:spLocks noChangeArrowheads="1"/>
              </p:cNvSpPr>
              <p:nvPr/>
            </p:nvSpPr>
            <p:spPr bwMode="auto">
              <a:xfrm>
                <a:off x="3676600" y="1021337"/>
                <a:ext cx="4539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0T</a:t>
                </a: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E926815-515D-724B-80D5-D75082553353}"/>
                </a:ext>
              </a:extLst>
            </p:cNvPr>
            <p:cNvSpPr/>
            <p:nvPr/>
          </p:nvSpPr>
          <p:spPr>
            <a:xfrm>
              <a:off x="1544553" y="3500705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03E3AE8-A75F-7442-B3B7-29E05ED90D01}"/>
                </a:ext>
              </a:extLst>
            </p:cNvPr>
            <p:cNvSpPr/>
            <p:nvPr/>
          </p:nvSpPr>
          <p:spPr>
            <a:xfrm>
              <a:off x="2087471" y="3649906"/>
              <a:ext cx="360357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A15DA36-8A75-7142-B222-EB8406C29412}"/>
                </a:ext>
              </a:extLst>
            </p:cNvPr>
            <p:cNvSpPr/>
            <p:nvPr/>
          </p:nvSpPr>
          <p:spPr>
            <a:xfrm>
              <a:off x="2612925" y="3962593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3F29E67-1F36-C44C-99B1-4733A3594BD1}"/>
                </a:ext>
              </a:extLst>
            </p:cNvPr>
            <p:cNvSpPr/>
            <p:nvPr/>
          </p:nvSpPr>
          <p:spPr>
            <a:xfrm>
              <a:off x="3122506" y="3314996"/>
              <a:ext cx="358770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9F526B7B-C87F-5841-BA94-45B97A937955}"/>
                </a:ext>
              </a:extLst>
            </p:cNvPr>
            <p:cNvSpPr/>
            <p:nvPr/>
          </p:nvSpPr>
          <p:spPr>
            <a:xfrm>
              <a:off x="2587526" y="3500705"/>
              <a:ext cx="360358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D3A7180-9CBD-6642-918B-4338F599EE8B}"/>
                </a:ext>
              </a:extLst>
            </p:cNvPr>
            <p:cNvSpPr/>
            <p:nvPr/>
          </p:nvSpPr>
          <p:spPr>
            <a:xfrm>
              <a:off x="1544553" y="3956244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3FE42E9-2DE8-B947-BCF5-3DBB00888D53}"/>
                </a:ext>
              </a:extLst>
            </p:cNvPr>
            <p:cNvSpPr/>
            <p:nvPr/>
          </p:nvSpPr>
          <p:spPr>
            <a:xfrm>
              <a:off x="2079533" y="3951483"/>
              <a:ext cx="358770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2FC1410-B185-7440-97A0-44C5BE7F2551}"/>
                </a:ext>
              </a:extLst>
            </p:cNvPr>
            <p:cNvSpPr/>
            <p:nvPr/>
          </p:nvSpPr>
          <p:spPr>
            <a:xfrm>
              <a:off x="2593875" y="3751490"/>
              <a:ext cx="358770" cy="4603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049DBCE-3F93-1A43-BF1F-396528281676}"/>
                </a:ext>
              </a:extLst>
            </p:cNvPr>
            <p:cNvSpPr/>
            <p:nvPr/>
          </p:nvSpPr>
          <p:spPr>
            <a:xfrm>
              <a:off x="2570064" y="3232459"/>
              <a:ext cx="360357" cy="4603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A0F8112-B271-6B4F-96F9-5F0E7A1CF03B}"/>
                </a:ext>
              </a:extLst>
            </p:cNvPr>
            <p:cNvSpPr/>
            <p:nvPr/>
          </p:nvSpPr>
          <p:spPr>
            <a:xfrm>
              <a:off x="3101868" y="3624510"/>
              <a:ext cx="360358" cy="4444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2532" name="Group 90"/>
          <p:cNvGrpSpPr>
            <a:grpSpLocks/>
          </p:cNvGrpSpPr>
          <p:nvPr/>
        </p:nvGrpSpPr>
        <p:grpSpPr bwMode="auto">
          <a:xfrm>
            <a:off x="5056188" y="941388"/>
            <a:ext cx="3600450" cy="4257675"/>
            <a:chOff x="755576" y="997420"/>
            <a:chExt cx="3600400" cy="4257192"/>
          </a:xfrm>
        </p:grpSpPr>
        <p:grpSp>
          <p:nvGrpSpPr>
            <p:cNvPr id="22535" name="Group 91"/>
            <p:cNvGrpSpPr>
              <a:grpSpLocks/>
            </p:cNvGrpSpPr>
            <p:nvPr/>
          </p:nvGrpSpPr>
          <p:grpSpPr bwMode="auto">
            <a:xfrm>
              <a:off x="755576" y="997420"/>
              <a:ext cx="3600400" cy="4257192"/>
              <a:chOff x="755576" y="997420"/>
              <a:chExt cx="3600400" cy="4257192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06FD8825-D27F-C544-993B-B212E1EA1FD2}"/>
                  </a:ext>
                </a:extLst>
              </p:cNvPr>
              <p:cNvSpPr/>
              <p:nvPr/>
            </p:nvSpPr>
            <p:spPr>
              <a:xfrm>
                <a:off x="755576" y="1005356"/>
                <a:ext cx="3600400" cy="4249256"/>
              </a:xfrm>
              <a:prstGeom prst="rect">
                <a:avLst/>
              </a:prstGeom>
              <a:solidFill>
                <a:srgbClr val="F5F8EA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808AE30F-B9B0-FB4B-9F90-D18B4D03CB23}"/>
                  </a:ext>
                </a:extLst>
              </p:cNvPr>
              <p:cNvSpPr/>
              <p:nvPr/>
            </p:nvSpPr>
            <p:spPr>
              <a:xfrm>
                <a:off x="971473" y="1340281"/>
                <a:ext cx="360357" cy="46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B06EFEEA-419D-8A4F-B291-2A8C09B48CB0}"/>
                  </a:ext>
                </a:extLst>
              </p:cNvPr>
              <p:cNvSpPr/>
              <p:nvPr/>
            </p:nvSpPr>
            <p:spPr>
              <a:xfrm>
                <a:off x="1523915" y="1348217"/>
                <a:ext cx="360357" cy="460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AA43E335-2213-C149-933A-209A7027C5D6}"/>
                  </a:ext>
                </a:extLst>
              </p:cNvPr>
              <p:cNvSpPr/>
              <p:nvPr/>
            </p:nvSpPr>
            <p:spPr>
              <a:xfrm>
                <a:off x="2063658" y="1362504"/>
                <a:ext cx="360357" cy="46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376C3922-3459-1F49-808C-3D9D50DA687F}"/>
                  </a:ext>
                </a:extLst>
              </p:cNvPr>
              <p:cNvSpPr/>
              <p:nvPr/>
            </p:nvSpPr>
            <p:spPr>
              <a:xfrm>
                <a:off x="2587526" y="1364090"/>
                <a:ext cx="360357" cy="460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F5FB4ABE-386E-3843-B41F-A00C8AD93DD0}"/>
                  </a:ext>
                </a:extLst>
              </p:cNvPr>
              <p:cNvSpPr/>
              <p:nvPr/>
            </p:nvSpPr>
            <p:spPr>
              <a:xfrm>
                <a:off x="3127268" y="1362504"/>
                <a:ext cx="360357" cy="46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59CE549-BBD3-3E4B-8C19-B98A97625C1E}"/>
                  </a:ext>
                </a:extLst>
              </p:cNvPr>
              <p:cNvSpPr/>
              <p:nvPr/>
            </p:nvSpPr>
            <p:spPr>
              <a:xfrm>
                <a:off x="3659073" y="1362504"/>
                <a:ext cx="360358" cy="460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F52D8A74-C8A1-144C-9BFA-BF4F28FDC733}"/>
                  </a:ext>
                </a:extLst>
              </p:cNvPr>
              <p:cNvSpPr/>
              <p:nvPr/>
            </p:nvSpPr>
            <p:spPr>
              <a:xfrm>
                <a:off x="995285" y="1633935"/>
                <a:ext cx="360358" cy="46033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4CF0BA5-440A-C442-937F-D3B0E3FD45F1}"/>
                  </a:ext>
                </a:extLst>
              </p:cNvPr>
              <p:cNvSpPr/>
              <p:nvPr/>
            </p:nvSpPr>
            <p:spPr>
              <a:xfrm>
                <a:off x="995285" y="1911716"/>
                <a:ext cx="360358" cy="46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987AE4AE-6ED9-2A4D-9725-70F31236FE0F}"/>
                  </a:ext>
                </a:extLst>
              </p:cNvPr>
              <p:cNvSpPr/>
              <p:nvPr/>
            </p:nvSpPr>
            <p:spPr>
              <a:xfrm>
                <a:off x="988935" y="2270451"/>
                <a:ext cx="358770" cy="46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D85A285-0BFD-A747-A2F8-514C2471C626}"/>
                  </a:ext>
                </a:extLst>
              </p:cNvPr>
              <p:cNvSpPr/>
              <p:nvPr/>
            </p:nvSpPr>
            <p:spPr>
              <a:xfrm>
                <a:off x="1003223" y="2756170"/>
                <a:ext cx="360357" cy="4444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DC1F45A-B622-594A-8F6B-05D176C718FA}"/>
                  </a:ext>
                </a:extLst>
              </p:cNvPr>
              <p:cNvSpPr/>
              <p:nvPr/>
            </p:nvSpPr>
            <p:spPr>
              <a:xfrm>
                <a:off x="1001635" y="2929188"/>
                <a:ext cx="360358" cy="46033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44544A03-FE07-364C-9117-A59129C7D3EB}"/>
                  </a:ext>
                </a:extLst>
              </p:cNvPr>
              <p:cNvSpPr/>
              <p:nvPr/>
            </p:nvSpPr>
            <p:spPr>
              <a:xfrm>
                <a:off x="1001635" y="4187933"/>
                <a:ext cx="358770" cy="46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9D2AB3B-A907-1940-98E6-91D6894D1514}"/>
                  </a:ext>
                </a:extLst>
              </p:cNvPr>
              <p:cNvSpPr/>
              <p:nvPr/>
            </p:nvSpPr>
            <p:spPr>
              <a:xfrm>
                <a:off x="1001635" y="4900639"/>
                <a:ext cx="360358" cy="46033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00B6CB08-3D6C-E245-8E1C-A6625B285A27}"/>
                  </a:ext>
                </a:extLst>
              </p:cNvPr>
              <p:cNvSpPr/>
              <p:nvPr/>
            </p:nvSpPr>
            <p:spPr>
              <a:xfrm>
                <a:off x="1006398" y="3683165"/>
                <a:ext cx="360357" cy="46032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561" name="TextBox 117"/>
              <p:cNvSpPr txBox="1">
                <a:spLocks noChangeArrowheads="1"/>
              </p:cNvSpPr>
              <p:nvPr/>
            </p:nvSpPr>
            <p:spPr bwMode="auto">
              <a:xfrm>
                <a:off x="1465429" y="1001233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1</a:t>
                </a:r>
              </a:p>
            </p:txBody>
          </p:sp>
          <p:sp>
            <p:nvSpPr>
              <p:cNvPr id="22562" name="TextBox 118"/>
              <p:cNvSpPr txBox="1">
                <a:spLocks noChangeArrowheads="1"/>
              </p:cNvSpPr>
              <p:nvPr/>
            </p:nvSpPr>
            <p:spPr bwMode="auto">
              <a:xfrm>
                <a:off x="2087735" y="100614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2</a:t>
                </a:r>
              </a:p>
            </p:txBody>
          </p:sp>
          <p:sp>
            <p:nvSpPr>
              <p:cNvPr id="22563" name="TextBox 119"/>
              <p:cNvSpPr txBox="1">
                <a:spLocks noChangeArrowheads="1"/>
              </p:cNvSpPr>
              <p:nvPr/>
            </p:nvSpPr>
            <p:spPr bwMode="auto">
              <a:xfrm>
                <a:off x="2638511" y="1001233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3</a:t>
                </a:r>
              </a:p>
            </p:txBody>
          </p:sp>
          <p:sp>
            <p:nvSpPr>
              <p:cNvPr id="22564" name="TextBox 120"/>
              <p:cNvSpPr txBox="1">
                <a:spLocks noChangeArrowheads="1"/>
              </p:cNvSpPr>
              <p:nvPr/>
            </p:nvSpPr>
            <p:spPr bwMode="auto">
              <a:xfrm>
                <a:off x="3152342" y="997420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4</a:t>
                </a:r>
              </a:p>
            </p:txBody>
          </p:sp>
          <p:sp>
            <p:nvSpPr>
              <p:cNvPr id="22565" name="TextBox 121"/>
              <p:cNvSpPr txBox="1">
                <a:spLocks noChangeArrowheads="1"/>
              </p:cNvSpPr>
              <p:nvPr/>
            </p:nvSpPr>
            <p:spPr bwMode="auto">
              <a:xfrm>
                <a:off x="3611746" y="1028216"/>
                <a:ext cx="4539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/>
                  <a:t>0T</a:t>
                </a:r>
              </a:p>
            </p:txBody>
          </p:sp>
        </p:grp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9D4DF08-3BEE-2E41-90BC-BFEA94C82267}"/>
                </a:ext>
              </a:extLst>
            </p:cNvPr>
            <p:cNvSpPr/>
            <p:nvPr/>
          </p:nvSpPr>
          <p:spPr>
            <a:xfrm>
              <a:off x="1584239" y="4168885"/>
              <a:ext cx="360357" cy="4603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FAB2777-6F93-A242-9FDF-1FCB1490BDF6}"/>
                </a:ext>
              </a:extLst>
            </p:cNvPr>
            <p:cNvSpPr/>
            <p:nvPr/>
          </p:nvSpPr>
          <p:spPr>
            <a:xfrm>
              <a:off x="2066833" y="3664117"/>
              <a:ext cx="360357" cy="4603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285A9E6-85E5-B245-97F8-AE3F68C94F34}"/>
                </a:ext>
              </a:extLst>
            </p:cNvPr>
            <p:cNvSpPr/>
            <p:nvPr/>
          </p:nvSpPr>
          <p:spPr>
            <a:xfrm>
              <a:off x="2612925" y="3945073"/>
              <a:ext cx="360357" cy="4603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77D9E0E6-4C1D-2B40-A89A-F792EE5331C7}"/>
                </a:ext>
              </a:extLst>
            </p:cNvPr>
            <p:cNvSpPr/>
            <p:nvPr/>
          </p:nvSpPr>
          <p:spPr>
            <a:xfrm>
              <a:off x="3122505" y="3314907"/>
              <a:ext cx="358770" cy="44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F9E0557-6F3A-0443-8487-C529BB554CC4}"/>
                </a:ext>
              </a:extLst>
            </p:cNvPr>
            <p:cNvSpPr/>
            <p:nvPr/>
          </p:nvSpPr>
          <p:spPr>
            <a:xfrm>
              <a:off x="2587526" y="3500623"/>
              <a:ext cx="360357" cy="4603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D8389178-6857-9447-AF3B-6E1386907EB8}"/>
                </a:ext>
              </a:extLst>
            </p:cNvPr>
            <p:cNvSpPr/>
            <p:nvPr/>
          </p:nvSpPr>
          <p:spPr>
            <a:xfrm>
              <a:off x="1585826" y="3956184"/>
              <a:ext cx="360358" cy="44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12C886C-F9C5-6D40-AD22-496AC0BF09B4}"/>
                </a:ext>
              </a:extLst>
            </p:cNvPr>
            <p:cNvSpPr/>
            <p:nvPr/>
          </p:nvSpPr>
          <p:spPr>
            <a:xfrm>
              <a:off x="2079533" y="3951422"/>
              <a:ext cx="358770" cy="44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D637CD84-E5F9-0442-86AB-EC60B801CC67}"/>
                </a:ext>
              </a:extLst>
            </p:cNvPr>
            <p:cNvSpPr/>
            <p:nvPr/>
          </p:nvSpPr>
          <p:spPr>
            <a:xfrm>
              <a:off x="2593875" y="3751420"/>
              <a:ext cx="358770" cy="4603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5FBBCA87-254C-BF4E-9131-E9A86EE4D27C}"/>
                </a:ext>
              </a:extLst>
            </p:cNvPr>
            <p:cNvSpPr/>
            <p:nvPr/>
          </p:nvSpPr>
          <p:spPr>
            <a:xfrm>
              <a:off x="2601812" y="3222843"/>
              <a:ext cx="360358" cy="44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5C5DC3A-E302-7A45-8F75-109F8081AF8A}"/>
                </a:ext>
              </a:extLst>
            </p:cNvPr>
            <p:cNvSpPr/>
            <p:nvPr/>
          </p:nvSpPr>
          <p:spPr>
            <a:xfrm>
              <a:off x="3101868" y="3624434"/>
              <a:ext cx="360357" cy="4444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2533" name="TextBox 5"/>
          <p:cNvSpPr txBox="1">
            <a:spLocks noChangeArrowheads="1"/>
          </p:cNvSpPr>
          <p:nvPr/>
        </p:nvSpPr>
        <p:spPr bwMode="auto">
          <a:xfrm>
            <a:off x="1258888" y="5373688"/>
            <a:ext cx="2339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with an operator lane</a:t>
            </a:r>
          </a:p>
        </p:txBody>
      </p:sp>
      <p:sp>
        <p:nvSpPr>
          <p:cNvPr id="22534" name="TextBox 122"/>
          <p:cNvSpPr txBox="1">
            <a:spLocks noChangeArrowheads="1"/>
          </p:cNvSpPr>
          <p:nvPr/>
        </p:nvSpPr>
        <p:spPr bwMode="auto">
          <a:xfrm>
            <a:off x="5551488" y="5449888"/>
            <a:ext cx="272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without an operator 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5215</TotalTime>
  <Words>338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 Chapter 5. PCR polymerase chain reaction</vt:lpstr>
      <vt:lpstr>Diagnostic PCR</vt:lpstr>
      <vt:lpstr>Negative controls:</vt:lpstr>
      <vt:lpstr>PowerPoint Presentation</vt:lpstr>
      <vt:lpstr>Positive controls</vt:lpstr>
      <vt:lpstr>PowerPoint Presentation</vt:lpstr>
      <vt:lpstr>PowerPoint Presentation</vt:lpstr>
    </vt:vector>
  </TitlesOfParts>
  <Company>SFU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 access to the sequence and annotation of a gene:  how do I assess its function?</dc:title>
  <dc:creator>Jim Mattsson</dc:creator>
  <cp:lastModifiedBy>M Yip</cp:lastModifiedBy>
  <cp:revision>148</cp:revision>
  <cp:lastPrinted>2019-09-11T20:15:43Z</cp:lastPrinted>
  <dcterms:created xsi:type="dcterms:W3CDTF">2004-11-19T04:20:14Z</dcterms:created>
  <dcterms:modified xsi:type="dcterms:W3CDTF">2020-09-21T01:01:51Z</dcterms:modified>
</cp:coreProperties>
</file>