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6" r:id="rId2"/>
    <p:sldId id="408" r:id="rId3"/>
    <p:sldId id="405" r:id="rId4"/>
    <p:sldId id="406" r:id="rId5"/>
    <p:sldId id="409" r:id="rId6"/>
    <p:sldId id="410" r:id="rId7"/>
    <p:sldId id="411" r:id="rId8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38" autoAdjust="0"/>
    <p:restoredTop sz="95579" autoAdjust="0"/>
  </p:normalViewPr>
  <p:slideViewPr>
    <p:cSldViewPr showGuides="1">
      <p:cViewPr varScale="1">
        <p:scale>
          <a:sx n="107" d="100"/>
          <a:sy n="107" d="100"/>
        </p:scale>
        <p:origin x="1569" y="60"/>
      </p:cViewPr>
      <p:guideLst>
        <p:guide orient="horz" pos="2160"/>
        <p:guide pos="2880"/>
      </p:guideLst>
    </p:cSldViewPr>
  </p:slideViewPr>
  <p:notesTextViewPr>
    <p:cViewPr>
      <p:scale>
        <a:sx n="80" d="100"/>
        <a:sy n="8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D5EA472E-F4EC-034A-8099-CAD293FFCA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A1BD762-49DD-E44E-9F8B-2CD1B3283A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2" name="Rectangle 4">
            <a:extLst>
              <a:ext uri="{FF2B5EF4-FFF2-40B4-BE49-F238E27FC236}">
                <a16:creationId xmlns:a16="http://schemas.microsoft.com/office/drawing/2014/main" id="{28923221-532F-B644-98C6-FB10497DEE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51FD90E5-9480-F645-A54D-EF20DFF155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30857FD9-A5CA-4C97-AA3D-99ABCCE771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54EBA9-1424-B542-80B2-266DECA497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D9A3B9-E198-A946-B462-D75B21FF401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646D5B2-FD6F-409D-BBAD-A9F3A9EFF720}" type="datetimeFigureOut">
              <a:rPr lang="en-CA"/>
              <a:pPr>
                <a:defRPr/>
              </a:pPr>
              <a:t>2020-09-20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552CCEF-DA57-5B40-834E-FB245EF5F8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1882DE8-5FD2-4B48-B8AC-C88DD5761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60438" y="3475038"/>
            <a:ext cx="7680325" cy="32908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FD778-F3C0-8447-8FAD-303702B94A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828B0-C970-974C-92AC-6493FBA183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5ABFB6C-DDF8-4647-B27B-2B29421EFB7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1507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264005-62AF-4E93-B07B-E952C3E2BBF2}" type="slidenum">
              <a:rPr lang="en-CA" altLang="en-US" smtClean="0"/>
              <a:pPr/>
              <a:t>5</a:t>
            </a:fld>
            <a:endParaRPr lang="en-CA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E9FB9F-420D-9D45-AF56-9D2C72229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2EA49-1D2B-4E48-80C9-558EB462E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0064E0-61FD-534A-A472-9A2AF1387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973C8-7042-4B06-9655-8BC9D1BEFF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32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E9FB9F-420D-9D45-AF56-9D2C72229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2EA49-1D2B-4E48-80C9-558EB462E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0064E0-61FD-534A-A472-9A2AF1387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1F5A4-99FF-4F22-A90D-BA87344632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05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E9FB9F-420D-9D45-AF56-9D2C72229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2EA49-1D2B-4E48-80C9-558EB462E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0064E0-61FD-534A-A472-9A2AF1387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978F5-78D7-43AE-BDB4-068CBA4B2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900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E9FB9F-420D-9D45-AF56-9D2C72229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52EA49-1D2B-4E48-80C9-558EB462E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0064E0-61FD-534A-A472-9A2AF1387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B2D71-4ED1-4325-A4C7-0A98503AE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40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E9FB9F-420D-9D45-AF56-9D2C72229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2EA49-1D2B-4E48-80C9-558EB462E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0064E0-61FD-534A-A472-9A2AF1387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54B43-3976-4AB2-B3AE-577A8BCAB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13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E9FB9F-420D-9D45-AF56-9D2C72229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2EA49-1D2B-4E48-80C9-558EB462E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0064E0-61FD-534A-A472-9A2AF1387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55D51-04C2-48EB-A037-63007F6D61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04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E9FB9F-420D-9D45-AF56-9D2C72229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52EA49-1D2B-4E48-80C9-558EB462E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0064E0-61FD-534A-A472-9A2AF1387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A675F-7EC6-4702-AED7-51CF418042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8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9E9FB9F-420D-9D45-AF56-9D2C72229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B52EA49-1D2B-4E48-80C9-558EB462E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90064E0-61FD-534A-A472-9A2AF1387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5C5D4-6048-4C3F-A66D-CC02026A5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E9FB9F-420D-9D45-AF56-9D2C72229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52EA49-1D2B-4E48-80C9-558EB462E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0064E0-61FD-534A-A472-9A2AF1387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F6DC2-04B2-47F0-A12A-659A02BF18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8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9E9FB9F-420D-9D45-AF56-9D2C72229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B52EA49-1D2B-4E48-80C9-558EB462E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90064E0-61FD-534A-A472-9A2AF1387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4FFE5-91DD-41AE-928D-8E7758BBA3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65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E9FB9F-420D-9D45-AF56-9D2C72229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52EA49-1D2B-4E48-80C9-558EB462E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0064E0-61FD-534A-A472-9A2AF1387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CEB82-F38B-457A-8850-ABA27E313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8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E9FB9F-420D-9D45-AF56-9D2C72229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52EA49-1D2B-4E48-80C9-558EB462E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0064E0-61FD-534A-A472-9A2AF1387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E370A-1355-422E-93F2-C76F5DCCCD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76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9E9FB9F-420D-9D45-AF56-9D2C722291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B52EA49-1D2B-4E48-80C9-558EB462EE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90064E0-61FD-534A-A472-9A2AF138723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33B5C4C-68EA-4321-B98F-1B27B2695E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 noChangeArrowheads="1"/>
          </p:cNvSpPr>
          <p:nvPr>
            <p:ph type="ctrTitle"/>
          </p:nvPr>
        </p:nvSpPr>
        <p:spPr>
          <a:xfrm>
            <a:off x="539750" y="677863"/>
            <a:ext cx="7772400" cy="1295400"/>
          </a:xfrm>
        </p:spPr>
        <p:txBody>
          <a:bodyPr/>
          <a:lstStyle/>
          <a:p>
            <a:r>
              <a:rPr lang="en-CA" altLang="en-US" smtClean="0">
                <a:solidFill>
                  <a:srgbClr val="002060"/>
                </a:solidFill>
              </a:rPr>
              <a:t>Chapter 5. PCR</a:t>
            </a:r>
            <a:br>
              <a:rPr lang="en-CA" altLang="en-US" smtClean="0">
                <a:solidFill>
                  <a:srgbClr val="002060"/>
                </a:solidFill>
              </a:rPr>
            </a:br>
            <a:r>
              <a:rPr lang="en-CA" altLang="en-US" smtClean="0">
                <a:solidFill>
                  <a:srgbClr val="002060"/>
                </a:solidFill>
              </a:rPr>
              <a:t>polymerase chain reaction</a:t>
            </a:r>
          </a:p>
        </p:txBody>
      </p:sp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908175" y="3213100"/>
            <a:ext cx="5759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PART 4:  A couple of approaches to help avoid artifacts</a:t>
            </a:r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1116013" y="4724400"/>
            <a:ext cx="68405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First use good lab practice: reactions on ice at all times, careful pipetting to avoid cross contamination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 noChangeArrowheads="1"/>
          </p:cNvSpPr>
          <p:nvPr>
            <p:ph type="title"/>
          </p:nvPr>
        </p:nvSpPr>
        <p:spPr>
          <a:xfrm>
            <a:off x="431800" y="457200"/>
            <a:ext cx="8229600" cy="1143000"/>
          </a:xfrm>
        </p:spPr>
        <p:txBody>
          <a:bodyPr/>
          <a:lstStyle/>
          <a:p>
            <a:r>
              <a:rPr lang="en-US" altLang="en-US" sz="3600" smtClean="0">
                <a:solidFill>
                  <a:srgbClr val="002060"/>
                </a:solidFill>
              </a:rPr>
              <a:t>Determining the best annealing temperature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3FA42-52F5-FE4A-92E4-AA7FC0C12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AIM: </a:t>
            </a:r>
          </a:p>
          <a:p>
            <a:pPr lvl="1">
              <a:defRPr/>
            </a:pPr>
            <a:r>
              <a:rPr lang="en-US" dirty="0"/>
              <a:t>We want a good amount of product and no artifact bands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APPROACH: </a:t>
            </a:r>
          </a:p>
          <a:p>
            <a:pPr lvl="1">
              <a:defRPr/>
            </a:pPr>
            <a:r>
              <a:rPr lang="en-US" dirty="0"/>
              <a:t>Use a gradient PCR machine to run multiple replicates of identical PCR reactions, each with a different annealing temperature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17411" name="Footer Placeholder 4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Bisc 357  </a:t>
            </a:r>
          </a:p>
        </p:txBody>
      </p:sp>
      <p:sp>
        <p:nvSpPr>
          <p:cNvPr id="17412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07BC20-33E1-4C6F-B862-4F3BE62EEAA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19063"/>
            <a:ext cx="8229600" cy="788987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Procedure</a:t>
            </a:r>
          </a:p>
        </p:txBody>
      </p:sp>
      <p:pic>
        <p:nvPicPr>
          <p:cNvPr id="18434" name="Picture 4" descr="p_gradient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775" y="873125"/>
            <a:ext cx="5921375" cy="4173538"/>
          </a:xfrm>
          <a:noFill/>
        </p:spPr>
      </p:pic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141288" y="1341438"/>
            <a:ext cx="4706937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/>
              <a:t>Prepare one large reaction and divide into several PCR tubes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/>
              <a:t>Load onto machine with programmed gradient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/>
              <a:t>Identify most effective annealing temp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 by gel electrophoresis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</a:t>
            </a:r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5673725" y="2411413"/>
            <a:ext cx="692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50</a:t>
            </a:r>
            <a:r>
              <a:rPr lang="en-US" altLang="en-US" sz="1800" baseline="30000"/>
              <a:t>0</a:t>
            </a:r>
            <a:r>
              <a:rPr lang="en-US" altLang="en-US" sz="1800"/>
              <a:t>C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6919913" y="2554288"/>
            <a:ext cx="692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60</a:t>
            </a:r>
            <a:r>
              <a:rPr lang="en-US" altLang="en-US" sz="1800" baseline="30000"/>
              <a:t>0</a:t>
            </a:r>
            <a:r>
              <a:rPr lang="en-US" altLang="en-US" sz="1800"/>
              <a:t>C</a:t>
            </a:r>
          </a:p>
        </p:txBody>
      </p:sp>
      <p:sp>
        <p:nvSpPr>
          <p:cNvPr id="18438" name="Line 14"/>
          <p:cNvSpPr>
            <a:spLocks noChangeShapeType="1"/>
          </p:cNvSpPr>
          <p:nvPr/>
        </p:nvSpPr>
        <p:spPr bwMode="auto">
          <a:xfrm>
            <a:off x="5911850" y="2781300"/>
            <a:ext cx="1008063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F51D20-6B59-4B1F-8E4D-2F42D8C0CD1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18440" name="Footer Placeholder 2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Bisc 357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229600" cy="1143000"/>
          </a:xfrm>
        </p:spPr>
        <p:txBody>
          <a:bodyPr/>
          <a:lstStyle/>
          <a:p>
            <a:r>
              <a:rPr lang="en-CA" altLang="en-US" sz="3600" smtClean="0"/>
              <a:t>Example, gradient PCR results</a:t>
            </a: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" t="14372" r="31580" b="40965"/>
          <a:stretch>
            <a:fillRect/>
          </a:stretch>
        </p:blipFill>
        <p:spPr>
          <a:xfrm>
            <a:off x="2393950" y="2120900"/>
            <a:ext cx="5545138" cy="2903538"/>
          </a:xfrm>
          <a:noFill/>
        </p:spPr>
      </p:pic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2913063" y="1643063"/>
            <a:ext cx="4035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52</a:t>
            </a:r>
            <a:r>
              <a:rPr lang="en-CA" altLang="en-US" sz="1800" baseline="30000"/>
              <a:t>o</a:t>
            </a:r>
            <a:r>
              <a:rPr lang="en-CA" altLang="en-US" sz="1800"/>
              <a:t>C  </a:t>
            </a:r>
            <a:r>
              <a:rPr lang="en-CA" altLang="en-US" sz="1800">
                <a:sym typeface="Wingdings" panose="05000000000000000000" pitchFamily="2" charset="2"/>
              </a:rPr>
              <a:t></a:t>
            </a:r>
            <a:r>
              <a:rPr lang="en-CA" altLang="en-US" sz="1800"/>
              <a:t> 72</a:t>
            </a:r>
            <a:r>
              <a:rPr lang="en-CA" altLang="en-US" sz="1800" baseline="30000"/>
              <a:t>o</a:t>
            </a:r>
            <a:r>
              <a:rPr lang="en-CA" altLang="en-US" sz="1800"/>
              <a:t>C annealing temperature</a:t>
            </a: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450850" y="5399088"/>
            <a:ext cx="79041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Higher annealing temperatures result in reduced low-molecular non-specific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amplification and increased amplification of the target amplicon</a:t>
            </a:r>
          </a:p>
        </p:txBody>
      </p:sp>
      <p:sp>
        <p:nvSpPr>
          <p:cNvPr id="19461" name="TextBox 7"/>
          <p:cNvSpPr txBox="1">
            <a:spLocks noChangeArrowheads="1"/>
          </p:cNvSpPr>
          <p:nvPr/>
        </p:nvSpPr>
        <p:spPr bwMode="auto">
          <a:xfrm>
            <a:off x="157163" y="2979738"/>
            <a:ext cx="22367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specific amplicon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Unspecific amplicon</a:t>
            </a:r>
          </a:p>
        </p:txBody>
      </p: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6689725" y="6292850"/>
            <a:ext cx="16652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600"/>
              <a:t>From Takara Inc</a:t>
            </a:r>
          </a:p>
        </p:txBody>
      </p:sp>
      <p:sp>
        <p:nvSpPr>
          <p:cNvPr id="19463" name="Footer Placeholder 2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Bisc 357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 noChangeArrowheads="1"/>
          </p:cNvSpPr>
          <p:nvPr>
            <p:ph type="title"/>
          </p:nvPr>
        </p:nvSpPr>
        <p:spPr>
          <a:xfrm>
            <a:off x="323850" y="315913"/>
            <a:ext cx="8229600" cy="881062"/>
          </a:xfrm>
        </p:spPr>
        <p:txBody>
          <a:bodyPr/>
          <a:lstStyle/>
          <a:p>
            <a:r>
              <a:rPr lang="en-US" altLang="en-US" sz="3600" smtClean="0">
                <a:solidFill>
                  <a:srgbClr val="002060"/>
                </a:solidFill>
              </a:rPr>
              <a:t>Another approach to avoiding artifacts</a:t>
            </a:r>
          </a:p>
        </p:txBody>
      </p:sp>
      <p:sp>
        <p:nvSpPr>
          <p:cNvPr id="20482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302625" cy="4605337"/>
          </a:xfrm>
        </p:spPr>
        <p:txBody>
          <a:bodyPr/>
          <a:lstStyle/>
          <a:p>
            <a:r>
              <a:rPr lang="en-US" altLang="en-US" sz="2400" smtClean="0"/>
              <a:t>We program the PCR machine to start with an annealing temperature that is too high, and then decrease a degree every cycle</a:t>
            </a:r>
          </a:p>
          <a:p>
            <a:r>
              <a:rPr lang="en-US" altLang="en-US" sz="2400" smtClean="0"/>
              <a:t>So if for instance, the annealing temperature was 55</a:t>
            </a:r>
            <a:r>
              <a:rPr lang="en-US" altLang="en-US" sz="2400" baseline="30000" smtClean="0"/>
              <a:t>o</a:t>
            </a:r>
            <a:r>
              <a:rPr lang="en-US" altLang="en-US" sz="2400" smtClean="0"/>
              <a:t>C, we might start at 66</a:t>
            </a:r>
            <a:r>
              <a:rPr lang="en-US" altLang="en-US" sz="2400" baseline="30000" smtClean="0"/>
              <a:t>o</a:t>
            </a:r>
            <a:r>
              <a:rPr lang="en-US" altLang="en-US" sz="2400" smtClean="0"/>
              <a:t>C </a:t>
            </a:r>
          </a:p>
          <a:p>
            <a:r>
              <a:rPr lang="en-US" altLang="en-US" sz="2400" smtClean="0"/>
              <a:t>The next cycle the annealing temperature is 65</a:t>
            </a:r>
            <a:r>
              <a:rPr lang="en-US" altLang="en-US" sz="2400" baseline="30000" smtClean="0"/>
              <a:t>o</a:t>
            </a:r>
            <a:r>
              <a:rPr lang="en-US" altLang="en-US" sz="2400" smtClean="0"/>
              <a:t>C</a:t>
            </a:r>
          </a:p>
          <a:p>
            <a:r>
              <a:rPr lang="en-US" altLang="en-US" sz="2400" smtClean="0"/>
              <a:t>Do this for about 10-12 cycles, and then do 20 more cycles at the final annealing temperature</a:t>
            </a:r>
          </a:p>
          <a:p>
            <a:r>
              <a:rPr lang="en-US" altLang="en-US" sz="2400" smtClean="0"/>
              <a:t>Because you start higher than the optimal temperature there is no opportunity for artifacts to be generated</a:t>
            </a:r>
          </a:p>
          <a:p>
            <a:r>
              <a:rPr lang="en-US" altLang="en-US" sz="2400" smtClean="0"/>
              <a:t>Called touchdown PCR</a:t>
            </a:r>
          </a:p>
        </p:txBody>
      </p:sp>
      <p:sp>
        <p:nvSpPr>
          <p:cNvPr id="20483" name="Footer Placeholder 4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Bisc 357  </a:t>
            </a:r>
          </a:p>
        </p:txBody>
      </p:sp>
      <p:sp>
        <p:nvSpPr>
          <p:cNvPr id="2048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AA61ED-9666-4F8B-B036-3EEB0BF4248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229600" cy="849312"/>
          </a:xfrm>
        </p:spPr>
        <p:txBody>
          <a:bodyPr/>
          <a:lstStyle/>
          <a:p>
            <a:r>
              <a:rPr lang="en-US" altLang="en-US" sz="3600" smtClean="0"/>
              <a:t>Finally</a:t>
            </a:r>
          </a:p>
        </p:txBody>
      </p:sp>
      <p:sp>
        <p:nvSpPr>
          <p:cNvPr id="22530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44925"/>
          </a:xfrm>
        </p:spPr>
        <p:txBody>
          <a:bodyPr/>
          <a:lstStyle/>
          <a:p>
            <a:r>
              <a:rPr lang="en-US" altLang="en-US" sz="2400" smtClean="0"/>
              <a:t>Sometimes you cannot avoid artifacts</a:t>
            </a:r>
          </a:p>
          <a:p>
            <a:r>
              <a:rPr lang="en-US" altLang="en-US" sz="2400" smtClean="0"/>
              <a:t>In that case you can gel purify the band</a:t>
            </a:r>
          </a:p>
          <a:p>
            <a:r>
              <a:rPr lang="en-US" altLang="en-US" sz="2400" smtClean="0"/>
              <a:t>Run out all of the PCR reaction in a gel using a low percentage, 0.7 or 0.8%</a:t>
            </a:r>
          </a:p>
          <a:p>
            <a:r>
              <a:rPr lang="en-US" altLang="en-US" sz="2400" smtClean="0"/>
              <a:t>Cut out the agarose that contains the desired band, trimming away excess agarose</a:t>
            </a:r>
          </a:p>
          <a:p>
            <a:r>
              <a:rPr lang="en-US" altLang="en-US" sz="2400" smtClean="0"/>
              <a:t>Several protocols for purifying the DNA from the band</a:t>
            </a:r>
          </a:p>
        </p:txBody>
      </p:sp>
      <p:sp>
        <p:nvSpPr>
          <p:cNvPr id="22531" name="Footer Placeholder 4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Bisc 357   </a:t>
            </a:r>
          </a:p>
        </p:txBody>
      </p:sp>
      <p:sp>
        <p:nvSpPr>
          <p:cNvPr id="22532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0EAA24-2A83-45D8-8CEA-D90D80C731D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Methods</a:t>
            </a:r>
          </a:p>
        </p:txBody>
      </p:sp>
      <p:sp>
        <p:nvSpPr>
          <p:cNvPr id="23554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229600" cy="4525963"/>
          </a:xfrm>
        </p:spPr>
        <p:txBody>
          <a:bodyPr/>
          <a:lstStyle/>
          <a:p>
            <a:r>
              <a:rPr lang="en-US" altLang="en-US" sz="2000" smtClean="0"/>
              <a:t>Very old method:</a:t>
            </a:r>
          </a:p>
          <a:p>
            <a:pPr lvl="1"/>
            <a:r>
              <a:rPr lang="en-US" altLang="en-US" sz="1800" smtClean="0"/>
              <a:t>We used to put the gel band in a pipette tip that had been stuffed with siliconize glass wool and put it in the centrifuge</a:t>
            </a:r>
          </a:p>
          <a:p>
            <a:pPr lvl="1"/>
            <a:r>
              <a:rPr lang="en-US" altLang="en-US" sz="1800" smtClean="0"/>
              <a:t>The DNA came out in the collection tube underneath, was extracted and precipitated</a:t>
            </a:r>
          </a:p>
          <a:p>
            <a:r>
              <a:rPr lang="en-US" altLang="en-US" sz="2000" smtClean="0"/>
              <a:t>Low melt agarose:</a:t>
            </a:r>
          </a:p>
          <a:p>
            <a:pPr lvl="1"/>
            <a:r>
              <a:rPr lang="en-US" altLang="en-US" sz="1800" smtClean="0"/>
              <a:t>You can use agarose that can be heated; the agarose melts and then you do phenol/chloroform extraction, ethanol precipitation</a:t>
            </a:r>
          </a:p>
          <a:p>
            <a:r>
              <a:rPr lang="en-US" altLang="en-US" sz="2000" smtClean="0"/>
              <a:t>Agarase:</a:t>
            </a:r>
          </a:p>
          <a:p>
            <a:pPr lvl="1"/>
            <a:r>
              <a:rPr lang="en-US" altLang="en-US" sz="1800" smtClean="0"/>
              <a:t>Instead of melting the agarose, you treat with agarase to degrade it and then you do phenol/chloroform extraction, ethanol precipitation</a:t>
            </a:r>
          </a:p>
          <a:p>
            <a:r>
              <a:rPr lang="en-US" altLang="en-US" sz="2000" smtClean="0"/>
              <a:t>Collection kits using columns:</a:t>
            </a:r>
          </a:p>
          <a:p>
            <a:pPr lvl="1"/>
            <a:r>
              <a:rPr lang="en-US" altLang="en-US" sz="1800" smtClean="0"/>
              <a:t>These dissolve the agarose and then the whole solution is poured into a column, and the rest of the procedure is just like other DNA column preps</a:t>
            </a:r>
          </a:p>
          <a:p>
            <a:pPr lvl="1"/>
            <a:endParaRPr lang="en-US" altLang="en-US" sz="1800" smtClean="0"/>
          </a:p>
        </p:txBody>
      </p:sp>
      <p:sp>
        <p:nvSpPr>
          <p:cNvPr id="2355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9113" y="61976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Bisc 357</a:t>
            </a:r>
          </a:p>
        </p:txBody>
      </p:sp>
      <p:sp>
        <p:nvSpPr>
          <p:cNvPr id="2355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8A3167-1854-4721-B2A4-3FF5AF1C6C1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5639</TotalTime>
  <Words>433</Words>
  <Application>Microsoft Office PowerPoint</Application>
  <PresentationFormat>On-screen Show (4:3)</PresentationFormat>
  <Paragraphs>62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Default Design</vt:lpstr>
      <vt:lpstr>Chapter 5. PCR polymerase chain reaction</vt:lpstr>
      <vt:lpstr>Determining the best annealing temperature</vt:lpstr>
      <vt:lpstr>Procedure</vt:lpstr>
      <vt:lpstr>Example, gradient PCR results</vt:lpstr>
      <vt:lpstr>Another approach to avoiding artifacts</vt:lpstr>
      <vt:lpstr>Finally</vt:lpstr>
      <vt:lpstr>Methods</vt:lpstr>
    </vt:vector>
  </TitlesOfParts>
  <Company>SFU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have access to the sequence and annotation of a gene:  how do I assess its function?</dc:title>
  <dc:creator>Jim Mattsson</dc:creator>
  <cp:lastModifiedBy>M Yip</cp:lastModifiedBy>
  <cp:revision>152</cp:revision>
  <cp:lastPrinted>2019-09-11T20:15:43Z</cp:lastPrinted>
  <dcterms:created xsi:type="dcterms:W3CDTF">2004-11-19T04:20:14Z</dcterms:created>
  <dcterms:modified xsi:type="dcterms:W3CDTF">2020-09-21T01:02:08Z</dcterms:modified>
</cp:coreProperties>
</file>