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84" r:id="rId2"/>
    <p:sldId id="387" r:id="rId3"/>
    <p:sldId id="319" r:id="rId4"/>
    <p:sldId id="312" r:id="rId5"/>
    <p:sldId id="419" r:id="rId6"/>
    <p:sldId id="314" r:id="rId7"/>
    <p:sldId id="294" r:id="rId8"/>
    <p:sldId id="329" r:id="rId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588"/>
  </p:normalViewPr>
  <p:slideViewPr>
    <p:cSldViewPr snapToGrid="0" snapToObjects="1" showGuides="1">
      <p:cViewPr varScale="1">
        <p:scale>
          <a:sx n="112" d="100"/>
          <a:sy n="112" d="100"/>
        </p:scale>
        <p:origin x="438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CA31D1-899C-4631-A412-6708606E512B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5EA536C-E13C-4E34-A53F-BEBA0E3329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3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31A1E6A-0D81-477E-A0DA-9684403F8465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Point out large number of people, machines, robots etc.  Each sanger sequence of 800-1200 nt can be done for 5$ per reaction, but still, would be hugely expensive on the scale of an entire genome</a:t>
            </a:r>
          </a:p>
        </p:txBody>
      </p:sp>
      <p:sp>
        <p:nvSpPr>
          <p:cNvPr id="19459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E4AE615-10A8-4A44-B224-844145E8DDDC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* Or less, ours  was about 3$ per reaction</a:t>
            </a:r>
          </a:p>
        </p:txBody>
      </p:sp>
      <p:sp>
        <p:nvSpPr>
          <p:cNvPr id="21507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EA3890-98E9-4CD8-ACB5-E6A9BD7C4557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BC33FAE-9878-45C4-A09C-152C2AB348D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3475038"/>
            <a:ext cx="7042150" cy="3290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0AE6A-38E1-454B-874B-CA992EE99DAB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39FD1-3E61-4C40-9147-0DD0F0A743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24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9E1F9-2376-4DB2-8AC5-768C85171A25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8354-B4E0-463C-8F7D-C8E75078D3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48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88052-3B4E-4FAE-9DC9-8BAFAF50C512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3D8F2-D33A-48E7-A993-CEDE794917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46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15FEA-B263-451F-AC90-E3C0E14F2B58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D3984-02F4-4B19-98E0-9364EBF567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26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FB364-EB32-4EA1-BC0D-6E9BA2B52C95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56BC9-24BB-416A-8EAD-8EACD97B27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93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837A7-5448-4829-ADF5-00C25E6E78C4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DD95B-F207-40F0-A0B5-01F739CF7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37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3D0C2-6110-4425-88A2-61032B27FA78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6CB14-B81A-45AF-B752-929157D1AB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80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EF1B2-1242-4C71-B563-4480E9C5A39E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830E2-7F90-4C07-9480-CE6A989AC3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95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43C50-0641-4BCF-9D13-039332B38E69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41021-3C05-44F2-8C4B-398E1E4268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86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13B2E-8B15-4792-A1C4-77D2BE9F7F29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9E2FA-8275-4541-841E-A2781D030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43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3CEEB-7548-4A82-9FB6-37EDA8B46ED8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21DB-3620-4F9A-8A57-20776A4540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9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7CF841-DB2D-4600-8691-9C381C773DB2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0292B9C-BBE7-4A0A-812F-E1FC8A1749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ure.com/collections/jmgqdxpvsk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star_trek_the_next_generation_v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46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0" y="2492375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FFFF00"/>
                </a:solidFill>
              </a:rPr>
              <a:t/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/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/>
            </a:r>
            <a:br>
              <a:rPr lang="en-US" sz="2800" dirty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919288" y="1143000"/>
            <a:ext cx="66817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Genome Trek: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   The next generation DNA sequencing technology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5087938" y="4221163"/>
            <a:ext cx="51847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</a:rPr>
              <a:t>  traveling at warp speed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</a:rPr>
              <a:t>through genomes!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 noChangeArrowheads="1"/>
          </p:cNvSpPr>
          <p:nvPr>
            <p:ph type="ctrTitle"/>
          </p:nvPr>
        </p:nvSpPr>
        <p:spPr>
          <a:xfrm>
            <a:off x="1992313" y="30163"/>
            <a:ext cx="8351837" cy="1238250"/>
          </a:xfrm>
        </p:spPr>
        <p:txBody>
          <a:bodyPr/>
          <a:lstStyle/>
          <a:p>
            <a:pPr algn="l" eaLnBrk="1" hangingPunct="1"/>
            <a:r>
              <a:rPr lang="en-CA" altLang="en-US" sz="2800" smtClean="0">
                <a:solidFill>
                  <a:srgbClr val="002060"/>
                </a:solidFill>
              </a:rPr>
              <a:t>Next Generation Sequencing (NGS) technologies: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8213" y="1412875"/>
            <a:ext cx="7775575" cy="3960813"/>
          </a:xfrm>
        </p:spPr>
        <p:txBody>
          <a:bodyPr rtlCol="0">
            <a:normAutofit/>
          </a:bodyPr>
          <a:lstStyle/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CA" sz="2800" dirty="0"/>
              <a:t>Emerged in 2005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CA" sz="2800" dirty="0"/>
              <a:t>Have revolutionized the study of: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CA" sz="2800" dirty="0"/>
              <a:t>		- </a:t>
            </a:r>
            <a:r>
              <a:rPr lang="en-CA" dirty="0"/>
              <a:t>genomes/genomics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CA" dirty="0"/>
              <a:t>            	- evolution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CA" dirty="0"/>
              <a:t>		- anthropology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CA" dirty="0"/>
              <a:t>		- microbe communities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CA" dirty="0"/>
              <a:t>		- medical genetics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CA" dirty="0"/>
              <a:t>		- biotechnology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2209800" y="106680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b="1"/>
              <a:t/>
            </a:r>
            <a:br>
              <a:rPr lang="en-CA" b="1"/>
            </a:br>
            <a:endParaRPr lang="en-CA"/>
          </a:p>
        </p:txBody>
      </p:sp>
      <p:sp>
        <p:nvSpPr>
          <p:cNvPr id="17410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2495550" y="981075"/>
            <a:ext cx="7129463" cy="4176713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Material sources:</a:t>
            </a:r>
          </a:p>
          <a:p>
            <a:pPr algn="l" eaLnBrk="1" hangingPunct="1"/>
            <a:endParaRPr lang="en-CA" altLang="en-US" smtClean="0"/>
          </a:p>
          <a:p>
            <a:pPr lvl="1" algn="l" eaLnBrk="1" hangingPunct="1">
              <a:buFontTx/>
              <a:buChar char="•"/>
            </a:pPr>
            <a:r>
              <a:rPr lang="en-CA" altLang="en-US" smtClean="0"/>
              <a:t> Michael L. Metzker “Sequencing technologies:  the next generation” Nature Reviews Genetics 11, 31-46 (January 2010)</a:t>
            </a:r>
          </a:p>
          <a:p>
            <a:pPr lvl="1" algn="l" eaLnBrk="1" hangingPunct="1">
              <a:buFontTx/>
              <a:buChar char="•"/>
            </a:pPr>
            <a:endParaRPr lang="en-CA" altLang="en-US" smtClean="0"/>
          </a:p>
          <a:p>
            <a:pPr lvl="1" algn="l" eaLnBrk="1" hangingPunct="1">
              <a:buFontTx/>
              <a:buChar char="•"/>
            </a:pPr>
            <a:r>
              <a:rPr lang="en-CA" altLang="en-US" smtClean="0"/>
              <a:t>websites of technology providers</a:t>
            </a:r>
          </a:p>
          <a:p>
            <a:pPr lvl="1" algn="l" eaLnBrk="1" hangingPunct="1">
              <a:buFontTx/>
              <a:buChar char="•"/>
            </a:pPr>
            <a:endParaRPr lang="en-CA" altLang="en-US" smtClean="0"/>
          </a:p>
          <a:p>
            <a:pPr lvl="1" algn="l" eaLnBrk="1" hangingPunct="1">
              <a:buFontTx/>
              <a:buChar char="•"/>
            </a:pPr>
            <a:r>
              <a:rPr lang="en-CA" altLang="en-US" smtClean="0"/>
              <a:t>cyberspace – lots of reviews, infographics etc.</a:t>
            </a:r>
          </a:p>
          <a:p>
            <a:pPr lvl="1" algn="l" eaLnBrk="1" hangingPunct="1">
              <a:buFontTx/>
              <a:buChar char="•"/>
            </a:pPr>
            <a:endParaRPr lang="en-CA" altLang="en-US" smtClean="0"/>
          </a:p>
          <a:p>
            <a:pPr lvl="1" algn="l" eaLnBrk="1" hangingPunct="1">
              <a:buFontTx/>
              <a:buChar char="•"/>
            </a:pPr>
            <a:r>
              <a:rPr lang="en-CA" altLang="en-US" smtClean="0"/>
              <a:t>E.g. </a:t>
            </a:r>
            <a:r>
              <a:rPr lang="en-CA" altLang="en-US" smtClean="0">
                <a:hlinkClick r:id="rId2"/>
              </a:rPr>
              <a:t>https://www.nature.com/collections/jmgqdxpvsk</a:t>
            </a:r>
            <a:r>
              <a:rPr lang="en-CA" altLang="en-US" smtClean="0"/>
              <a:t> </a:t>
            </a:r>
          </a:p>
          <a:p>
            <a:pPr algn="l" eaLnBrk="1" hangingPunct="1">
              <a:buFontTx/>
              <a:buChar char="•"/>
            </a:pPr>
            <a:endParaRPr lang="en-CA" altLang="en-US" sz="2000" smtClean="0"/>
          </a:p>
          <a:p>
            <a:pPr algn="l" eaLnBrk="1" hangingPunct="1"/>
            <a:endParaRPr lang="en-CA" altLang="en-US" sz="1800" smtClean="0"/>
          </a:p>
          <a:p>
            <a:pPr eaLnBrk="1" hangingPunct="1"/>
            <a:endParaRPr lang="en-CA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704975" y="236538"/>
            <a:ext cx="8843963" cy="1584325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002060"/>
                </a:solidFill>
              </a:rPr>
              <a:t>Sanger DNA sequencing is a costly procedure</a:t>
            </a:r>
            <a:br>
              <a:rPr lang="en-US" altLang="en-US" sz="2800" smtClean="0">
                <a:solidFill>
                  <a:srgbClr val="002060"/>
                </a:solidFill>
              </a:rPr>
            </a:br>
            <a:r>
              <a:rPr lang="en-US" altLang="en-US" sz="2800" smtClean="0">
                <a:solidFill>
                  <a:srgbClr val="002060"/>
                </a:solidFill>
              </a:rPr>
              <a:t>involving many steps, people, and much administration and time when done on a large scale</a:t>
            </a:r>
          </a:p>
        </p:txBody>
      </p:sp>
      <p:pic>
        <p:nvPicPr>
          <p:cNvPr id="18434" name="Picture 3" descr="gb-2006-7-7-112-1-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08"/>
          <a:stretch>
            <a:fillRect/>
          </a:stretch>
        </p:blipFill>
        <p:spPr>
          <a:xfrm>
            <a:off x="1631950" y="1674813"/>
            <a:ext cx="8424863" cy="1946275"/>
          </a:xfrm>
        </p:spPr>
      </p:pic>
      <p:pic>
        <p:nvPicPr>
          <p:cNvPr id="18435" name="Picture 2" descr="https://encrypted-tbn3.gstatic.com/images?q=tbn:ANd9GcQ7347njD8O92naP0GiJtmUew_z3WQADw_m-14owbVAvKbhWWDPLVg3iLd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721100"/>
            <a:ext cx="20193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11"/>
          <a:stretch>
            <a:fillRect/>
          </a:stretch>
        </p:blipFill>
        <p:spPr bwMode="auto">
          <a:xfrm>
            <a:off x="1693863" y="3638550"/>
            <a:ext cx="296386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5264150"/>
            <a:ext cx="17526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3686175"/>
            <a:ext cx="1735138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5141913"/>
            <a:ext cx="208915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5264150"/>
            <a:ext cx="31813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2060"/>
                </a:solidFill>
              </a:rPr>
              <a:t>Sanger sequencing is great but</a:t>
            </a:r>
          </a:p>
        </p:txBody>
      </p:sp>
      <p:sp>
        <p:nvSpPr>
          <p:cNvPr id="20482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Each reaction, covering about 800 bases, is 5$</a:t>
            </a:r>
          </a:p>
          <a:p>
            <a:pPr eaLnBrk="1" hangingPunct="1"/>
            <a:r>
              <a:rPr lang="en-US" altLang="en-US" smtClean="0"/>
              <a:t>We need multiple runs (coverage) of each sequence to have confidence in it</a:t>
            </a:r>
          </a:p>
          <a:p>
            <a:pPr eaLnBrk="1" hangingPunct="1"/>
            <a:r>
              <a:rPr lang="en-US" altLang="en-US" smtClean="0"/>
              <a:t>E.g. human genome is around 3Gb</a:t>
            </a:r>
          </a:p>
          <a:p>
            <a:pPr eaLnBrk="1" hangingPunct="1"/>
            <a:r>
              <a:rPr lang="en-US" altLang="en-US" smtClean="0"/>
              <a:t>Consider the cost of just one sequence of this genome (around 19.8 million$)</a:t>
            </a:r>
          </a:p>
          <a:p>
            <a:pPr eaLnBrk="1" hangingPunct="1"/>
            <a:r>
              <a:rPr lang="en-US" altLang="en-US" smtClean="0"/>
              <a:t>We need something with fewer steps, that uses fewer resources and will be less expensive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What’s the basis of NGS technologies?</a:t>
            </a:r>
          </a:p>
        </p:txBody>
      </p:sp>
      <p:pic>
        <p:nvPicPr>
          <p:cNvPr id="22530" name="Picture 3" descr="gb-2006-7-7-112-1-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08"/>
          <a:stretch>
            <a:fillRect/>
          </a:stretch>
        </p:blipFill>
        <p:spPr>
          <a:xfrm>
            <a:off x="2063750" y="2708275"/>
            <a:ext cx="7848600" cy="1958975"/>
          </a:xfrm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7680325" y="5373688"/>
            <a:ext cx="25034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Develop massive</a:t>
            </a:r>
          </a:p>
          <a:p>
            <a:pPr eaLnBrk="1" hangingPunct="1">
              <a:spcBef>
                <a:spcPct val="2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parallel processing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432175" y="1412875"/>
            <a:ext cx="3771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Remove cloning into plasmid</a:t>
            </a:r>
          </a:p>
        </p:txBody>
      </p:sp>
      <p:sp>
        <p:nvSpPr>
          <p:cNvPr id="22533" name="AutoShape 7"/>
          <p:cNvSpPr>
            <a:spLocks/>
          </p:cNvSpPr>
          <p:nvPr/>
        </p:nvSpPr>
        <p:spPr bwMode="auto">
          <a:xfrm rot="5400000">
            <a:off x="4782344" y="-197644"/>
            <a:ext cx="790575" cy="5364163"/>
          </a:xfrm>
          <a:prstGeom prst="leftBrace">
            <a:avLst>
              <a:gd name="adj1" fmla="val 565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22534" name="AutoShape 8"/>
          <p:cNvSpPr>
            <a:spLocks/>
          </p:cNvSpPr>
          <p:nvPr/>
        </p:nvSpPr>
        <p:spPr bwMode="auto">
          <a:xfrm rot="-5400000">
            <a:off x="8959850" y="4238625"/>
            <a:ext cx="357188" cy="1474788"/>
          </a:xfrm>
          <a:prstGeom prst="leftBrace">
            <a:avLst>
              <a:gd name="adj1" fmla="val 3440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7983538" y="2111375"/>
            <a:ext cx="2117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000" b="1">
                <a:solidFill>
                  <a:srgbClr val="C00000"/>
                </a:solidFill>
              </a:rPr>
              <a:t>Sequence without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000" b="1">
                <a:solidFill>
                  <a:srgbClr val="C00000"/>
                </a:solidFill>
              </a:rPr>
              <a:t>retaining samples</a:t>
            </a:r>
          </a:p>
        </p:txBody>
      </p:sp>
      <p:sp>
        <p:nvSpPr>
          <p:cNvPr id="22536" name="TextBox 1"/>
          <p:cNvSpPr txBox="1">
            <a:spLocks noChangeArrowheads="1"/>
          </p:cNvSpPr>
          <p:nvPr/>
        </p:nvSpPr>
        <p:spPr bwMode="auto">
          <a:xfrm>
            <a:off x="2990850" y="4727575"/>
            <a:ext cx="4400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Simpler preparation of samples and many many samples analyzed at once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2135188" y="333375"/>
            <a:ext cx="41497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Massive parallel processing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359150" y="1557338"/>
          <a:ext cx="5329238" cy="3567112"/>
        </p:xfrm>
        <a:graphic>
          <a:graphicData uri="http://schemas.openxmlformats.org/drawingml/2006/table">
            <a:tbl>
              <a:tblPr/>
              <a:tblGrid>
                <a:gridCol w="1689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9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4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Sanger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Illumina HiSeq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80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4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samples/run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384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baseline="8000" dirty="0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6 billion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4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4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read length 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800 </a:t>
                      </a:r>
                      <a:r>
                        <a:rPr lang="en-CA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bp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100 </a:t>
                      </a:r>
                      <a:r>
                        <a:rPr lang="en-CA" sz="2000" b="0" i="0" u="none" strike="noStrike" baseline="0" dirty="0" err="1">
                          <a:solidFill>
                            <a:srgbClr val="000000"/>
                          </a:solidFill>
                          <a:latin typeface="Calibri"/>
                        </a:rPr>
                        <a:t>bp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4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4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 </a:t>
                      </a:r>
                      <a:r>
                        <a:rPr lang="en-CA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Mbp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600 </a:t>
                      </a:r>
                      <a:r>
                        <a:rPr lang="en-CA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Gbp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764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human genome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0.0001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4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equivalents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3584" name="TextBox 5"/>
          <p:cNvSpPr txBox="1">
            <a:spLocks noChangeArrowheads="1"/>
          </p:cNvSpPr>
          <p:nvPr/>
        </p:nvSpPr>
        <p:spPr bwMode="auto">
          <a:xfrm>
            <a:off x="2640013" y="1052513"/>
            <a:ext cx="502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1800"/>
              <a:t>Going from 384 to 6 billion samples/run of machine</a:t>
            </a:r>
          </a:p>
        </p:txBody>
      </p:sp>
      <p:sp>
        <p:nvSpPr>
          <p:cNvPr id="23585" name="TextBox 6"/>
          <p:cNvSpPr txBox="1">
            <a:spLocks noChangeArrowheads="1"/>
          </p:cNvSpPr>
          <p:nvPr/>
        </p:nvSpPr>
        <p:spPr bwMode="auto">
          <a:xfrm>
            <a:off x="3575050" y="5732463"/>
            <a:ext cx="4551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1400"/>
              <a:t>Haploid human genome ~ 3 Giga base pairs (Gbp)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1400"/>
              <a:t>Observe: Illumina sequences 100 bp from each end = 200bp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 noChangeArrowheads="1"/>
          </p:cNvSpPr>
          <p:nvPr>
            <p:ph type="title"/>
          </p:nvPr>
        </p:nvSpPr>
        <p:spPr>
          <a:xfrm>
            <a:off x="1992313" y="841375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z="3200" smtClean="0">
                <a:solidFill>
                  <a:srgbClr val="002060"/>
                </a:solidFill>
              </a:rPr>
              <a:t>Instead of 1 fragment =1 plasmid =1DNA purification =1 sequencing reaction</a:t>
            </a:r>
          </a:p>
        </p:txBody>
      </p:sp>
      <p:sp>
        <p:nvSpPr>
          <p:cNvPr id="25602" name="Content Placeholder 1"/>
          <p:cNvSpPr>
            <a:spLocks noGrp="1" noChangeArrowheads="1"/>
          </p:cNvSpPr>
          <p:nvPr>
            <p:ph idx="1"/>
          </p:nvPr>
        </p:nvSpPr>
        <p:spPr>
          <a:xfrm>
            <a:off x="2063750" y="2382838"/>
            <a:ext cx="8229600" cy="7191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7030A0"/>
                </a:solidFill>
              </a:rPr>
              <a:t>Process billions of DNA fragments at once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967038" y="3644900"/>
            <a:ext cx="6278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Textbook, page 590 – 592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High-throughput sequencing, Sequencing </a:t>
            </a:r>
            <a:r>
              <a:rPr lang="en-US" altLang="en-US" sz="2400">
                <a:solidFill>
                  <a:srgbClr val="002060"/>
                </a:solidFill>
              </a:rPr>
              <a:t>by synthesis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2217738" y="5294313"/>
            <a:ext cx="792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</a:rPr>
              <a:t>“By synthesis” means you synthesize a DNA strand and identify each nucleotide as it is added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403</Words>
  <Application>Microsoft Office PowerPoint</Application>
  <PresentationFormat>Widescreen</PresentationFormat>
  <Paragraphs>72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Arial</vt:lpstr>
      <vt:lpstr>Calibri Light</vt:lpstr>
      <vt:lpstr>Office Theme</vt:lpstr>
      <vt:lpstr>   </vt:lpstr>
      <vt:lpstr>Next Generation Sequencing (NGS) technologies:</vt:lpstr>
      <vt:lpstr> </vt:lpstr>
      <vt:lpstr>Sanger DNA sequencing is a costly procedure involving many steps, people, and much administration and time when done on a large scale</vt:lpstr>
      <vt:lpstr>Sanger sequencing is great but</vt:lpstr>
      <vt:lpstr>What’s the basis of NGS technologies?</vt:lpstr>
      <vt:lpstr>PowerPoint Presentation</vt:lpstr>
      <vt:lpstr>Instead of 1 fragment =1 plasmid =1DNA purification =1 sequencing reaction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Kathleen Fitzpatrick</dc:creator>
  <cp:lastModifiedBy>M Yip</cp:lastModifiedBy>
  <cp:revision>4</cp:revision>
  <dcterms:created xsi:type="dcterms:W3CDTF">2020-10-23T22:46:35Z</dcterms:created>
  <dcterms:modified xsi:type="dcterms:W3CDTF">2020-10-25T22:16:42Z</dcterms:modified>
</cp:coreProperties>
</file>