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331" r:id="rId2"/>
    <p:sldId id="405" r:id="rId3"/>
    <p:sldId id="412" r:id="rId4"/>
    <p:sldId id="414" r:id="rId5"/>
    <p:sldId id="406" r:id="rId6"/>
    <p:sldId id="395" r:id="rId7"/>
    <p:sldId id="404" r:id="rId8"/>
    <p:sldId id="408" r:id="rId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588"/>
  </p:normalViewPr>
  <p:slideViewPr>
    <p:cSldViewPr snapToGrid="0" snapToObjects="1" showGuides="1">
      <p:cViewPr varScale="1">
        <p:scale>
          <a:sx n="112" d="100"/>
          <a:sy n="112" d="100"/>
        </p:scale>
        <p:origin x="43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06487D1-0438-4ACE-B023-8BA49C3987DB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223DAC1-45E3-498B-BB3F-FB132C61782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6387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C842F4B-5D96-4FA7-956D-374826B34114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8435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0E858CD-7AC5-4856-B567-E44DEA1B3EBC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0483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79A5FAF-0C7A-43ED-827D-46AC7561764D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1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0423502-C37E-4168-A558-BA1CEC8E6384}" type="slidenum">
              <a:rPr lang="en-US" altLang="en-US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4579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19B81BA-6159-461C-8179-2583C1E59CD8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6627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EAB07C9-ECD4-463A-A629-CB342018298E}" type="slidenum">
              <a:rPr lang="en-US" altLang="en-US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8675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0B0D6A9-A248-40F7-B57C-94497BAEE33F}" type="slidenum">
              <a:rPr lang="en-US" altLang="en-US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B23B8-A2E8-48A2-8509-8EA7E7C762AC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B5942F-D5E6-4F9F-BD85-6FE60248F8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279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A3915-EFBE-4CCD-8CA5-55183470CC76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81DF9-AC87-42FD-81A1-55B91A80D8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72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D0E2E-B29C-4281-AE15-C8AE8BFFE27B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77BA0-DCB7-4EBF-BC9B-899A805819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107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155B4-F9C7-455B-A5E9-0FC6E68A3D58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FBF02-4359-4095-B6C1-CE9E58F2FA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9003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DBCC5-3314-4DAC-A49B-F1C06D0BDE60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64BB6-2EF1-461A-BDFD-D2429B0F04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6861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029D2-ACCB-420B-9B61-24A558389CB1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8A545A-A0A8-4C58-BE13-0C10D740A2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170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B0EC1-19AC-4D1D-BF5C-DAB0FFD77EB5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F7310-7EAB-4B6C-BCA2-99DA6B0CDF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195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024F9-DC67-47B0-B6E0-4F29BBA2F71C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4C1BE-3FC5-4BCF-ABA3-5C9337D93E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0963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1C781-F4F5-45B0-8A88-AABF886F014D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9E7C1-36C8-4E8D-A947-D29A455918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394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E4074-CC14-43F9-A7E7-608E18936148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7E6CA-DC65-472C-A4E2-6BA96A07BE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775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5517F-39E4-4643-B537-9E104207149F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15A2B-0930-4E0E-AB95-E6B97D7D3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884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03C1654-9FCD-4C01-AB69-7062F3ACC2E4}" type="datetimeFigureOut">
              <a:rPr lang="en-US"/>
              <a:pPr>
                <a:defRPr/>
              </a:pPr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44A3EC18-F1AD-4808-83F9-9B9E7D7C522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1905000" y="188913"/>
            <a:ext cx="8763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CA" altLang="en-US" sz="1800" b="1" u="sng">
                <a:solidFill>
                  <a:srgbClr val="C00000"/>
                </a:solidFill>
              </a:rPr>
              <a:t>Step 2: </a:t>
            </a:r>
            <a:r>
              <a:rPr lang="en-CA" altLang="en-US" sz="1800" b="1">
                <a:solidFill>
                  <a:srgbClr val="000000"/>
                </a:solidFill>
              </a:rPr>
              <a:t>Generate </a:t>
            </a:r>
            <a:r>
              <a:rPr lang="en-CA" altLang="en-US" sz="1800" b="1" u="sng">
                <a:solidFill>
                  <a:srgbClr val="000000"/>
                </a:solidFill>
              </a:rPr>
              <a:t>clusters</a:t>
            </a:r>
            <a:r>
              <a:rPr lang="en-CA" altLang="en-US" sz="1800" b="1">
                <a:solidFill>
                  <a:srgbClr val="000000"/>
                </a:solidFill>
              </a:rPr>
              <a:t> of identical fragments/clones on glass surface by solid-phase PCR amplification (as done by Illumina technology)</a:t>
            </a:r>
          </a:p>
        </p:txBody>
      </p:sp>
      <p:pic>
        <p:nvPicPr>
          <p:cNvPr id="14338" name="Picture 11" descr="rtColumnAboutTechnologySolexaFlowCe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56" r="15726"/>
          <a:stretch>
            <a:fillRect/>
          </a:stretch>
        </p:blipFill>
        <p:spPr bwMode="auto">
          <a:xfrm>
            <a:off x="2135188" y="1196975"/>
            <a:ext cx="17287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1"/>
          <p:cNvSpPr txBox="1">
            <a:spLocks noChangeArrowheads="1"/>
          </p:cNvSpPr>
          <p:nvPr/>
        </p:nvSpPr>
        <p:spPr bwMode="auto">
          <a:xfrm>
            <a:off x="2135188" y="4075113"/>
            <a:ext cx="661035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100-200 million clusters are made in each lane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Therefore about 1.6 to 3.2 billion clusters for each run of sequencing</a:t>
            </a:r>
          </a:p>
        </p:txBody>
      </p:sp>
      <p:sp>
        <p:nvSpPr>
          <p:cNvPr id="14340" name="TextBox 2"/>
          <p:cNvSpPr txBox="1">
            <a:spLocks noChangeArrowheads="1"/>
          </p:cNvSpPr>
          <p:nvPr/>
        </p:nvSpPr>
        <p:spPr bwMode="auto">
          <a:xfrm>
            <a:off x="3994150" y="1528763"/>
            <a:ext cx="49609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The sequencing machine uses two flow cells at a time (about the size of a microscope slide)</a:t>
            </a:r>
          </a:p>
        </p:txBody>
      </p:sp>
      <p:sp>
        <p:nvSpPr>
          <p:cNvPr id="14341" name="TextBox 7"/>
          <p:cNvSpPr txBox="1">
            <a:spLocks noChangeArrowheads="1"/>
          </p:cNvSpPr>
          <p:nvPr/>
        </p:nvSpPr>
        <p:spPr bwMode="auto">
          <a:xfrm>
            <a:off x="2135188" y="2940050"/>
            <a:ext cx="63293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There are 8 lanes per cell – that fluid with DNA segments (and the reagents used for the sequencing) can be put into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351088" y="2444750"/>
            <a:ext cx="73025" cy="38258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079875" y="5403850"/>
            <a:ext cx="32845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rgbClr val="002060"/>
                </a:solidFill>
              </a:rPr>
              <a:t>What are clusters?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2" descr="nrg2626-f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852" r="59779" b="38397"/>
          <a:stretch>
            <a:fillRect/>
          </a:stretch>
        </p:blipFill>
        <p:spPr bwMode="auto">
          <a:xfrm>
            <a:off x="1774825" y="1184275"/>
            <a:ext cx="3665538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992313" y="3789363"/>
            <a:ext cx="8353425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ct val="0"/>
              </a:spcBef>
            </a:pPr>
            <a:r>
              <a:rPr lang="en-CA" altLang="en-US" sz="1400"/>
              <a:t> Forward and reverse primers are covalently attached to the slide at high-density- in no particular pattern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</a:pPr>
            <a:r>
              <a:rPr lang="en-CA" altLang="en-US" sz="1400"/>
              <a:t> These match the adaptors at the ends of the DNA segments that have been produced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</a:pPr>
            <a:r>
              <a:rPr lang="en-CA" altLang="en-US" sz="1400"/>
              <a:t>DNA is added to the slides and allowed to anneal to the immobilized primers – diluted to keep the sites well separated –so when we amplify to form the clusters, each one is far from the others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CA" altLang="en-US" sz="1800"/>
              <a:t> 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905000" y="188913"/>
            <a:ext cx="8763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CA" altLang="en-US" sz="1800" b="1" u="sng">
                <a:solidFill>
                  <a:srgbClr val="C00000"/>
                </a:solidFill>
              </a:rPr>
              <a:t>Step 2: </a:t>
            </a:r>
            <a:r>
              <a:rPr lang="en-CA" altLang="en-US" sz="1800" b="1">
                <a:solidFill>
                  <a:srgbClr val="000000"/>
                </a:solidFill>
              </a:rPr>
              <a:t>Generate </a:t>
            </a:r>
            <a:r>
              <a:rPr lang="en-CA" altLang="en-US" sz="1800" b="1" u="sng">
                <a:solidFill>
                  <a:srgbClr val="000000"/>
                </a:solidFill>
              </a:rPr>
              <a:t>clusters</a:t>
            </a:r>
            <a:r>
              <a:rPr lang="en-CA" altLang="en-US" sz="1800" b="1">
                <a:solidFill>
                  <a:srgbClr val="000000"/>
                </a:solidFill>
              </a:rPr>
              <a:t> of identical fragments/clones on glass surface by solid-phase PCR amplification (as done by Illumina technology)</a:t>
            </a:r>
          </a:p>
        </p:txBody>
      </p:sp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12" r="22438" b="74316"/>
          <a:stretch>
            <a:fillRect/>
          </a:stretch>
        </p:blipFill>
        <p:spPr bwMode="auto">
          <a:xfrm>
            <a:off x="5735638" y="1470025"/>
            <a:ext cx="4537075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Group 41"/>
          <p:cNvGrpSpPr>
            <a:grpSpLocks/>
          </p:cNvGrpSpPr>
          <p:nvPr/>
        </p:nvGrpSpPr>
        <p:grpSpPr bwMode="auto">
          <a:xfrm>
            <a:off x="1992313" y="2581275"/>
            <a:ext cx="2808287" cy="2984500"/>
            <a:chOff x="467544" y="2580791"/>
            <a:chExt cx="2808312" cy="2984985"/>
          </a:xfrm>
        </p:grpSpPr>
        <p:grpSp>
          <p:nvGrpSpPr>
            <p:cNvPr id="17438" name="Group 1"/>
            <p:cNvGrpSpPr>
              <a:grpSpLocks/>
            </p:cNvGrpSpPr>
            <p:nvPr/>
          </p:nvGrpSpPr>
          <p:grpSpPr bwMode="auto">
            <a:xfrm>
              <a:off x="467544" y="3253135"/>
              <a:ext cx="2808312" cy="2312641"/>
              <a:chOff x="5508104" y="4149080"/>
              <a:chExt cx="2808312" cy="2312641"/>
            </a:xfrm>
          </p:grpSpPr>
          <p:grpSp>
            <p:nvGrpSpPr>
              <p:cNvPr id="17440" name="Group 3"/>
              <p:cNvGrpSpPr>
                <a:grpSpLocks/>
              </p:cNvGrpSpPr>
              <p:nvPr/>
            </p:nvGrpSpPr>
            <p:grpSpPr bwMode="auto">
              <a:xfrm>
                <a:off x="6296710" y="5301208"/>
                <a:ext cx="183502" cy="664842"/>
                <a:chOff x="6296710" y="5301208"/>
                <a:chExt cx="183502" cy="664842"/>
              </a:xfrm>
            </p:grpSpPr>
            <p:cxnSp>
              <p:nvCxnSpPr>
                <p:cNvPr id="18" name="Straight Connector 17"/>
                <p:cNvCxnSpPr/>
                <p:nvPr/>
              </p:nvCxnSpPr>
              <p:spPr>
                <a:xfrm>
                  <a:off x="6336786" y="5372519"/>
                  <a:ext cx="14287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6317736" y="5590042"/>
                  <a:ext cx="144464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6336786" y="5877426"/>
                  <a:ext cx="14287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>
                  <a:cxnSpLocks/>
                </p:cNvCxnSpPr>
                <p:nvPr/>
              </p:nvCxnSpPr>
              <p:spPr>
                <a:xfrm>
                  <a:off x="6317736" y="5966340"/>
                  <a:ext cx="16192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6297098" y="5661491"/>
                  <a:ext cx="14287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6312973" y="5732940"/>
                  <a:ext cx="14287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6309798" y="5805977"/>
                  <a:ext cx="14446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>
                  <a:off x="6327261" y="5517005"/>
                  <a:ext cx="142877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6309798" y="5301070"/>
                  <a:ext cx="14446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>
                  <a:off x="6328848" y="5445555"/>
                  <a:ext cx="14446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441" name="Group 4"/>
              <p:cNvGrpSpPr>
                <a:grpSpLocks/>
              </p:cNvGrpSpPr>
              <p:nvPr/>
            </p:nvGrpSpPr>
            <p:grpSpPr bwMode="auto">
              <a:xfrm>
                <a:off x="5508104" y="5220889"/>
                <a:ext cx="2808312" cy="1240832"/>
                <a:chOff x="4932040" y="4708448"/>
                <a:chExt cx="2808312" cy="1240832"/>
              </a:xfrm>
            </p:grpSpPr>
            <p:sp>
              <p:nvSpPr>
                <p:cNvPr id="13" name="Rectangle 12"/>
                <p:cNvSpPr/>
                <p:nvPr/>
              </p:nvSpPr>
              <p:spPr>
                <a:xfrm>
                  <a:off x="4932040" y="5877831"/>
                  <a:ext cx="2808312" cy="7144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cxnSp>
              <p:nvCxnSpPr>
                <p:cNvPr id="14" name="Straight Connector 13"/>
                <p:cNvCxnSpPr/>
                <p:nvPr/>
              </p:nvCxnSpPr>
              <p:spPr>
                <a:xfrm flipV="1">
                  <a:off x="5724209" y="5517410"/>
                  <a:ext cx="0" cy="3604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Rectangle 14"/>
                <p:cNvSpPr/>
                <p:nvPr/>
              </p:nvSpPr>
              <p:spPr>
                <a:xfrm>
                  <a:off x="5638483" y="4706066"/>
                  <a:ext cx="144464" cy="866916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srgbClr val="C00000"/>
                      </a:solidFill>
                    </a:rPr>
                    <a:t>F</a:t>
                  </a:r>
                </a:p>
              </p:txBody>
            </p:sp>
            <p:cxnSp>
              <p:nvCxnSpPr>
                <p:cNvPr id="16" name="Straight Connector 15"/>
                <p:cNvCxnSpPr/>
                <p:nvPr/>
              </p:nvCxnSpPr>
              <p:spPr>
                <a:xfrm flipV="1">
                  <a:off x="7019621" y="5523761"/>
                  <a:ext cx="0" cy="3604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Rectangle 16"/>
                <p:cNvSpPr/>
                <p:nvPr/>
              </p:nvSpPr>
              <p:spPr>
                <a:xfrm>
                  <a:off x="6948183" y="4731470"/>
                  <a:ext cx="144463" cy="863741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srgbClr val="C00000"/>
                      </a:solidFill>
                    </a:rPr>
                    <a:t>R</a:t>
                  </a:r>
                </a:p>
              </p:txBody>
            </p:sp>
          </p:grpSp>
          <p:grpSp>
            <p:nvGrpSpPr>
              <p:cNvPr id="17442" name="Group 5"/>
              <p:cNvGrpSpPr>
                <a:grpSpLocks/>
              </p:cNvGrpSpPr>
              <p:nvPr/>
            </p:nvGrpSpPr>
            <p:grpSpPr bwMode="auto">
              <a:xfrm>
                <a:off x="6444208" y="4149080"/>
                <a:ext cx="144016" cy="1944216"/>
                <a:chOff x="6588224" y="4149080"/>
                <a:chExt cx="144016" cy="1944216"/>
              </a:xfrm>
            </p:grpSpPr>
            <p:sp>
              <p:nvSpPr>
                <p:cNvPr id="11" name="Rectangle 10"/>
                <p:cNvSpPr/>
                <p:nvPr/>
              </p:nvSpPr>
              <p:spPr>
                <a:xfrm>
                  <a:off x="6588753" y="4148358"/>
                  <a:ext cx="142876" cy="194500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/>
                    <a:t>C</a:t>
                  </a:r>
                </a:p>
              </p:txBody>
            </p:sp>
            <p:sp>
              <p:nvSpPr>
                <p:cNvPr id="12" name="Rectangle 11"/>
                <p:cNvSpPr/>
                <p:nvPr/>
              </p:nvSpPr>
              <p:spPr>
                <a:xfrm>
                  <a:off x="6588753" y="4148358"/>
                  <a:ext cx="142876" cy="1081263"/>
                </a:xfrm>
                <a:prstGeom prst="rect">
                  <a:avLst/>
                </a:prstGeom>
                <a:solidFill>
                  <a:schemeClr val="accent3">
                    <a:lumMod val="6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  <p:sp>
          <p:nvSpPr>
            <p:cNvPr id="38" name="Rectangle 37"/>
            <p:cNvSpPr/>
            <p:nvPr/>
          </p:nvSpPr>
          <p:spPr>
            <a:xfrm>
              <a:off x="1394652" y="2580791"/>
              <a:ext cx="152401" cy="647805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2135188" y="1484313"/>
            <a:ext cx="21605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So now we have this:</a:t>
            </a:r>
          </a:p>
        </p:txBody>
      </p:sp>
      <p:sp>
        <p:nvSpPr>
          <p:cNvPr id="17411" name="TextBox 6"/>
          <p:cNvSpPr txBox="1">
            <a:spLocks noChangeArrowheads="1"/>
          </p:cNvSpPr>
          <p:nvPr/>
        </p:nvSpPr>
        <p:spPr bwMode="auto">
          <a:xfrm>
            <a:off x="6973888" y="503238"/>
            <a:ext cx="32988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What if we add polymerase and nucleotides (and the right buffers, etc.)?</a:t>
            </a:r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7175500" y="2597150"/>
            <a:ext cx="2808288" cy="2968625"/>
            <a:chOff x="5652120" y="2597104"/>
            <a:chExt cx="2808312" cy="2968672"/>
          </a:xfrm>
        </p:grpSpPr>
        <p:grpSp>
          <p:nvGrpSpPr>
            <p:cNvPr id="17413" name="Group 42"/>
            <p:cNvGrpSpPr>
              <a:grpSpLocks/>
            </p:cNvGrpSpPr>
            <p:nvPr/>
          </p:nvGrpSpPr>
          <p:grpSpPr bwMode="auto">
            <a:xfrm>
              <a:off x="5652120" y="2597104"/>
              <a:ext cx="2808312" cy="2968672"/>
              <a:chOff x="467544" y="2597104"/>
              <a:chExt cx="2808312" cy="2968672"/>
            </a:xfrm>
          </p:grpSpPr>
          <p:grpSp>
            <p:nvGrpSpPr>
              <p:cNvPr id="17416" name="Group 43"/>
              <p:cNvGrpSpPr>
                <a:grpSpLocks/>
              </p:cNvGrpSpPr>
              <p:nvPr/>
            </p:nvGrpSpPr>
            <p:grpSpPr bwMode="auto">
              <a:xfrm>
                <a:off x="467544" y="3253135"/>
                <a:ext cx="2808312" cy="2312641"/>
                <a:chOff x="5508104" y="4149080"/>
                <a:chExt cx="2808312" cy="2312641"/>
              </a:xfrm>
            </p:grpSpPr>
            <p:grpSp>
              <p:nvGrpSpPr>
                <p:cNvPr id="17418" name="Group 47"/>
                <p:cNvGrpSpPr>
                  <a:grpSpLocks/>
                </p:cNvGrpSpPr>
                <p:nvPr/>
              </p:nvGrpSpPr>
              <p:grpSpPr bwMode="auto">
                <a:xfrm>
                  <a:off x="6296710" y="5301208"/>
                  <a:ext cx="183502" cy="664842"/>
                  <a:chOff x="6296710" y="5301208"/>
                  <a:chExt cx="183502" cy="664842"/>
                </a:xfrm>
              </p:grpSpPr>
              <p:cxnSp>
                <p:nvCxnSpPr>
                  <p:cNvPr id="62" name="Straight Connector 61"/>
                  <p:cNvCxnSpPr/>
                  <p:nvPr/>
                </p:nvCxnSpPr>
                <p:spPr>
                  <a:xfrm>
                    <a:off x="6336786" y="5372678"/>
                    <a:ext cx="14287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62"/>
                  <p:cNvCxnSpPr/>
                  <p:nvPr/>
                </p:nvCxnSpPr>
                <p:spPr>
                  <a:xfrm>
                    <a:off x="6317736" y="5590170"/>
                    <a:ext cx="144465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Connector 63"/>
                  <p:cNvCxnSpPr/>
                  <p:nvPr/>
                </p:nvCxnSpPr>
                <p:spPr>
                  <a:xfrm>
                    <a:off x="6336786" y="5877512"/>
                    <a:ext cx="14287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Connector 64"/>
                  <p:cNvCxnSpPr>
                    <a:cxnSpLocks/>
                  </p:cNvCxnSpPr>
                  <p:nvPr/>
                </p:nvCxnSpPr>
                <p:spPr>
                  <a:xfrm>
                    <a:off x="6317736" y="5966413"/>
                    <a:ext cx="16192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65"/>
                  <p:cNvCxnSpPr/>
                  <p:nvPr/>
                </p:nvCxnSpPr>
                <p:spPr>
                  <a:xfrm>
                    <a:off x="6297099" y="5661608"/>
                    <a:ext cx="14287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Straight Connector 66"/>
                  <p:cNvCxnSpPr/>
                  <p:nvPr/>
                </p:nvCxnSpPr>
                <p:spPr>
                  <a:xfrm>
                    <a:off x="6312974" y="5733047"/>
                    <a:ext cx="14287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67"/>
                  <p:cNvCxnSpPr/>
                  <p:nvPr/>
                </p:nvCxnSpPr>
                <p:spPr>
                  <a:xfrm>
                    <a:off x="6309799" y="5806073"/>
                    <a:ext cx="144464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Straight Connector 68"/>
                  <p:cNvCxnSpPr/>
                  <p:nvPr/>
                </p:nvCxnSpPr>
                <p:spPr>
                  <a:xfrm>
                    <a:off x="6327261" y="5517144"/>
                    <a:ext cx="14287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Straight Connector 69"/>
                  <p:cNvCxnSpPr/>
                  <p:nvPr/>
                </p:nvCxnSpPr>
                <p:spPr>
                  <a:xfrm>
                    <a:off x="6309799" y="5301240"/>
                    <a:ext cx="144464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Straight Connector 70"/>
                  <p:cNvCxnSpPr/>
                  <p:nvPr/>
                </p:nvCxnSpPr>
                <p:spPr>
                  <a:xfrm>
                    <a:off x="6328849" y="5445704"/>
                    <a:ext cx="144464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419" name="Group 48"/>
                <p:cNvGrpSpPr>
                  <a:grpSpLocks/>
                </p:cNvGrpSpPr>
                <p:nvPr/>
              </p:nvGrpSpPr>
              <p:grpSpPr bwMode="auto">
                <a:xfrm>
                  <a:off x="5508104" y="5220889"/>
                  <a:ext cx="2808312" cy="1240832"/>
                  <a:chOff x="4932040" y="4708448"/>
                  <a:chExt cx="2808312" cy="1240832"/>
                </a:xfrm>
              </p:grpSpPr>
              <p:sp>
                <p:nvSpPr>
                  <p:cNvPr id="57" name="Rectangle 56"/>
                  <p:cNvSpPr/>
                  <p:nvPr/>
                </p:nvSpPr>
                <p:spPr>
                  <a:xfrm>
                    <a:off x="4932040" y="5877842"/>
                    <a:ext cx="2808312" cy="71438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cxnSp>
                <p:nvCxnSpPr>
                  <p:cNvPr id="58" name="Straight Connector 57"/>
                  <p:cNvCxnSpPr/>
                  <p:nvPr/>
                </p:nvCxnSpPr>
                <p:spPr>
                  <a:xfrm flipV="1">
                    <a:off x="5724210" y="5517473"/>
                    <a:ext cx="0" cy="36036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9" name="Rectangle 58"/>
                  <p:cNvSpPr/>
                  <p:nvPr/>
                </p:nvSpPr>
                <p:spPr>
                  <a:xfrm>
                    <a:off x="5638484" y="4707835"/>
                    <a:ext cx="144463" cy="86520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solidFill>
                          <a:srgbClr val="C00000"/>
                        </a:solidFill>
                      </a:rPr>
                      <a:t>F</a:t>
                    </a:r>
                  </a:p>
                </p:txBody>
              </p:sp>
              <p:cxnSp>
                <p:nvCxnSpPr>
                  <p:cNvPr id="60" name="Straight Connector 59"/>
                  <p:cNvCxnSpPr/>
                  <p:nvPr/>
                </p:nvCxnSpPr>
                <p:spPr>
                  <a:xfrm flipV="1">
                    <a:off x="7019621" y="5523823"/>
                    <a:ext cx="0" cy="36036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1" name="Rectangle 60"/>
                  <p:cNvSpPr/>
                  <p:nvPr/>
                </p:nvSpPr>
                <p:spPr>
                  <a:xfrm>
                    <a:off x="6948182" y="4731648"/>
                    <a:ext cx="144464" cy="863614"/>
                  </a:xfrm>
                  <a:prstGeom prst="rect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solidFill>
                          <a:srgbClr val="C00000"/>
                        </a:solidFill>
                      </a:rPr>
                      <a:t>R</a:t>
                    </a:r>
                  </a:p>
                </p:txBody>
              </p:sp>
            </p:grpSp>
            <p:grpSp>
              <p:nvGrpSpPr>
                <p:cNvPr id="17420" name="Group 49"/>
                <p:cNvGrpSpPr>
                  <a:grpSpLocks/>
                </p:cNvGrpSpPr>
                <p:nvPr/>
              </p:nvGrpSpPr>
              <p:grpSpPr bwMode="auto">
                <a:xfrm>
                  <a:off x="6444208" y="4149080"/>
                  <a:ext cx="144016" cy="1944216"/>
                  <a:chOff x="6588224" y="4149080"/>
                  <a:chExt cx="144016" cy="1944216"/>
                </a:xfrm>
              </p:grpSpPr>
              <p:sp>
                <p:nvSpPr>
                  <p:cNvPr id="55" name="Rectangle 54"/>
                  <p:cNvSpPr/>
                  <p:nvPr/>
                </p:nvSpPr>
                <p:spPr>
                  <a:xfrm>
                    <a:off x="6588753" y="4148697"/>
                    <a:ext cx="142876" cy="1944718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/>
                      <a:t>C</a:t>
                    </a:r>
                  </a:p>
                </p:txBody>
              </p:sp>
              <p:sp>
                <p:nvSpPr>
                  <p:cNvPr id="56" name="Rectangle 55"/>
                  <p:cNvSpPr/>
                  <p:nvPr/>
                </p:nvSpPr>
                <p:spPr>
                  <a:xfrm>
                    <a:off x="6588753" y="4148697"/>
                    <a:ext cx="142876" cy="1081104"/>
                  </a:xfrm>
                  <a:prstGeom prst="rect">
                    <a:avLst/>
                  </a:prstGeom>
                  <a:solidFill>
                    <a:schemeClr val="accent3">
                      <a:lumMod val="6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</p:grpSp>
          <p:sp>
            <p:nvSpPr>
              <p:cNvPr id="45" name="Rectangle 44"/>
              <p:cNvSpPr/>
              <p:nvPr/>
            </p:nvSpPr>
            <p:spPr>
              <a:xfrm>
                <a:off x="1404177" y="2597104"/>
                <a:ext cx="142876" cy="64771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6358564" y="3252752"/>
              <a:ext cx="144463" cy="107157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349039" y="2601867"/>
              <a:ext cx="152401" cy="649297"/>
            </a:xfrm>
            <a:prstGeom prst="rect">
              <a:avLst/>
            </a:prstGeom>
            <a:solidFill>
              <a:srgbClr val="FFA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2"/>
          <p:cNvSpPr txBox="1">
            <a:spLocks noChangeArrowheads="1"/>
          </p:cNvSpPr>
          <p:nvPr/>
        </p:nvSpPr>
        <p:spPr bwMode="auto">
          <a:xfrm>
            <a:off x="4940300" y="1409700"/>
            <a:ext cx="4200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Now what if we increase the temperature?</a:t>
            </a:r>
          </a:p>
        </p:txBody>
      </p:sp>
      <p:grpSp>
        <p:nvGrpSpPr>
          <p:cNvPr id="19458" name="Group 8"/>
          <p:cNvGrpSpPr>
            <a:grpSpLocks/>
          </p:cNvGrpSpPr>
          <p:nvPr/>
        </p:nvGrpSpPr>
        <p:grpSpPr bwMode="auto">
          <a:xfrm>
            <a:off x="2782888" y="2349500"/>
            <a:ext cx="2808287" cy="2968625"/>
            <a:chOff x="5652120" y="2597104"/>
            <a:chExt cx="2808312" cy="2968672"/>
          </a:xfrm>
        </p:grpSpPr>
        <p:grpSp>
          <p:nvGrpSpPr>
            <p:cNvPr id="19469" name="Group 42"/>
            <p:cNvGrpSpPr>
              <a:grpSpLocks/>
            </p:cNvGrpSpPr>
            <p:nvPr/>
          </p:nvGrpSpPr>
          <p:grpSpPr bwMode="auto">
            <a:xfrm>
              <a:off x="5652120" y="2597104"/>
              <a:ext cx="2808312" cy="2968672"/>
              <a:chOff x="467544" y="2597104"/>
              <a:chExt cx="2808312" cy="2968672"/>
            </a:xfrm>
          </p:grpSpPr>
          <p:grpSp>
            <p:nvGrpSpPr>
              <p:cNvPr id="19472" name="Group 43"/>
              <p:cNvGrpSpPr>
                <a:grpSpLocks/>
              </p:cNvGrpSpPr>
              <p:nvPr/>
            </p:nvGrpSpPr>
            <p:grpSpPr bwMode="auto">
              <a:xfrm>
                <a:off x="467544" y="3253135"/>
                <a:ext cx="2808312" cy="2312641"/>
                <a:chOff x="5508104" y="4149080"/>
                <a:chExt cx="2808312" cy="2312641"/>
              </a:xfrm>
            </p:grpSpPr>
            <p:grpSp>
              <p:nvGrpSpPr>
                <p:cNvPr id="19474" name="Group 47"/>
                <p:cNvGrpSpPr>
                  <a:grpSpLocks/>
                </p:cNvGrpSpPr>
                <p:nvPr/>
              </p:nvGrpSpPr>
              <p:grpSpPr bwMode="auto">
                <a:xfrm>
                  <a:off x="6296710" y="5301208"/>
                  <a:ext cx="183502" cy="664842"/>
                  <a:chOff x="6296710" y="5301208"/>
                  <a:chExt cx="183502" cy="664842"/>
                </a:xfrm>
              </p:grpSpPr>
              <p:cxnSp>
                <p:nvCxnSpPr>
                  <p:cNvPr id="62" name="Straight Connector 61"/>
                  <p:cNvCxnSpPr/>
                  <p:nvPr/>
                </p:nvCxnSpPr>
                <p:spPr>
                  <a:xfrm>
                    <a:off x="6336786" y="5372678"/>
                    <a:ext cx="14287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62"/>
                  <p:cNvCxnSpPr/>
                  <p:nvPr/>
                </p:nvCxnSpPr>
                <p:spPr>
                  <a:xfrm>
                    <a:off x="6317736" y="5590170"/>
                    <a:ext cx="144464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Connector 63"/>
                  <p:cNvCxnSpPr/>
                  <p:nvPr/>
                </p:nvCxnSpPr>
                <p:spPr>
                  <a:xfrm>
                    <a:off x="6336786" y="5877512"/>
                    <a:ext cx="14287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Connector 64"/>
                  <p:cNvCxnSpPr>
                    <a:cxnSpLocks/>
                  </p:cNvCxnSpPr>
                  <p:nvPr/>
                </p:nvCxnSpPr>
                <p:spPr>
                  <a:xfrm>
                    <a:off x="6317736" y="5966413"/>
                    <a:ext cx="16192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65"/>
                  <p:cNvCxnSpPr/>
                  <p:nvPr/>
                </p:nvCxnSpPr>
                <p:spPr>
                  <a:xfrm>
                    <a:off x="6297098" y="5661608"/>
                    <a:ext cx="14287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Straight Connector 66"/>
                  <p:cNvCxnSpPr/>
                  <p:nvPr/>
                </p:nvCxnSpPr>
                <p:spPr>
                  <a:xfrm>
                    <a:off x="6312973" y="5733047"/>
                    <a:ext cx="14287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67"/>
                  <p:cNvCxnSpPr/>
                  <p:nvPr/>
                </p:nvCxnSpPr>
                <p:spPr>
                  <a:xfrm>
                    <a:off x="6309798" y="5806073"/>
                    <a:ext cx="144465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Straight Connector 68"/>
                  <p:cNvCxnSpPr/>
                  <p:nvPr/>
                </p:nvCxnSpPr>
                <p:spPr>
                  <a:xfrm>
                    <a:off x="6327261" y="5517144"/>
                    <a:ext cx="14287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Straight Connector 69"/>
                  <p:cNvCxnSpPr/>
                  <p:nvPr/>
                </p:nvCxnSpPr>
                <p:spPr>
                  <a:xfrm>
                    <a:off x="6309798" y="5301240"/>
                    <a:ext cx="144465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Straight Connector 70"/>
                  <p:cNvCxnSpPr/>
                  <p:nvPr/>
                </p:nvCxnSpPr>
                <p:spPr>
                  <a:xfrm>
                    <a:off x="6328848" y="5445704"/>
                    <a:ext cx="144465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475" name="Group 48"/>
                <p:cNvGrpSpPr>
                  <a:grpSpLocks/>
                </p:cNvGrpSpPr>
                <p:nvPr/>
              </p:nvGrpSpPr>
              <p:grpSpPr bwMode="auto">
                <a:xfrm>
                  <a:off x="5508104" y="5220889"/>
                  <a:ext cx="2808312" cy="1240832"/>
                  <a:chOff x="4932040" y="4708448"/>
                  <a:chExt cx="2808312" cy="1240832"/>
                </a:xfrm>
              </p:grpSpPr>
              <p:sp>
                <p:nvSpPr>
                  <p:cNvPr id="57" name="Rectangle 56"/>
                  <p:cNvSpPr/>
                  <p:nvPr/>
                </p:nvSpPr>
                <p:spPr>
                  <a:xfrm>
                    <a:off x="4932040" y="5877842"/>
                    <a:ext cx="2808312" cy="71438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cxnSp>
                <p:nvCxnSpPr>
                  <p:cNvPr id="58" name="Straight Connector 57"/>
                  <p:cNvCxnSpPr/>
                  <p:nvPr/>
                </p:nvCxnSpPr>
                <p:spPr>
                  <a:xfrm flipV="1">
                    <a:off x="5724209" y="5517473"/>
                    <a:ext cx="0" cy="36036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9" name="Rectangle 58"/>
                  <p:cNvSpPr/>
                  <p:nvPr/>
                </p:nvSpPr>
                <p:spPr>
                  <a:xfrm>
                    <a:off x="5638483" y="4707835"/>
                    <a:ext cx="144464" cy="86520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solidFill>
                          <a:srgbClr val="C00000"/>
                        </a:solidFill>
                      </a:rPr>
                      <a:t>F</a:t>
                    </a:r>
                  </a:p>
                </p:txBody>
              </p:sp>
              <p:cxnSp>
                <p:nvCxnSpPr>
                  <p:cNvPr id="60" name="Straight Connector 59"/>
                  <p:cNvCxnSpPr/>
                  <p:nvPr/>
                </p:nvCxnSpPr>
                <p:spPr>
                  <a:xfrm flipV="1">
                    <a:off x="7019621" y="5523823"/>
                    <a:ext cx="0" cy="36036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1" name="Rectangle 60"/>
                  <p:cNvSpPr/>
                  <p:nvPr/>
                </p:nvSpPr>
                <p:spPr>
                  <a:xfrm>
                    <a:off x="6948183" y="4731648"/>
                    <a:ext cx="144463" cy="863614"/>
                  </a:xfrm>
                  <a:prstGeom prst="rect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solidFill>
                          <a:srgbClr val="C00000"/>
                        </a:solidFill>
                      </a:rPr>
                      <a:t>R</a:t>
                    </a:r>
                  </a:p>
                </p:txBody>
              </p:sp>
            </p:grpSp>
            <p:grpSp>
              <p:nvGrpSpPr>
                <p:cNvPr id="19476" name="Group 49"/>
                <p:cNvGrpSpPr>
                  <a:grpSpLocks/>
                </p:cNvGrpSpPr>
                <p:nvPr/>
              </p:nvGrpSpPr>
              <p:grpSpPr bwMode="auto">
                <a:xfrm>
                  <a:off x="6444208" y="4149080"/>
                  <a:ext cx="144016" cy="1944216"/>
                  <a:chOff x="6588224" y="4149080"/>
                  <a:chExt cx="144016" cy="1944216"/>
                </a:xfrm>
              </p:grpSpPr>
              <p:sp>
                <p:nvSpPr>
                  <p:cNvPr id="55" name="Rectangle 54"/>
                  <p:cNvSpPr/>
                  <p:nvPr/>
                </p:nvSpPr>
                <p:spPr>
                  <a:xfrm>
                    <a:off x="6588753" y="4148697"/>
                    <a:ext cx="142876" cy="1944718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/>
                      <a:t>C</a:t>
                    </a:r>
                  </a:p>
                </p:txBody>
              </p:sp>
              <p:sp>
                <p:nvSpPr>
                  <p:cNvPr id="56" name="Rectangle 55"/>
                  <p:cNvSpPr/>
                  <p:nvPr/>
                </p:nvSpPr>
                <p:spPr>
                  <a:xfrm>
                    <a:off x="6588753" y="4148697"/>
                    <a:ext cx="142876" cy="1081104"/>
                  </a:xfrm>
                  <a:prstGeom prst="rect">
                    <a:avLst/>
                  </a:prstGeom>
                  <a:solidFill>
                    <a:schemeClr val="accent3">
                      <a:lumMod val="6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</p:grpSp>
          <p:sp>
            <p:nvSpPr>
              <p:cNvPr id="45" name="Rectangle 44"/>
              <p:cNvSpPr/>
              <p:nvPr/>
            </p:nvSpPr>
            <p:spPr>
              <a:xfrm>
                <a:off x="1404177" y="2597104"/>
                <a:ext cx="142876" cy="64771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6358563" y="3252752"/>
              <a:ext cx="144464" cy="107157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349038" y="2601867"/>
              <a:ext cx="152401" cy="649297"/>
            </a:xfrm>
            <a:prstGeom prst="rect">
              <a:avLst/>
            </a:prstGeom>
            <a:solidFill>
              <a:srgbClr val="FFA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9459" name="Group 52"/>
          <p:cNvGrpSpPr>
            <a:grpSpLocks/>
          </p:cNvGrpSpPr>
          <p:nvPr/>
        </p:nvGrpSpPr>
        <p:grpSpPr bwMode="auto">
          <a:xfrm>
            <a:off x="7464425" y="2314575"/>
            <a:ext cx="2808288" cy="2963863"/>
            <a:chOff x="5652120" y="2602451"/>
            <a:chExt cx="2808312" cy="2963325"/>
          </a:xfrm>
        </p:grpSpPr>
        <p:grpSp>
          <p:nvGrpSpPr>
            <p:cNvPr id="19461" name="Group 77"/>
            <p:cNvGrpSpPr>
              <a:grpSpLocks/>
            </p:cNvGrpSpPr>
            <p:nvPr/>
          </p:nvGrpSpPr>
          <p:grpSpPr bwMode="auto">
            <a:xfrm>
              <a:off x="5652120" y="4324944"/>
              <a:ext cx="2808312" cy="1240832"/>
              <a:chOff x="4932040" y="4708448"/>
              <a:chExt cx="2808312" cy="1240832"/>
            </a:xfrm>
          </p:grpSpPr>
          <p:sp>
            <p:nvSpPr>
              <p:cNvPr id="82" name="Rectangle 81"/>
              <p:cNvSpPr/>
              <p:nvPr/>
            </p:nvSpPr>
            <p:spPr>
              <a:xfrm>
                <a:off x="4932040" y="5877855"/>
                <a:ext cx="2808312" cy="7142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83" name="Straight Connector 82"/>
              <p:cNvCxnSpPr/>
              <p:nvPr/>
            </p:nvCxnSpPr>
            <p:spPr>
              <a:xfrm flipV="1">
                <a:off x="5724210" y="5517558"/>
                <a:ext cx="0" cy="36029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Rectangle 83"/>
              <p:cNvSpPr/>
              <p:nvPr/>
            </p:nvSpPr>
            <p:spPr>
              <a:xfrm>
                <a:off x="5638484" y="4708080"/>
                <a:ext cx="144463" cy="86503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rgbClr val="C00000"/>
                    </a:solidFill>
                  </a:rPr>
                  <a:t>F</a:t>
                </a:r>
              </a:p>
            </p:txBody>
          </p:sp>
          <p:cxnSp>
            <p:nvCxnSpPr>
              <p:cNvPr id="85" name="Straight Connector 84"/>
              <p:cNvCxnSpPr/>
              <p:nvPr/>
            </p:nvCxnSpPr>
            <p:spPr>
              <a:xfrm flipV="1">
                <a:off x="7019621" y="5523907"/>
                <a:ext cx="0" cy="36029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Rectangle 85"/>
              <p:cNvSpPr/>
              <p:nvPr/>
            </p:nvSpPr>
            <p:spPr>
              <a:xfrm>
                <a:off x="6948182" y="4731888"/>
                <a:ext cx="144464" cy="863443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rgbClr val="C00000"/>
                    </a:solidFill>
                  </a:rPr>
                  <a:t>R</a:t>
                </a:r>
              </a:p>
            </p:txBody>
          </p:sp>
        </p:grpSp>
        <p:sp>
          <p:nvSpPr>
            <p:cNvPr id="73" name="Rectangle 72"/>
            <p:cNvSpPr/>
            <p:nvPr/>
          </p:nvSpPr>
          <p:spPr>
            <a:xfrm>
              <a:off x="6358564" y="3253208"/>
              <a:ext cx="144463" cy="107136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6349039" y="2602451"/>
              <a:ext cx="152401" cy="647582"/>
            </a:xfrm>
            <a:prstGeom prst="rect">
              <a:avLst/>
            </a:prstGeom>
            <a:solidFill>
              <a:srgbClr val="FFA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9460" name="TextBox 1"/>
          <p:cNvSpPr txBox="1">
            <a:spLocks noChangeArrowheads="1"/>
          </p:cNvSpPr>
          <p:nvPr/>
        </p:nvSpPr>
        <p:spPr bwMode="auto">
          <a:xfrm>
            <a:off x="7464425" y="5510213"/>
            <a:ext cx="25923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Template is released and washed away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2" descr="nrg2626-f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03" r="32051" b="35152"/>
          <a:stretch>
            <a:fillRect/>
          </a:stretch>
        </p:blipFill>
        <p:spPr bwMode="auto">
          <a:xfrm>
            <a:off x="2495550" y="1052513"/>
            <a:ext cx="5757863" cy="336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905000" y="4276725"/>
            <a:ext cx="7596188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CA" altLang="en-US" sz="2000" u="sng"/>
              <a:t>Bridge-break PCR amplification </a:t>
            </a:r>
            <a:r>
              <a:rPr lang="en-CA" altLang="en-US" sz="2000"/>
              <a:t>generates </a:t>
            </a:r>
            <a:r>
              <a:rPr lang="en-CA" altLang="en-US" sz="2000" b="1">
                <a:solidFill>
                  <a:srgbClr val="C00000"/>
                </a:solidFill>
              </a:rPr>
              <a:t>local clusters </a:t>
            </a:r>
            <a:r>
              <a:rPr lang="en-CA" altLang="en-US" sz="2000"/>
              <a:t>from single template molecules. So you start with just one molecule bound, over a series of amplification cycles, you get clusters of forward and reverse strands of the same sequence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en-CA" altLang="en-US" sz="2000"/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CA" altLang="en-US" sz="2000"/>
              <a:t> How are the clusters made?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905000" y="188913"/>
            <a:ext cx="8763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CA" altLang="en-US" sz="1800" b="1" u="sng">
                <a:solidFill>
                  <a:srgbClr val="C00000"/>
                </a:solidFill>
              </a:rPr>
              <a:t>Step 2: </a:t>
            </a:r>
            <a:r>
              <a:rPr lang="en-CA" altLang="en-US" sz="1800" b="1">
                <a:solidFill>
                  <a:srgbClr val="000000"/>
                </a:solidFill>
              </a:rPr>
              <a:t>Generate </a:t>
            </a:r>
            <a:r>
              <a:rPr lang="en-CA" altLang="en-US" sz="1800" b="1" u="sng">
                <a:solidFill>
                  <a:srgbClr val="000000"/>
                </a:solidFill>
              </a:rPr>
              <a:t>clusters</a:t>
            </a:r>
            <a:r>
              <a:rPr lang="en-CA" altLang="en-US" sz="1800" b="1">
                <a:solidFill>
                  <a:srgbClr val="000000"/>
                </a:solidFill>
              </a:rPr>
              <a:t> of identical fragments/clones  on glass surface by solid-phase PCR amplification (as done by Illumina technology)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7029450" y="2349500"/>
            <a:ext cx="1223963" cy="115093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5735638" y="2522538"/>
            <a:ext cx="1223962" cy="11525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0" name="TextBox 3"/>
          <p:cNvSpPr txBox="1">
            <a:spLocks noChangeArrowheads="1"/>
          </p:cNvSpPr>
          <p:nvPr/>
        </p:nvSpPr>
        <p:spPr bwMode="auto">
          <a:xfrm>
            <a:off x="6527800" y="3243263"/>
            <a:ext cx="3168650" cy="646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****Clusters are distinct, separated in space (</a:t>
            </a:r>
            <a:r>
              <a:rPr lang="en-US" altLang="en-US" sz="1800" u="sng">
                <a:solidFill>
                  <a:srgbClr val="C00000"/>
                </a:solidFill>
              </a:rPr>
              <a:t>no overlap</a:t>
            </a:r>
            <a:r>
              <a:rPr lang="en-US" altLang="en-US" sz="1800">
                <a:solidFill>
                  <a:srgbClr val="C000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578850" cy="1425575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rgbClr val="002060"/>
                </a:solidFill>
              </a:rPr>
              <a:t>Next Steps: Bridge amplification- generate the clusters of the same sequence</a:t>
            </a:r>
            <a:endParaRPr lang="en-CA" altLang="en-US" sz="3600" smtClean="0">
              <a:solidFill>
                <a:srgbClr val="002060"/>
              </a:solidFill>
            </a:endParaRPr>
          </a:p>
        </p:txBody>
      </p:sp>
      <p:pic>
        <p:nvPicPr>
          <p:cNvPr id="23554" name="Picture 2" descr="http://upload.wikimedia.org/wikipedia/en/7/75/DNA_Sequencing_Bridge_Amplificati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79"/>
          <a:stretch>
            <a:fillRect/>
          </a:stretch>
        </p:blipFill>
        <p:spPr bwMode="auto">
          <a:xfrm>
            <a:off x="1982788" y="1528763"/>
            <a:ext cx="838517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Group 17"/>
          <p:cNvGrpSpPr>
            <a:grpSpLocks/>
          </p:cNvGrpSpPr>
          <p:nvPr/>
        </p:nvGrpSpPr>
        <p:grpSpPr bwMode="auto">
          <a:xfrm>
            <a:off x="1906588" y="333375"/>
            <a:ext cx="2808287" cy="2947988"/>
            <a:chOff x="323528" y="2976835"/>
            <a:chExt cx="2808312" cy="2948981"/>
          </a:xfrm>
        </p:grpSpPr>
        <p:grpSp>
          <p:nvGrpSpPr>
            <p:cNvPr id="25665" name="Group 1"/>
            <p:cNvGrpSpPr>
              <a:grpSpLocks/>
            </p:cNvGrpSpPr>
            <p:nvPr/>
          </p:nvGrpSpPr>
          <p:grpSpPr bwMode="auto">
            <a:xfrm>
              <a:off x="323528" y="2976835"/>
              <a:ext cx="2808312" cy="2948981"/>
              <a:chOff x="5508104" y="2512587"/>
              <a:chExt cx="2808312" cy="2948981"/>
            </a:xfrm>
          </p:grpSpPr>
          <p:grpSp>
            <p:nvGrpSpPr>
              <p:cNvPr id="25670" name="Group 2"/>
              <p:cNvGrpSpPr>
                <a:grpSpLocks/>
              </p:cNvGrpSpPr>
              <p:nvPr/>
            </p:nvGrpSpPr>
            <p:grpSpPr bwMode="auto">
              <a:xfrm>
                <a:off x="5508104" y="4220736"/>
                <a:ext cx="2808312" cy="1240832"/>
                <a:chOff x="4932040" y="4708448"/>
                <a:chExt cx="2808312" cy="1240832"/>
              </a:xfrm>
            </p:grpSpPr>
            <p:sp>
              <p:nvSpPr>
                <p:cNvPr id="8" name="Rectangle 7"/>
                <p:cNvSpPr/>
                <p:nvPr/>
              </p:nvSpPr>
              <p:spPr>
                <a:xfrm>
                  <a:off x="4932040" y="5877818"/>
                  <a:ext cx="2808312" cy="7146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cxnSp>
              <p:nvCxnSpPr>
                <p:cNvPr id="9" name="Straight Connector 8"/>
                <p:cNvCxnSpPr/>
                <p:nvPr/>
              </p:nvCxnSpPr>
              <p:spPr>
                <a:xfrm flipV="1">
                  <a:off x="5724209" y="5517334"/>
                  <a:ext cx="0" cy="36048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" name="Rectangle 9"/>
                <p:cNvSpPr/>
                <p:nvPr/>
              </p:nvSpPr>
              <p:spPr>
                <a:xfrm>
                  <a:off x="5638483" y="4709024"/>
                  <a:ext cx="144464" cy="863891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srgbClr val="C00000"/>
                      </a:solidFill>
                    </a:rPr>
                    <a:t>F</a:t>
                  </a:r>
                </a:p>
              </p:txBody>
            </p:sp>
            <p:cxnSp>
              <p:nvCxnSpPr>
                <p:cNvPr id="11" name="Straight Connector 10"/>
                <p:cNvCxnSpPr/>
                <p:nvPr/>
              </p:nvCxnSpPr>
              <p:spPr>
                <a:xfrm flipV="1">
                  <a:off x="7019621" y="5523687"/>
                  <a:ext cx="0" cy="36048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Rectangle 11"/>
                <p:cNvSpPr/>
                <p:nvPr/>
              </p:nvSpPr>
              <p:spPr>
                <a:xfrm>
                  <a:off x="6948183" y="4731257"/>
                  <a:ext cx="144463" cy="863891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srgbClr val="C00000"/>
                      </a:solidFill>
                    </a:rPr>
                    <a:t>R</a:t>
                  </a:r>
                </a:p>
              </p:txBody>
            </p:sp>
          </p:grpSp>
          <p:sp>
            <p:nvSpPr>
              <p:cNvPr id="4" name="Rectangle 3"/>
              <p:cNvSpPr/>
              <p:nvPr/>
            </p:nvSpPr>
            <p:spPr>
              <a:xfrm>
                <a:off x="6214547" y="3149389"/>
                <a:ext cx="142876" cy="1071923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6212960" y="2512587"/>
                <a:ext cx="144463" cy="647918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cxnSp>
          <p:nvCxnSpPr>
            <p:cNvPr id="13" name="Straight Connector 12"/>
            <p:cNvCxnSpPr>
              <a:cxnSpLocks/>
            </p:cNvCxnSpPr>
            <p:nvPr/>
          </p:nvCxnSpPr>
          <p:spPr>
            <a:xfrm flipV="1">
              <a:off x="456879" y="5520867"/>
              <a:ext cx="0" cy="3398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385441" y="4707793"/>
              <a:ext cx="144464" cy="863891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C00000"/>
                  </a:solidFill>
                </a:rPr>
                <a:t>R</a:t>
              </a:r>
            </a:p>
          </p:txBody>
        </p:sp>
        <p:cxnSp>
          <p:nvCxnSpPr>
            <p:cNvPr id="16" name="Straight Connector 15"/>
            <p:cNvCxnSpPr>
              <a:cxnSpLocks/>
            </p:cNvCxnSpPr>
            <p:nvPr/>
          </p:nvCxnSpPr>
          <p:spPr>
            <a:xfrm flipV="1">
              <a:off x="1738003" y="5482754"/>
              <a:ext cx="0" cy="3398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1664977" y="4669680"/>
              <a:ext cx="144464" cy="863891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C00000"/>
                  </a:solidFill>
                </a:rPr>
                <a:t>F</a:t>
              </a:r>
            </a:p>
          </p:txBody>
        </p:sp>
      </p:grpSp>
      <p:sp>
        <p:nvSpPr>
          <p:cNvPr id="19" name="Right Arrow 18"/>
          <p:cNvSpPr/>
          <p:nvPr/>
        </p:nvSpPr>
        <p:spPr>
          <a:xfrm flipV="1">
            <a:off x="5116513" y="1768475"/>
            <a:ext cx="720725" cy="231775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6446838" y="1173163"/>
            <a:ext cx="2808287" cy="1692275"/>
            <a:chOff x="5652120" y="3389578"/>
            <a:chExt cx="2808312" cy="1692259"/>
          </a:xfrm>
        </p:grpSpPr>
        <p:grpSp>
          <p:nvGrpSpPr>
            <p:cNvPr id="25649" name="Group 35"/>
            <p:cNvGrpSpPr>
              <a:grpSpLocks/>
            </p:cNvGrpSpPr>
            <p:nvPr/>
          </p:nvGrpSpPr>
          <p:grpSpPr bwMode="auto">
            <a:xfrm>
              <a:off x="5941964" y="3389578"/>
              <a:ext cx="567836" cy="944287"/>
              <a:chOff x="5934966" y="3347119"/>
              <a:chExt cx="653258" cy="944287"/>
            </a:xfrm>
          </p:grpSpPr>
          <p:sp>
            <p:nvSpPr>
              <p:cNvPr id="34" name="Donut 33"/>
              <p:cNvSpPr/>
              <p:nvPr/>
            </p:nvSpPr>
            <p:spPr>
              <a:xfrm>
                <a:off x="5935738" y="3347119"/>
                <a:ext cx="609994" cy="914391"/>
              </a:xfrm>
              <a:prstGeom prst="donut">
                <a:avLst>
                  <a:gd name="adj" fmla="val 17746"/>
                </a:avLst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5935738" y="3826539"/>
                <a:ext cx="652001" cy="46513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25650" name="Group 19"/>
            <p:cNvGrpSpPr>
              <a:grpSpLocks/>
            </p:cNvGrpSpPr>
            <p:nvPr/>
          </p:nvGrpSpPr>
          <p:grpSpPr bwMode="auto">
            <a:xfrm>
              <a:off x="5652120" y="3825718"/>
              <a:ext cx="2808312" cy="1256119"/>
              <a:chOff x="323528" y="4669697"/>
              <a:chExt cx="2808312" cy="1256119"/>
            </a:xfrm>
          </p:grpSpPr>
          <p:grpSp>
            <p:nvGrpSpPr>
              <p:cNvPr id="25651" name="Group 20"/>
              <p:cNvGrpSpPr>
                <a:grpSpLocks/>
              </p:cNvGrpSpPr>
              <p:nvPr/>
            </p:nvGrpSpPr>
            <p:grpSpPr bwMode="auto">
              <a:xfrm>
                <a:off x="323528" y="4684984"/>
                <a:ext cx="2808312" cy="1240832"/>
                <a:chOff x="5508104" y="4220736"/>
                <a:chExt cx="2808312" cy="1240832"/>
              </a:xfrm>
            </p:grpSpPr>
            <p:grpSp>
              <p:nvGrpSpPr>
                <p:cNvPr id="25656" name="Group 25"/>
                <p:cNvGrpSpPr>
                  <a:grpSpLocks/>
                </p:cNvGrpSpPr>
                <p:nvPr/>
              </p:nvGrpSpPr>
              <p:grpSpPr bwMode="auto">
                <a:xfrm>
                  <a:off x="5508104" y="4220736"/>
                  <a:ext cx="2808312" cy="1240832"/>
                  <a:chOff x="4932040" y="4708448"/>
                  <a:chExt cx="2808312" cy="1240832"/>
                </a:xfrm>
              </p:grpSpPr>
              <p:sp>
                <p:nvSpPr>
                  <p:cNvPr id="29" name="Rectangle 28"/>
                  <p:cNvSpPr/>
                  <p:nvPr/>
                </p:nvSpPr>
                <p:spPr>
                  <a:xfrm>
                    <a:off x="4932040" y="5877843"/>
                    <a:ext cx="2808312" cy="71437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cxnSp>
                <p:nvCxnSpPr>
                  <p:cNvPr id="30" name="Straight Connector 29"/>
                  <p:cNvCxnSpPr/>
                  <p:nvPr/>
                </p:nvCxnSpPr>
                <p:spPr>
                  <a:xfrm flipV="1">
                    <a:off x="5724209" y="5517484"/>
                    <a:ext cx="0" cy="36035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1" name="Rectangle 30"/>
                  <p:cNvSpPr/>
                  <p:nvPr/>
                </p:nvSpPr>
                <p:spPr>
                  <a:xfrm>
                    <a:off x="5638483" y="4711042"/>
                    <a:ext cx="144464" cy="862004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solidFill>
                          <a:srgbClr val="C00000"/>
                        </a:solidFill>
                      </a:rPr>
                      <a:t>F</a:t>
                    </a:r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 flipV="1">
                    <a:off x="7019621" y="5523834"/>
                    <a:ext cx="0" cy="36035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3" name="Rectangle 32"/>
                  <p:cNvSpPr/>
                  <p:nvPr/>
                </p:nvSpPr>
                <p:spPr>
                  <a:xfrm>
                    <a:off x="6948183" y="4733267"/>
                    <a:ext cx="144463" cy="862004"/>
                  </a:xfrm>
                  <a:prstGeom prst="rect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solidFill>
                          <a:srgbClr val="C00000"/>
                        </a:solidFill>
                      </a:rPr>
                      <a:t>R</a:t>
                    </a:r>
                  </a:p>
                </p:txBody>
              </p:sp>
            </p:grpSp>
            <p:sp>
              <p:nvSpPr>
                <p:cNvPr id="28" name="Rectangle 27"/>
                <p:cNvSpPr/>
                <p:nvPr/>
              </p:nvSpPr>
              <p:spPr>
                <a:xfrm>
                  <a:off x="5790682" y="4259842"/>
                  <a:ext cx="149226" cy="825492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cxnSp>
            <p:nvCxnSpPr>
              <p:cNvPr id="22" name="Straight Connector 21"/>
              <p:cNvCxnSpPr>
                <a:cxnSpLocks/>
              </p:cNvCxnSpPr>
              <p:nvPr/>
            </p:nvCxnSpPr>
            <p:spPr>
              <a:xfrm flipV="1">
                <a:off x="456879" y="5521007"/>
                <a:ext cx="0" cy="33972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Rectangle 22"/>
              <p:cNvSpPr/>
              <p:nvPr/>
            </p:nvSpPr>
            <p:spPr>
              <a:xfrm>
                <a:off x="385441" y="4708215"/>
                <a:ext cx="144464" cy="863592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rgbClr val="C00000"/>
                    </a:solidFill>
                  </a:rPr>
                  <a:t>R</a:t>
                </a:r>
              </a:p>
            </p:txBody>
          </p:sp>
          <p:cxnSp>
            <p:nvCxnSpPr>
              <p:cNvPr id="24" name="Straight Connector 23"/>
              <p:cNvCxnSpPr>
                <a:cxnSpLocks/>
              </p:cNvCxnSpPr>
              <p:nvPr/>
            </p:nvCxnSpPr>
            <p:spPr>
              <a:xfrm flipV="1">
                <a:off x="1738003" y="5482907"/>
                <a:ext cx="0" cy="33972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1664977" y="4670115"/>
                <a:ext cx="144464" cy="86359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rgbClr val="C00000"/>
                    </a:solidFill>
                  </a:rPr>
                  <a:t>F</a:t>
                </a:r>
              </a:p>
            </p:txBody>
          </p:sp>
        </p:grpSp>
      </p:grpSp>
      <p:sp>
        <p:nvSpPr>
          <p:cNvPr id="25604" name="TextBox 37"/>
          <p:cNvSpPr txBox="1">
            <a:spLocks noChangeArrowheads="1"/>
          </p:cNvSpPr>
          <p:nvPr/>
        </p:nvSpPr>
        <p:spPr bwMode="auto">
          <a:xfrm>
            <a:off x="4872038" y="1173163"/>
            <a:ext cx="1123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Annealing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60C</a:t>
            </a:r>
          </a:p>
        </p:txBody>
      </p:sp>
      <p:sp>
        <p:nvSpPr>
          <p:cNvPr id="39" name="Down Arrow 38"/>
          <p:cNvSpPr/>
          <p:nvPr/>
        </p:nvSpPr>
        <p:spPr>
          <a:xfrm>
            <a:off x="7500938" y="3244850"/>
            <a:ext cx="287337" cy="79216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7929563" y="3457575"/>
            <a:ext cx="541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72C</a:t>
            </a:r>
          </a:p>
        </p:txBody>
      </p:sp>
      <p:grpSp>
        <p:nvGrpSpPr>
          <p:cNvPr id="96" name="Group 95"/>
          <p:cNvGrpSpPr>
            <a:grpSpLocks/>
          </p:cNvGrpSpPr>
          <p:nvPr/>
        </p:nvGrpSpPr>
        <p:grpSpPr bwMode="auto">
          <a:xfrm>
            <a:off x="6508750" y="4294188"/>
            <a:ext cx="2808288" cy="1911350"/>
            <a:chOff x="3950405" y="3957614"/>
            <a:chExt cx="2808312" cy="1911184"/>
          </a:xfrm>
        </p:grpSpPr>
        <p:sp>
          <p:nvSpPr>
            <p:cNvPr id="59" name="Freeform 58"/>
            <p:cNvSpPr/>
            <p:nvPr/>
          </p:nvSpPr>
          <p:spPr>
            <a:xfrm>
              <a:off x="4015494" y="3957614"/>
              <a:ext cx="1073159" cy="795268"/>
            </a:xfrm>
            <a:custGeom>
              <a:avLst/>
              <a:gdLst>
                <a:gd name="connsiteX0" fmla="*/ 145960 w 1188973"/>
                <a:gd name="connsiteY0" fmla="*/ 735536 h 795212"/>
                <a:gd name="connsiteX1" fmla="*/ 178617 w 1188973"/>
                <a:gd name="connsiteY1" fmla="*/ 384472 h 795212"/>
                <a:gd name="connsiteX2" fmla="*/ 325574 w 1188973"/>
                <a:gd name="connsiteY2" fmla="*/ 221186 h 795212"/>
                <a:gd name="connsiteX3" fmla="*/ 325574 w 1188973"/>
                <a:gd name="connsiteY3" fmla="*/ 221186 h 795212"/>
                <a:gd name="connsiteX4" fmla="*/ 570503 w 1188973"/>
                <a:gd name="connsiteY4" fmla="*/ 115050 h 795212"/>
                <a:gd name="connsiteX5" fmla="*/ 570503 w 1188973"/>
                <a:gd name="connsiteY5" fmla="*/ 115050 h 795212"/>
                <a:gd name="connsiteX6" fmla="*/ 856253 w 1188973"/>
                <a:gd name="connsiteY6" fmla="*/ 131379 h 795212"/>
                <a:gd name="connsiteX7" fmla="*/ 1019538 w 1188973"/>
                <a:gd name="connsiteY7" fmla="*/ 368143 h 795212"/>
                <a:gd name="connsiteX8" fmla="*/ 1035867 w 1188973"/>
                <a:gd name="connsiteY8" fmla="*/ 621236 h 795212"/>
                <a:gd name="connsiteX9" fmla="*/ 1044031 w 1188973"/>
                <a:gd name="connsiteY9" fmla="*/ 743700 h 795212"/>
                <a:gd name="connsiteX10" fmla="*/ 1182824 w 1188973"/>
                <a:gd name="connsiteY10" fmla="*/ 751865 h 795212"/>
                <a:gd name="connsiteX11" fmla="*/ 1133838 w 1188973"/>
                <a:gd name="connsiteY11" fmla="*/ 196693 h 795212"/>
                <a:gd name="connsiteX12" fmla="*/ 864417 w 1188973"/>
                <a:gd name="connsiteY12" fmla="*/ 17079 h 795212"/>
                <a:gd name="connsiteX13" fmla="*/ 407217 w 1188973"/>
                <a:gd name="connsiteY13" fmla="*/ 41572 h 795212"/>
                <a:gd name="connsiteX14" fmla="*/ 64317 w 1188973"/>
                <a:gd name="connsiteY14" fmla="*/ 319157 h 795212"/>
                <a:gd name="connsiteX15" fmla="*/ 7167 w 1188973"/>
                <a:gd name="connsiteY15" fmla="*/ 637565 h 795212"/>
                <a:gd name="connsiteX16" fmla="*/ 15331 w 1188973"/>
                <a:gd name="connsiteY16" fmla="*/ 743700 h 795212"/>
                <a:gd name="connsiteX17" fmla="*/ 145960 w 1188973"/>
                <a:gd name="connsiteY17" fmla="*/ 735536 h 795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88973" h="795212">
                  <a:moveTo>
                    <a:pt x="145960" y="735536"/>
                  </a:moveTo>
                  <a:cubicBezTo>
                    <a:pt x="173174" y="675665"/>
                    <a:pt x="148681" y="470197"/>
                    <a:pt x="178617" y="384472"/>
                  </a:cubicBezTo>
                  <a:cubicBezTo>
                    <a:pt x="208553" y="298747"/>
                    <a:pt x="325574" y="221186"/>
                    <a:pt x="325574" y="221186"/>
                  </a:cubicBezTo>
                  <a:lnTo>
                    <a:pt x="325574" y="221186"/>
                  </a:lnTo>
                  <a:lnTo>
                    <a:pt x="570503" y="115050"/>
                  </a:lnTo>
                  <a:lnTo>
                    <a:pt x="570503" y="115050"/>
                  </a:lnTo>
                  <a:cubicBezTo>
                    <a:pt x="618128" y="117772"/>
                    <a:pt x="781414" y="89197"/>
                    <a:pt x="856253" y="131379"/>
                  </a:cubicBezTo>
                  <a:cubicBezTo>
                    <a:pt x="931092" y="173561"/>
                    <a:pt x="989602" y="286500"/>
                    <a:pt x="1019538" y="368143"/>
                  </a:cubicBezTo>
                  <a:cubicBezTo>
                    <a:pt x="1049474" y="449786"/>
                    <a:pt x="1031785" y="558643"/>
                    <a:pt x="1035867" y="621236"/>
                  </a:cubicBezTo>
                  <a:cubicBezTo>
                    <a:pt x="1039949" y="683829"/>
                    <a:pt x="1019538" y="721929"/>
                    <a:pt x="1044031" y="743700"/>
                  </a:cubicBezTo>
                  <a:cubicBezTo>
                    <a:pt x="1068524" y="765471"/>
                    <a:pt x="1167856" y="843033"/>
                    <a:pt x="1182824" y="751865"/>
                  </a:cubicBezTo>
                  <a:cubicBezTo>
                    <a:pt x="1197792" y="660697"/>
                    <a:pt x="1186906" y="319157"/>
                    <a:pt x="1133838" y="196693"/>
                  </a:cubicBezTo>
                  <a:cubicBezTo>
                    <a:pt x="1080770" y="74229"/>
                    <a:pt x="985521" y="42932"/>
                    <a:pt x="864417" y="17079"/>
                  </a:cubicBezTo>
                  <a:cubicBezTo>
                    <a:pt x="743314" y="-8775"/>
                    <a:pt x="540567" y="-8774"/>
                    <a:pt x="407217" y="41572"/>
                  </a:cubicBezTo>
                  <a:cubicBezTo>
                    <a:pt x="273867" y="91918"/>
                    <a:pt x="130992" y="219825"/>
                    <a:pt x="64317" y="319157"/>
                  </a:cubicBezTo>
                  <a:cubicBezTo>
                    <a:pt x="-2358" y="418489"/>
                    <a:pt x="15331" y="566808"/>
                    <a:pt x="7167" y="637565"/>
                  </a:cubicBezTo>
                  <a:cubicBezTo>
                    <a:pt x="-997" y="708322"/>
                    <a:pt x="-6440" y="726011"/>
                    <a:pt x="15331" y="743700"/>
                  </a:cubicBezTo>
                  <a:cubicBezTo>
                    <a:pt x="37102" y="761389"/>
                    <a:pt x="118746" y="795407"/>
                    <a:pt x="145960" y="73553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25631" name="Group 40"/>
            <p:cNvGrpSpPr>
              <a:grpSpLocks/>
            </p:cNvGrpSpPr>
            <p:nvPr/>
          </p:nvGrpSpPr>
          <p:grpSpPr bwMode="auto">
            <a:xfrm>
              <a:off x="3950405" y="4176539"/>
              <a:ext cx="2808312" cy="1692259"/>
              <a:chOff x="5652120" y="3389578"/>
              <a:chExt cx="2808312" cy="1692259"/>
            </a:xfrm>
          </p:grpSpPr>
          <p:grpSp>
            <p:nvGrpSpPr>
              <p:cNvPr id="25633" name="Group 41"/>
              <p:cNvGrpSpPr>
                <a:grpSpLocks/>
              </p:cNvGrpSpPr>
              <p:nvPr/>
            </p:nvGrpSpPr>
            <p:grpSpPr bwMode="auto">
              <a:xfrm>
                <a:off x="5941964" y="3389578"/>
                <a:ext cx="567836" cy="944287"/>
                <a:chOff x="5934966" y="3347119"/>
                <a:chExt cx="653258" cy="944287"/>
              </a:xfrm>
            </p:grpSpPr>
            <p:sp>
              <p:nvSpPr>
                <p:cNvPr id="56" name="Donut 55"/>
                <p:cNvSpPr/>
                <p:nvPr/>
              </p:nvSpPr>
              <p:spPr>
                <a:xfrm>
                  <a:off x="5935738" y="3347250"/>
                  <a:ext cx="609994" cy="914321"/>
                </a:xfrm>
                <a:prstGeom prst="donut">
                  <a:avLst>
                    <a:gd name="adj" fmla="val 17746"/>
                  </a:avLst>
                </a:prstGeom>
                <a:solidFill>
                  <a:schemeClr val="bg1">
                    <a:lumMod val="8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>
                  <a:off x="5935738" y="3826633"/>
                  <a:ext cx="651999" cy="46509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25634" name="Group 42"/>
              <p:cNvGrpSpPr>
                <a:grpSpLocks/>
              </p:cNvGrpSpPr>
              <p:nvPr/>
            </p:nvGrpSpPr>
            <p:grpSpPr bwMode="auto">
              <a:xfrm>
                <a:off x="5652120" y="3825718"/>
                <a:ext cx="2808312" cy="1256119"/>
                <a:chOff x="323528" y="4669697"/>
                <a:chExt cx="2808312" cy="1256119"/>
              </a:xfrm>
            </p:grpSpPr>
            <p:grpSp>
              <p:nvGrpSpPr>
                <p:cNvPr id="25635" name="Group 43"/>
                <p:cNvGrpSpPr>
                  <a:grpSpLocks/>
                </p:cNvGrpSpPr>
                <p:nvPr/>
              </p:nvGrpSpPr>
              <p:grpSpPr bwMode="auto">
                <a:xfrm>
                  <a:off x="323528" y="4684984"/>
                  <a:ext cx="2808312" cy="1240832"/>
                  <a:chOff x="5508104" y="4220736"/>
                  <a:chExt cx="2808312" cy="1240832"/>
                </a:xfrm>
              </p:grpSpPr>
              <p:grpSp>
                <p:nvGrpSpPr>
                  <p:cNvPr id="25640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5508104" y="4220736"/>
                    <a:ext cx="2808312" cy="1240832"/>
                    <a:chOff x="4932040" y="4708448"/>
                    <a:chExt cx="2808312" cy="1240832"/>
                  </a:xfrm>
                </p:grpSpPr>
                <p:sp>
                  <p:nvSpPr>
                    <p:cNvPr id="51" name="Rectangle 50"/>
                    <p:cNvSpPr/>
                    <p:nvPr/>
                  </p:nvSpPr>
                  <p:spPr>
                    <a:xfrm>
                      <a:off x="4932040" y="5877848"/>
                      <a:ext cx="2808312" cy="71432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/>
                    </a:p>
                  </p:txBody>
                </p:sp>
                <p:cxnSp>
                  <p:nvCxnSpPr>
                    <p:cNvPr id="52" name="Straight Connector 51"/>
                    <p:cNvCxnSpPr/>
                    <p:nvPr/>
                  </p:nvCxnSpPr>
                  <p:spPr>
                    <a:xfrm flipV="1">
                      <a:off x="5724210" y="5517518"/>
                      <a:ext cx="0" cy="360331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3" name="Rectangle 52"/>
                    <p:cNvSpPr/>
                    <p:nvPr/>
                  </p:nvSpPr>
                  <p:spPr>
                    <a:xfrm>
                      <a:off x="5638484" y="4711138"/>
                      <a:ext cx="144463" cy="861937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F</a:t>
                      </a:r>
                    </a:p>
                  </p:txBody>
                </p:sp>
                <p:cxnSp>
                  <p:nvCxnSpPr>
                    <p:cNvPr id="54" name="Straight Connector 53"/>
                    <p:cNvCxnSpPr/>
                    <p:nvPr/>
                  </p:nvCxnSpPr>
                  <p:spPr>
                    <a:xfrm flipV="1">
                      <a:off x="7019621" y="5523867"/>
                      <a:ext cx="0" cy="360331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5" name="Rectangle 54"/>
                    <p:cNvSpPr/>
                    <p:nvPr/>
                  </p:nvSpPr>
                  <p:spPr>
                    <a:xfrm>
                      <a:off x="6948182" y="4733361"/>
                      <a:ext cx="144464" cy="861937"/>
                    </a:xfrm>
                    <a:prstGeom prst="rect">
                      <a:avLst/>
                    </a:prstGeom>
                    <a:solidFill>
                      <a:srgbClr val="FFC00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</a:t>
                      </a:r>
                    </a:p>
                  </p:txBody>
                </p:sp>
              </p:grpSp>
              <p:sp>
                <p:nvSpPr>
                  <p:cNvPr id="50" name="Rectangle 49"/>
                  <p:cNvSpPr/>
                  <p:nvPr/>
                </p:nvSpPr>
                <p:spPr>
                  <a:xfrm>
                    <a:off x="5790681" y="4259935"/>
                    <a:ext cx="149226" cy="825428"/>
                  </a:xfrm>
                  <a:prstGeom prst="rect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  <p:cxnSp>
              <p:nvCxnSpPr>
                <p:cNvPr id="45" name="Straight Connector 44"/>
                <p:cNvCxnSpPr>
                  <a:cxnSpLocks/>
                </p:cNvCxnSpPr>
                <p:nvPr/>
              </p:nvCxnSpPr>
              <p:spPr>
                <a:xfrm flipV="1">
                  <a:off x="456879" y="5521038"/>
                  <a:ext cx="0" cy="33969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Rectangle 45"/>
                <p:cNvSpPr/>
                <p:nvPr/>
              </p:nvSpPr>
              <p:spPr>
                <a:xfrm>
                  <a:off x="385442" y="4708309"/>
                  <a:ext cx="144463" cy="863525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srgbClr val="C00000"/>
                      </a:solidFill>
                    </a:rPr>
                    <a:t>R</a:t>
                  </a:r>
                </a:p>
              </p:txBody>
            </p:sp>
            <p:cxnSp>
              <p:nvCxnSpPr>
                <p:cNvPr id="47" name="Straight Connector 46"/>
                <p:cNvCxnSpPr>
                  <a:cxnSpLocks/>
                </p:cNvCxnSpPr>
                <p:nvPr/>
              </p:nvCxnSpPr>
              <p:spPr>
                <a:xfrm flipV="1">
                  <a:off x="1738003" y="5482941"/>
                  <a:ext cx="0" cy="33969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" name="Rectangle 47"/>
                <p:cNvSpPr/>
                <p:nvPr/>
              </p:nvSpPr>
              <p:spPr>
                <a:xfrm>
                  <a:off x="1664977" y="4670212"/>
                  <a:ext cx="144463" cy="863525"/>
                </a:xfrm>
                <a:prstGeom prst="rect">
                  <a:avLst/>
                </a:prstGeom>
                <a:solidFill>
                  <a:schemeClr val="accent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dirty="0">
                      <a:solidFill>
                        <a:srgbClr val="C00000"/>
                      </a:solidFill>
                    </a:rPr>
                    <a:t>F</a:t>
                  </a:r>
                </a:p>
              </p:txBody>
            </p:sp>
          </p:grpSp>
        </p:grpSp>
        <p:sp>
          <p:nvSpPr>
            <p:cNvPr id="60" name="Rectangle 59"/>
            <p:cNvSpPr/>
            <p:nvPr/>
          </p:nvSpPr>
          <p:spPr>
            <a:xfrm>
              <a:off x="4929901" y="4657640"/>
              <a:ext cx="144463" cy="863525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C00000"/>
                </a:solidFill>
              </a:endParaRPr>
            </a:p>
          </p:txBody>
        </p:sp>
      </p:grpSp>
      <p:sp>
        <p:nvSpPr>
          <p:cNvPr id="61" name="Down Arrow 60"/>
          <p:cNvSpPr/>
          <p:nvPr/>
        </p:nvSpPr>
        <p:spPr>
          <a:xfrm rot="5400000">
            <a:off x="5291138" y="5030787"/>
            <a:ext cx="287338" cy="79216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95" name="Group 94"/>
          <p:cNvGrpSpPr>
            <a:grpSpLocks/>
          </p:cNvGrpSpPr>
          <p:nvPr/>
        </p:nvGrpSpPr>
        <p:grpSpPr bwMode="auto">
          <a:xfrm>
            <a:off x="1916113" y="3482975"/>
            <a:ext cx="2808287" cy="2947988"/>
            <a:chOff x="469555" y="3335172"/>
            <a:chExt cx="2808312" cy="2948981"/>
          </a:xfrm>
        </p:grpSpPr>
        <p:grpSp>
          <p:nvGrpSpPr>
            <p:cNvPr id="25614" name="Group 78"/>
            <p:cNvGrpSpPr>
              <a:grpSpLocks/>
            </p:cNvGrpSpPr>
            <p:nvPr/>
          </p:nvGrpSpPr>
          <p:grpSpPr bwMode="auto">
            <a:xfrm>
              <a:off x="469555" y="3335172"/>
              <a:ext cx="2808312" cy="2948981"/>
              <a:chOff x="323528" y="2976835"/>
              <a:chExt cx="2808312" cy="2948981"/>
            </a:xfrm>
          </p:grpSpPr>
          <p:grpSp>
            <p:nvGrpSpPr>
              <p:cNvPr id="25617" name="Group 79"/>
              <p:cNvGrpSpPr>
                <a:grpSpLocks/>
              </p:cNvGrpSpPr>
              <p:nvPr/>
            </p:nvGrpSpPr>
            <p:grpSpPr bwMode="auto">
              <a:xfrm>
                <a:off x="323528" y="2976835"/>
                <a:ext cx="2808312" cy="2948981"/>
                <a:chOff x="5508104" y="2512587"/>
                <a:chExt cx="2808312" cy="2948981"/>
              </a:xfrm>
            </p:grpSpPr>
            <p:grpSp>
              <p:nvGrpSpPr>
                <p:cNvPr id="25622" name="Group 84"/>
                <p:cNvGrpSpPr>
                  <a:grpSpLocks/>
                </p:cNvGrpSpPr>
                <p:nvPr/>
              </p:nvGrpSpPr>
              <p:grpSpPr bwMode="auto">
                <a:xfrm>
                  <a:off x="5508104" y="4220736"/>
                  <a:ext cx="2808312" cy="1240832"/>
                  <a:chOff x="4932040" y="4708448"/>
                  <a:chExt cx="2808312" cy="1240832"/>
                </a:xfrm>
              </p:grpSpPr>
              <p:sp>
                <p:nvSpPr>
                  <p:cNvPr id="88" name="Rectangle 87"/>
                  <p:cNvSpPr/>
                  <p:nvPr/>
                </p:nvSpPr>
                <p:spPr>
                  <a:xfrm>
                    <a:off x="4932040" y="5877818"/>
                    <a:ext cx="2808312" cy="71462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cxnSp>
                <p:nvCxnSpPr>
                  <p:cNvPr id="89" name="Straight Connector 88"/>
                  <p:cNvCxnSpPr/>
                  <p:nvPr/>
                </p:nvCxnSpPr>
                <p:spPr>
                  <a:xfrm flipV="1">
                    <a:off x="5724209" y="5517334"/>
                    <a:ext cx="0" cy="360483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0" name="Rectangle 89"/>
                  <p:cNvSpPr/>
                  <p:nvPr/>
                </p:nvSpPr>
                <p:spPr>
                  <a:xfrm>
                    <a:off x="5638483" y="4709024"/>
                    <a:ext cx="144464" cy="863891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solidFill>
                          <a:srgbClr val="C00000"/>
                        </a:solidFill>
                      </a:rPr>
                      <a:t>F</a:t>
                    </a:r>
                  </a:p>
                </p:txBody>
              </p:sp>
              <p:cxnSp>
                <p:nvCxnSpPr>
                  <p:cNvPr id="91" name="Straight Connector 90"/>
                  <p:cNvCxnSpPr/>
                  <p:nvPr/>
                </p:nvCxnSpPr>
                <p:spPr>
                  <a:xfrm flipV="1">
                    <a:off x="7019621" y="5523687"/>
                    <a:ext cx="0" cy="360483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2" name="Rectangle 91"/>
                  <p:cNvSpPr/>
                  <p:nvPr/>
                </p:nvSpPr>
                <p:spPr>
                  <a:xfrm>
                    <a:off x="6948183" y="4731257"/>
                    <a:ext cx="144463" cy="863891"/>
                  </a:xfrm>
                  <a:prstGeom prst="rect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dirty="0">
                        <a:solidFill>
                          <a:srgbClr val="C00000"/>
                        </a:solidFill>
                      </a:rPr>
                      <a:t>R</a:t>
                    </a:r>
                  </a:p>
                </p:txBody>
              </p:sp>
            </p:grpSp>
            <p:sp>
              <p:nvSpPr>
                <p:cNvPr id="86" name="Rectangle 85"/>
                <p:cNvSpPr/>
                <p:nvPr/>
              </p:nvSpPr>
              <p:spPr>
                <a:xfrm>
                  <a:off x="6214547" y="3149389"/>
                  <a:ext cx="142876" cy="1071923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7" name="Rectangle 86"/>
                <p:cNvSpPr/>
                <p:nvPr/>
              </p:nvSpPr>
              <p:spPr>
                <a:xfrm>
                  <a:off x="6212960" y="2512587"/>
                  <a:ext cx="144463" cy="647918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cxnSp>
            <p:nvCxnSpPr>
              <p:cNvPr id="81" name="Straight Connector 80"/>
              <p:cNvCxnSpPr>
                <a:cxnSpLocks/>
              </p:cNvCxnSpPr>
              <p:nvPr/>
            </p:nvCxnSpPr>
            <p:spPr>
              <a:xfrm flipV="1">
                <a:off x="456879" y="5520867"/>
                <a:ext cx="0" cy="33983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Rectangle 81"/>
              <p:cNvSpPr/>
              <p:nvPr/>
            </p:nvSpPr>
            <p:spPr>
              <a:xfrm>
                <a:off x="385441" y="4707793"/>
                <a:ext cx="144464" cy="863891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rgbClr val="C00000"/>
                    </a:solidFill>
                  </a:rPr>
                  <a:t>R</a:t>
                </a:r>
              </a:p>
            </p:txBody>
          </p:sp>
          <p:cxnSp>
            <p:nvCxnSpPr>
              <p:cNvPr id="83" name="Straight Connector 82"/>
              <p:cNvCxnSpPr>
                <a:cxnSpLocks/>
              </p:cNvCxnSpPr>
              <p:nvPr/>
            </p:nvCxnSpPr>
            <p:spPr>
              <a:xfrm flipV="1">
                <a:off x="1738003" y="5482754"/>
                <a:ext cx="0" cy="33983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Rectangle 83"/>
              <p:cNvSpPr/>
              <p:nvPr/>
            </p:nvSpPr>
            <p:spPr>
              <a:xfrm>
                <a:off x="1664977" y="4669680"/>
                <a:ext cx="144464" cy="863891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rgbClr val="C00000"/>
                    </a:solidFill>
                  </a:rPr>
                  <a:t>F</a:t>
                </a:r>
              </a:p>
            </p:txBody>
          </p:sp>
        </p:grpSp>
        <p:sp>
          <p:nvSpPr>
            <p:cNvPr id="93" name="Rectangle 92"/>
            <p:cNvSpPr/>
            <p:nvPr/>
          </p:nvSpPr>
          <p:spPr>
            <a:xfrm>
              <a:off x="523530" y="3994207"/>
              <a:ext cx="144463" cy="107192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515592" y="3381226"/>
              <a:ext cx="144464" cy="647918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4872038" y="4579938"/>
            <a:ext cx="160813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Denaturing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95C</a:t>
            </a:r>
          </a:p>
        </p:txBody>
      </p:sp>
      <p:cxnSp>
        <p:nvCxnSpPr>
          <p:cNvPr id="99" name="Straight Arrow Connector 98"/>
          <p:cNvCxnSpPr>
            <a:stCxn id="90" idx="0"/>
            <a:endCxn id="86" idx="0"/>
          </p:cNvCxnSpPr>
          <p:nvPr/>
        </p:nvCxnSpPr>
        <p:spPr>
          <a:xfrm flipH="1" flipV="1">
            <a:off x="2693988" y="4117975"/>
            <a:ext cx="1587" cy="10731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94" idx="2"/>
            <a:endCxn id="93" idx="2"/>
          </p:cNvCxnSpPr>
          <p:nvPr/>
        </p:nvCxnSpPr>
        <p:spPr>
          <a:xfrm>
            <a:off x="2035175" y="4176713"/>
            <a:ext cx="7938" cy="103663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3" name="TextBox 5"/>
          <p:cNvSpPr txBox="1">
            <a:spLocks noChangeArrowheads="1"/>
          </p:cNvSpPr>
          <p:nvPr/>
        </p:nvSpPr>
        <p:spPr bwMode="auto">
          <a:xfrm>
            <a:off x="4268788" y="3232150"/>
            <a:ext cx="2222500" cy="9540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00000"/>
                </a:solidFill>
              </a:rPr>
              <a:t>MANY CYCLES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00000"/>
                </a:solidFill>
              </a:rPr>
              <a:t>Like this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  <p:bldP spid="61" grpId="0" animBg="1"/>
      <p:bldP spid="9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>
                <a:solidFill>
                  <a:srgbClr val="002060"/>
                </a:solidFill>
              </a:rPr>
              <a:t>So, where are we so far?</a:t>
            </a:r>
          </a:p>
        </p:txBody>
      </p:sp>
      <p:sp>
        <p:nvSpPr>
          <p:cNvPr id="27650" name="Content Placeholder 4"/>
          <p:cNvSpPr>
            <a:spLocks noGrp="1" noChangeArrowheads="1"/>
          </p:cNvSpPr>
          <p:nvPr>
            <p:ph idx="1"/>
          </p:nvPr>
        </p:nvSpPr>
        <p:spPr>
          <a:xfrm>
            <a:off x="1981200" y="1600200"/>
            <a:ext cx="8229600" cy="2189163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We have in each lane 100 – 200 million spots or clusters, each of which represents one small fragment of DNA</a:t>
            </a:r>
          </a:p>
          <a:p>
            <a:pPr eaLnBrk="1" hangingPunct="1"/>
            <a:r>
              <a:rPr lang="en-US" altLang="en-US" sz="2400" smtClean="0"/>
              <a:t>The fragments are 100-200 nucleotides in length</a:t>
            </a:r>
          </a:p>
        </p:txBody>
      </p:sp>
      <p:pic>
        <p:nvPicPr>
          <p:cNvPr id="2765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88" t="60806" r="61812" b="12173"/>
          <a:stretch>
            <a:fillRect/>
          </a:stretch>
        </p:blipFill>
        <p:spPr bwMode="auto">
          <a:xfrm>
            <a:off x="2208213" y="3752850"/>
            <a:ext cx="2889250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TextBox 7"/>
          <p:cNvSpPr txBox="1">
            <a:spLocks noChangeArrowheads="1"/>
          </p:cNvSpPr>
          <p:nvPr/>
        </p:nvSpPr>
        <p:spPr bwMode="auto">
          <a:xfrm>
            <a:off x="5314950" y="4522788"/>
            <a:ext cx="4048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Now we want to sequence the fragments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399</Words>
  <Application>Microsoft Office PowerPoint</Application>
  <PresentationFormat>Widescreen</PresentationFormat>
  <Paragraphs>67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Arial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Steps: Bridge amplification- generate the clusters of the same sequence</vt:lpstr>
      <vt:lpstr>PowerPoint Presentation</vt:lpstr>
      <vt:lpstr>So, where are we so far?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Kathleen Fitzpatrick</dc:creator>
  <cp:lastModifiedBy>M Yip</cp:lastModifiedBy>
  <cp:revision>3</cp:revision>
  <dcterms:created xsi:type="dcterms:W3CDTF">2020-10-23T22:46:35Z</dcterms:created>
  <dcterms:modified xsi:type="dcterms:W3CDTF">2020-10-24T05:30:30Z</dcterms:modified>
</cp:coreProperties>
</file>