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9"/>
  </p:notesMasterIdLst>
  <p:handoutMasterIdLst>
    <p:handoutMasterId r:id="rId10"/>
  </p:handoutMasterIdLst>
  <p:sldIdLst>
    <p:sldId id="370" r:id="rId2"/>
    <p:sldId id="485" r:id="rId3"/>
    <p:sldId id="487" r:id="rId4"/>
    <p:sldId id="505" r:id="rId5"/>
    <p:sldId id="464" r:id="rId6"/>
    <p:sldId id="488" r:id="rId7"/>
    <p:sldId id="489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08" autoAdjust="0"/>
  </p:normalViewPr>
  <p:slideViewPr>
    <p:cSldViewPr snapToGrid="0" showGuides="1">
      <p:cViewPr varScale="1">
        <p:scale>
          <a:sx n="106" d="100"/>
          <a:sy n="106" d="100"/>
        </p:scale>
        <p:origin x="1848" y="60"/>
      </p:cViewPr>
      <p:guideLst>
        <p:guide orient="horz" pos="14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153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Times" panose="02020603050405020304" pitchFamily="18" charset="0"/>
              </a:defRPr>
            </a:lvl1pPr>
          </a:lstStyle>
          <a:p>
            <a:fld id="{C54CFE9D-819C-41E6-9DF7-240FEDA56F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1028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27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27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anose="02020603050405020304" pitchFamily="18" charset="0"/>
              </a:defRPr>
            </a:lvl1pPr>
          </a:lstStyle>
          <a:p>
            <a:fld id="{FC25C27C-EE75-4B11-BEB5-33A8FBDEB10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6AAE172-7D81-4188-B6AF-29895D05B4F3}" type="slidenum">
              <a:rPr lang="en-US" altLang="en-US" sz="1200">
                <a:latin typeface="Times" panose="02020603050405020304" pitchFamily="18" charset="0"/>
              </a:rPr>
              <a:pPr/>
              <a:t>1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40F9299D-D42D-4B75-9715-960BFC582DC1}" type="slidenum">
              <a:rPr lang="en-US" altLang="en-US" sz="1200">
                <a:latin typeface="Times" panose="02020603050405020304" pitchFamily="18" charset="0"/>
              </a:rPr>
              <a:pPr/>
              <a:t>2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F9EA051B-02EF-4A61-A020-9C917A32A4D6}" type="slidenum">
              <a:rPr lang="en-US" altLang="en-US" sz="1200">
                <a:latin typeface="Times" panose="02020603050405020304" pitchFamily="18" charset="0"/>
              </a:rPr>
              <a:pPr/>
              <a:t>3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19A5A4EB-7085-4CF9-B5E5-919C1BE30C6B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5C765E66-889D-4A11-A10D-9613B5A9522A}" type="slidenum">
              <a:rPr lang="en-US" altLang="en-US" sz="1200">
                <a:latin typeface="Times" panose="02020603050405020304" pitchFamily="18" charset="0"/>
              </a:rPr>
              <a:pPr/>
              <a:t>5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0DD8E1C8-98FE-442C-B588-BCC5C3826622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15988"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8A76885-4166-4B8E-B38F-4A06AAA362B4}" type="slidenum">
              <a:rPr lang="en-US" altLang="en-US" sz="1200">
                <a:latin typeface="Times" panose="02020603050405020304" pitchFamily="18" charset="0"/>
              </a:rPr>
              <a:pPr/>
              <a:t>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Title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6487E-44B7-4578-A19E-204091680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63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F01E9-BE90-4041-AD91-F06662C669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24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27418-176C-4AC7-B3D1-65BB70116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58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 Black" panose="020B0604020202020204" pitchFamily="34" charset="0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 Black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F886B86-426E-4991-9B47-63DB739C7C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204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05D95-3AB9-4296-BFDA-88E7863E5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513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569FBE0-4D41-46CD-90E9-16CBD2477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25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1BA5D857-D5D3-48D7-9502-853BFAB8D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26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0D51EA0-E292-40D5-B62E-F4523E2B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074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610A533-4783-4121-A537-AFA827CD8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313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241DE-03E1-4C3E-8C41-35ADC61B09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74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2743200" cy="533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00400" y="2133600"/>
            <a:ext cx="28575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0300" y="2133600"/>
            <a:ext cx="28575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0300" y="4495800"/>
            <a:ext cx="28575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EABE-0B54-4D8C-A8BB-3FA613FC3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86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4DCE469-9E4C-46F4-A8E4-7547F2180E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98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41ABB-21D0-4169-95E7-79C635E70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52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705577C-77AA-4DBE-96A3-D7E4B96A4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19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0D0E1D3-3110-4EEA-8401-F971412D7B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05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50005-6010-435B-BC0A-C9129F6FB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2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29683-85E5-4454-A897-108920EF3B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7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481F87-42AB-4169-BEA4-101978869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3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Droplets-SD-Content-R1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41657-331A-4403-B0A0-2F6F6D6DA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26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rgbClr val="B8B8B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 Black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7D6D58F-9E33-4150-9064-4431E53DBF5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FF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>
              <a:defRPr/>
            </a:pPr>
            <a:endParaRPr lang="en-CA" alt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124200" y="1371600"/>
            <a:ext cx="0" cy="4953000"/>
          </a:xfrm>
          <a:prstGeom prst="line">
            <a:avLst/>
          </a:prstGeom>
          <a:noFill/>
          <a:ln w="28575">
            <a:solidFill>
              <a:srgbClr val="FF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Rectangle 12"/>
          <p:cNvSpPr>
            <a:spLocks noChangeArrowheads="1"/>
          </p:cNvSpPr>
          <p:nvPr userDrawn="1"/>
        </p:nvSpPr>
        <p:spPr bwMode="auto">
          <a:xfrm>
            <a:off x="0" y="76200"/>
            <a:ext cx="9144000" cy="901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8000"/>
              </a:solidFill>
            </a:endParaRPr>
          </a:p>
        </p:txBody>
      </p:sp>
      <p:pic>
        <p:nvPicPr>
          <p:cNvPr id="1035" name="Picture 16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55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  <p:sldLayoutId id="2147484145" r:id="rId18"/>
    <p:sldLayoutId id="2147484146" r:id="rId1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77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828800"/>
            <a:ext cx="2813050" cy="40513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Type of Instruments are used with Real-Time PCR?</a:t>
            </a:r>
            <a:b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1390650"/>
            <a:ext cx="5659438" cy="4572000"/>
          </a:xfrm>
        </p:spPr>
        <p:txBody>
          <a:bodyPr/>
          <a:lstStyle/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Real-time PCR instruments consist of THREE main components: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Thermal Cycler (PCR machine)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Optical Module (to detect fluorescence in the tubes during the run)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Computer (to translate the fluorescence data into meaningful results)</a:t>
            </a:r>
          </a:p>
          <a:p>
            <a:pPr marL="342900" indent="-34290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" y="1158875"/>
            <a:ext cx="27432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Type of Instruments are used with Real-Time PCR?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7700" y="1231900"/>
            <a:ext cx="5549900" cy="45720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>
                <a:latin typeface="Arial" panose="020B0604020202020204" pitchFamily="34" charset="0"/>
              </a:rPr>
              <a:t>example: MiniOpticon real-time instrument.</a:t>
            </a:r>
          </a:p>
        </p:txBody>
      </p:sp>
      <p:pic>
        <p:nvPicPr>
          <p:cNvPr id="25603" name="Picture 8" descr="MiniOp_op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303713"/>
            <a:ext cx="1895475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9" descr="MiniOpticon_left_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117725"/>
            <a:ext cx="15970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miniopticon_mechan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2549525"/>
            <a:ext cx="36623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 descr="p_mini_opt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817813"/>
            <a:ext cx="38100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668338"/>
            <a:ext cx="2743200" cy="34305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Type of Software is used with Real-Time PCR?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87700" y="1231900"/>
            <a:ext cx="5549900" cy="3011488"/>
          </a:xfrm>
        </p:spPr>
        <p:txBody>
          <a:bodyPr>
            <a:normAutofit lnSpcReduction="10000"/>
          </a:bodyPr>
          <a:lstStyle/>
          <a:p>
            <a:pPr marL="304800" indent="-30480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The real-time software converts the fluorescent signals in each well to meaningful data.</a:t>
            </a:r>
          </a:p>
          <a:p>
            <a:pPr marL="304800" indent="-304800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304800" indent="-3048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Set up PCR protocol.</a:t>
            </a:r>
          </a:p>
          <a:p>
            <a:pPr marL="304800" indent="-3048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Set up plate layout.</a:t>
            </a:r>
          </a:p>
          <a:p>
            <a:pPr marL="304800" indent="-3048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Collect data.</a:t>
            </a:r>
          </a:p>
          <a:p>
            <a:pPr marL="304800" indent="-304800" eaLnBrk="1" fontAlgn="auto" hangingPunct="1">
              <a:lnSpc>
                <a:spcPct val="10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b="1" dirty="0">
                <a:latin typeface="Arial" panose="020B0604020202020204" pitchFamily="34" charset="0"/>
              </a:rPr>
              <a:t>Analyze data.</a:t>
            </a:r>
          </a:p>
        </p:txBody>
      </p:sp>
      <p:pic>
        <p:nvPicPr>
          <p:cNvPr id="27652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651375"/>
            <a:ext cx="2830513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4664075"/>
            <a:ext cx="287972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651375"/>
            <a:ext cx="28702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161925" y="4243388"/>
            <a:ext cx="412750" cy="5032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3187700" y="4202113"/>
            <a:ext cx="412750" cy="5032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39946" name="Text Box 14"/>
          <p:cNvSpPr txBox="1">
            <a:spLocks noChangeArrowheads="1"/>
          </p:cNvSpPr>
          <p:nvPr/>
        </p:nvSpPr>
        <p:spPr bwMode="auto">
          <a:xfrm>
            <a:off x="6111875" y="4208463"/>
            <a:ext cx="755650" cy="5032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1pPr>
            <a:lvl2pPr marL="742950" indent="-28575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2pPr>
            <a:lvl3pPr marL="11430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3pPr>
            <a:lvl4pPr marL="16002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4pPr>
            <a:lvl5pPr marL="2057400" indent="-228600"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 Black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3,4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3217863" y="2649538"/>
            <a:ext cx="5791200" cy="232410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Part 4:  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What does real-time data look like?</a:t>
            </a: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901950"/>
            <a:ext cx="27908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28194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Real-Time PCR</a:t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Actual Data</a:t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0638"/>
            <a:ext cx="58674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This is some actual data from a recent real-time PCR run.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Data like this can easily be generated by preparing a dilution series of DNA.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317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192463"/>
            <a:ext cx="49149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8566150" y="6643688"/>
            <a:ext cx="577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c366939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28194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Real-Time PCR</a:t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Actual Data</a:t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0638"/>
            <a:ext cx="5867400" cy="457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The same data set in </a:t>
            </a:r>
            <a:r>
              <a:rPr lang="en-US" altLang="en-US" u="sng"/>
              <a:t>log</a:t>
            </a:r>
            <a:r>
              <a:rPr lang="en-US" altLang="en-US"/>
              <a:t> view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039938"/>
            <a:ext cx="5308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71600"/>
            <a:ext cx="2819400" cy="533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Real-Time PCR</a:t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Setting Thresholds</a:t>
            </a:r>
            <a:br>
              <a:rPr lang="en-US" altLang="en-US" sz="27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altLang="en-US" sz="27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76600" y="1290638"/>
            <a:ext cx="5867400" cy="1238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Once threshold is set, Ct values can be calculated automatically by software.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/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41550"/>
            <a:ext cx="49149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310" name="AutoShape 6"/>
          <p:cNvSpPr>
            <a:spLocks noChangeArrowheads="1"/>
          </p:cNvSpPr>
          <p:nvPr/>
        </p:nvSpPr>
        <p:spPr bwMode="auto">
          <a:xfrm flipH="1">
            <a:off x="8299450" y="3211513"/>
            <a:ext cx="406400" cy="254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CA" altLang="en-US" sz="2700">
              <a:latin typeface="Arial Black" panose="020B0A04020102020204" pitchFamily="34" charset="0"/>
            </a:endParaRPr>
          </a:p>
        </p:txBody>
      </p:sp>
      <p:sp>
        <p:nvSpPr>
          <p:cNvPr id="482311" name="Line 7"/>
          <p:cNvSpPr>
            <a:spLocks noChangeShapeType="1"/>
          </p:cNvSpPr>
          <p:nvPr/>
        </p:nvSpPr>
        <p:spPr bwMode="auto">
          <a:xfrm flipH="1">
            <a:off x="6594475" y="3397250"/>
            <a:ext cx="19050" cy="266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312" name="Rectangle 8"/>
          <p:cNvSpPr>
            <a:spLocks noChangeArrowheads="1"/>
          </p:cNvSpPr>
          <p:nvPr/>
        </p:nvSpPr>
        <p:spPr bwMode="auto">
          <a:xfrm>
            <a:off x="3124200" y="6057900"/>
            <a:ext cx="586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indent="-1714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20000"/>
              </a:spcBef>
              <a:buClrTx/>
              <a:buFontTx/>
              <a:buChar char="•"/>
            </a:pPr>
            <a:r>
              <a:rPr lang="en-US" altLang="en-US" sz="1800">
                <a:latin typeface="Arial Black" panose="020B0A04020102020204" pitchFamily="34" charset="0"/>
              </a:rPr>
              <a:t>Ct values can then be used to calculate quantities of </a:t>
            </a:r>
            <a:r>
              <a:rPr lang="en-US" altLang="en-US" sz="1800">
                <a:solidFill>
                  <a:srgbClr val="C00000"/>
                </a:solidFill>
                <a:latin typeface="Arial Black" panose="020B0A04020102020204" pitchFamily="34" charset="0"/>
              </a:rPr>
              <a:t>template </a:t>
            </a:r>
            <a:r>
              <a:rPr lang="en-US" altLang="en-US" sz="1800">
                <a:latin typeface="Arial Black" panose="020B0A04020102020204" pitchFamily="34" charset="0"/>
              </a:rPr>
              <a:t>DNA.</a:t>
            </a:r>
          </a:p>
          <a:p>
            <a:pPr lvl="1" eaLnBrk="1" hangingPunct="1">
              <a:lnSpc>
                <a:spcPct val="75000"/>
              </a:lnSpc>
              <a:spcBef>
                <a:spcPct val="20000"/>
              </a:spcBef>
              <a:buClrTx/>
              <a:buFontTx/>
              <a:buChar char="–"/>
            </a:pPr>
            <a:endParaRPr lang="en-US" altLang="en-US" sz="1800" b="1">
              <a:latin typeface="Arial" panose="020B0604020202020204" pitchFamily="34" charset="0"/>
            </a:endParaRPr>
          </a:p>
          <a:p>
            <a:pPr lvl="1" eaLnBrk="1" hangingPunct="1">
              <a:lnSpc>
                <a:spcPct val="75000"/>
              </a:lnSpc>
              <a:spcBef>
                <a:spcPct val="20000"/>
              </a:spcBef>
              <a:buClrTx/>
              <a:buFontTx/>
              <a:buChar char="–"/>
            </a:pPr>
            <a:endParaRPr lang="en-US" altLang="en-US" sz="1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0" grpId="0" animBg="1"/>
      <p:bldP spid="48231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{3C24AA10-DEB7-A548-B1A0-F54E49750883}tf10001073</Template>
  <TotalTime>8264</TotalTime>
  <Words>209</Words>
  <Application>Microsoft Office PowerPoint</Application>
  <PresentationFormat>On-screen Show (4:3)</PresentationFormat>
  <Paragraphs>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 Black</vt:lpstr>
      <vt:lpstr>Arial</vt:lpstr>
      <vt:lpstr>Tw Cen MT</vt:lpstr>
      <vt:lpstr>Times</vt:lpstr>
      <vt:lpstr>Droplet</vt:lpstr>
      <vt:lpstr>What Type of Instruments are used with Real-Time PCR? </vt:lpstr>
      <vt:lpstr>What Type of Instruments are used with Real-Time PCR?</vt:lpstr>
      <vt:lpstr>What Type of Software is used with Real-Time PCR?</vt:lpstr>
      <vt:lpstr>PowerPoint Presentation</vt:lpstr>
      <vt:lpstr>Real-Time PCR  Actual Data </vt:lpstr>
      <vt:lpstr>Real-Time PCR  Actual Data </vt:lpstr>
      <vt:lpstr>Real-Time PCR  Setting Thresholds </vt:lpstr>
    </vt:vector>
  </TitlesOfParts>
  <Company>ksd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shiokari</dc:creator>
  <cp:lastModifiedBy>M Yip</cp:lastModifiedBy>
  <cp:revision>257</cp:revision>
  <cp:lastPrinted>2019-11-06T21:06:08Z</cp:lastPrinted>
  <dcterms:created xsi:type="dcterms:W3CDTF">2004-03-17T20:57:53Z</dcterms:created>
  <dcterms:modified xsi:type="dcterms:W3CDTF">2020-10-28T01:13:15Z</dcterms:modified>
</cp:coreProperties>
</file>