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5"/>
  </p:notesMasterIdLst>
  <p:handoutMasterIdLst>
    <p:handoutMasterId r:id="rId6"/>
  </p:handoutMasterIdLst>
  <p:sldIdLst>
    <p:sldId id="367" r:id="rId2"/>
    <p:sldId id="539" r:id="rId3"/>
    <p:sldId id="541" r:id="rId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08" autoAdjust="0"/>
  </p:normalViewPr>
  <p:slideViewPr>
    <p:cSldViewPr snapToGrid="0" showGuides="1">
      <p:cViewPr varScale="1">
        <p:scale>
          <a:sx n="106" d="100"/>
          <a:sy n="106" d="100"/>
        </p:scale>
        <p:origin x="1845" y="60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44"/>
    </p:cViewPr>
  </p:sorterViewPr>
  <p:notesViewPr>
    <p:cSldViewPr snapToGrid="0" showGuides="1">
      <p:cViewPr varScale="1">
        <p:scale>
          <a:sx n="76" d="100"/>
          <a:sy n="76" d="100"/>
        </p:scale>
        <p:origin x="-15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anose="02020603050405020304" pitchFamily="18" charset="0"/>
              </a:defRPr>
            </a:lvl1pPr>
          </a:lstStyle>
          <a:p>
            <a:fld id="{217B6835-FB4F-4C08-B682-DF60025B50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anose="02020603050405020304" pitchFamily="18" charset="0"/>
              </a:defRPr>
            </a:lvl1pPr>
          </a:lstStyle>
          <a:p>
            <a:fld id="{0DAB02F2-BF8A-46EF-8149-8813718DF8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F6F50614-316B-4B9B-906C-1AC4CFA47393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11E3-755F-42B0-8935-FE3298299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6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A85EC-C5A0-41AC-AFA0-93F85CCE9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8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F038-D256-4FF5-BD66-8CD4A4CA0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4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DA7089-F3AA-4A6F-B2A5-EBE9D934C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57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77DC-5870-49B2-8718-C0D001935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3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BFB6AF3-8C1E-49A7-88A1-70EB38F92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08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B603EC4-8211-4EF4-AFE1-2ADC759DF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3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BA2088-C015-4805-A5BD-F7BFAAA0F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6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0CB6AD7-1E2B-4A75-B712-E1DE7A387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43AE-490E-42BE-B295-A98281693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38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2743200" cy="533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E70C-D365-4044-9F74-54631D99D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B34AFDF-2FDA-4053-B746-0F90E9469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EEDC8-DD5D-4D8B-A7C8-0046FAC3B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20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E49C027-DA77-461A-874E-7627AB4FC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BEE8239-D269-4B8D-B514-FB0200E53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6D7E-731E-4AED-A66F-6FEFB978A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02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0965F-EC30-4EFC-A349-66F1F9D9D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76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3D2AA7-550A-4E97-971B-A920E4CA7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7FC9-642A-4918-AA2A-F59ED9522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CC368C-24BF-440A-99D6-C6D13FA07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defRPr/>
            </a:pPr>
            <a:endParaRPr lang="en-CA" alt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124200" y="1371600"/>
            <a:ext cx="0" cy="4953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"/>
          <p:cNvSpPr>
            <a:spLocks noChangeArrowheads="1"/>
          </p:cNvSpPr>
          <p:nvPr userDrawn="1"/>
        </p:nvSpPr>
        <p:spPr bwMode="auto">
          <a:xfrm>
            <a:off x="0" y="76200"/>
            <a:ext cx="9144000" cy="90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8000"/>
              </a:solidFill>
            </a:endParaRPr>
          </a:p>
        </p:txBody>
      </p:sp>
      <p:pic>
        <p:nvPicPr>
          <p:cNvPr id="1035" name="Picture 1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08" r:id="rId18"/>
    <p:sldLayoutId id="2147484109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1239838"/>
            <a:ext cx="2830512" cy="53006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Arial" panose="020B0604020202020204" pitchFamily="34" charset="0"/>
              </a:rPr>
              <a:t>There’s a DIRECT relationship between the starting amount of DNA, and the cycle number WHERE THE THRESHOLD IS PASSED.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a standard curve is generated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from a serial dilution of known DNA target 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such as a plasmid</a:t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</a:rPr>
              <a:t>The Ct value of An </a:t>
            </a:r>
            <a:r>
              <a:rPr lang="en-US" altLang="en-US" sz="1600" dirty="0" err="1">
                <a:latin typeface="Arial" panose="020B0604020202020204" pitchFamily="34" charset="0"/>
              </a:rPr>
              <a:t>unkNown</a:t>
            </a:r>
            <a:r>
              <a:rPr lang="en-US" altLang="en-US" sz="1600" dirty="0">
                <a:latin typeface="Arial" panose="020B0604020202020204" pitchFamily="34" charset="0"/>
              </a:rPr>
              <a:t> sample is then plotted on the line to obtain a corresponding copy number of target DNA in the unknown DNA sample. (JM)</a:t>
            </a:r>
            <a:endParaRPr lang="en-US" altLang="en-US" sz="1600" dirty="0">
              <a:solidFill>
                <a:srgbClr val="FF8000"/>
              </a:solidFill>
            </a:endParaRPr>
          </a:p>
        </p:txBody>
      </p:sp>
      <p:graphicFrame>
        <p:nvGraphicFramePr>
          <p:cNvPr id="23554" name="Object 4"/>
          <p:cNvGraphicFramePr>
            <a:graphicFrameLocks noGrp="1"/>
          </p:cNvGraphicFramePr>
          <p:nvPr>
            <p:ph sz="half" idx="2"/>
          </p:nvPr>
        </p:nvGraphicFramePr>
        <p:xfrm>
          <a:off x="3313113" y="2108200"/>
          <a:ext cx="5900737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4" imgW="0" imgH="0" progId="Excel.Sheet.8">
                  <p:embed/>
                </p:oleObj>
              </mc:Choice>
              <mc:Fallback>
                <p:oleObj name="Worksheet" r:id="rId4" imgW="0" imgH="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2108200"/>
                        <a:ext cx="5900737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7150" y="3689350"/>
            <a:ext cx="22463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13463" y="3719513"/>
            <a:ext cx="0" cy="1735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050"/>
            <a:ext cx="8897938" cy="17462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common alternative,  </a:t>
            </a:r>
            <a:r>
              <a:rPr lang="en-GB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Compares expression in a sample relative to other samples.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329113"/>
            <a:ext cx="1466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untitled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381500"/>
            <a:ext cx="1562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hart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2400"/>
            <a:ext cx="33401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 rot="-5400000">
            <a:off x="4087019" y="4445794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relative expression a/b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276350" y="3306763"/>
            <a:ext cx="21431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>
                <a:latin typeface="Arial Black" panose="020B0A04020102020204" pitchFamily="34" charset="0"/>
              </a:rPr>
              <a:t>     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                              b</a:t>
            </a:r>
          </a:p>
        </p:txBody>
      </p:sp>
      <p:sp>
        <p:nvSpPr>
          <p:cNvPr id="25607" name="TextBox 18"/>
          <p:cNvSpPr txBox="1">
            <a:spLocks noChangeArrowheads="1"/>
          </p:cNvSpPr>
          <p:nvPr/>
        </p:nvSpPr>
        <p:spPr bwMode="auto">
          <a:xfrm>
            <a:off x="1098550" y="5799138"/>
            <a:ext cx="291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Wildtype     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Natural mutant</a:t>
            </a:r>
          </a:p>
        </p:txBody>
      </p:sp>
      <p:sp>
        <p:nvSpPr>
          <p:cNvPr id="25608" name="Rectangle 19"/>
          <p:cNvSpPr>
            <a:spLocks noChangeArrowheads="1"/>
          </p:cNvSpPr>
          <p:nvPr/>
        </p:nvSpPr>
        <p:spPr bwMode="auto">
          <a:xfrm>
            <a:off x="1098550" y="6253163"/>
            <a:ext cx="2884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leaf scales Western redcedar</a:t>
            </a:r>
          </a:p>
        </p:txBody>
      </p:sp>
      <p:sp>
        <p:nvSpPr>
          <p:cNvPr id="25609" name="TextBox 20"/>
          <p:cNvSpPr txBox="1">
            <a:spLocks noChangeArrowheads="1"/>
          </p:cNvSpPr>
          <p:nvPr/>
        </p:nvSpPr>
        <p:spPr bwMode="auto">
          <a:xfrm>
            <a:off x="333375" y="2130425"/>
            <a:ext cx="456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Example: The mRNA (after conversion to cDNA) is ~ 700-fold more abundant in sample a relative to sample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52400" y="146050"/>
            <a:ext cx="8229600" cy="1238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2600" cap="none" smtClean="0">
                <a:latin typeface="Arial" panose="020B0604020202020204" pitchFamily="34" charset="0"/>
                <a:cs typeface="Arial" panose="020B0604020202020204" pitchFamily="34" charset="0"/>
              </a:rPr>
              <a:t>ANOTHER EXAMPLE, compares expression of a set of genes in a mutant background relative to wild type</a:t>
            </a: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600" cap="non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279525"/>
            <a:ext cx="6230937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533650" y="6276975"/>
            <a:ext cx="2982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latin typeface="Arial Black" panose="020B0A04020102020204" pitchFamily="34" charset="0"/>
              </a:rPr>
              <a:t>PhD thesis, G. Hallson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{3C24AA10-DEB7-A548-B1A0-F54E49750883}tf10001073</Template>
  <TotalTime>8265</TotalTime>
  <Words>152</Words>
  <Application>Microsoft Office PowerPoint</Application>
  <PresentationFormat>On-screen Show (4:3)</PresentationFormat>
  <Paragraphs>25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Black</vt:lpstr>
      <vt:lpstr>Arial</vt:lpstr>
      <vt:lpstr>Tw Cen MT</vt:lpstr>
      <vt:lpstr>Times</vt:lpstr>
      <vt:lpstr>Droplet</vt:lpstr>
      <vt:lpstr>Microsoft Excel Worksheet</vt:lpstr>
      <vt:lpstr>There’s a DIRECT relationship between the starting amount of DNA, and the cycle number WHERE THE THRESHOLD IS PASSED.  a standard curve is generated from a serial dilution of known DNA target  such as a plasmid  The Ct value of An unkNown sample is then plotted on the line to obtain a corresponding copy number of target DNA in the unknown DNA sample. (JM)</vt:lpstr>
      <vt:lpstr>PowerPoint Presentation</vt:lpstr>
      <vt:lpstr>PowerPoint Presentation</vt:lpstr>
    </vt:vector>
  </TitlesOfParts>
  <Company>ksd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shiokari</dc:creator>
  <cp:lastModifiedBy>M Yip</cp:lastModifiedBy>
  <cp:revision>257</cp:revision>
  <cp:lastPrinted>2019-11-06T21:06:08Z</cp:lastPrinted>
  <dcterms:created xsi:type="dcterms:W3CDTF">2004-03-17T20:57:53Z</dcterms:created>
  <dcterms:modified xsi:type="dcterms:W3CDTF">2020-10-28T01:13:31Z</dcterms:modified>
</cp:coreProperties>
</file>