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516" r:id="rId2"/>
    <p:sldId id="497" r:id="rId3"/>
    <p:sldId id="498" r:id="rId4"/>
    <p:sldId id="503" r:id="rId5"/>
  </p:sldIdLst>
  <p:sldSz cx="10287000" cy="6858000" type="35mm"/>
  <p:notesSz cx="9240838" cy="69548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075">
          <p15:clr>
            <a:srgbClr val="A4A3A4"/>
          </p15:clr>
        </p15:guide>
        <p15:guide id="2" pos="5132">
          <p15:clr>
            <a:srgbClr val="A4A3A4"/>
          </p15:clr>
        </p15:guide>
      </p15:sldGuideLst>
    </p:ext>
    <p:ext uri="{2D200454-40CA-4A62-9FC3-DE9A4176ACB9}">
      <p15:notesGuideLst xmlns:p15="http://schemas.microsoft.com/office/powerpoint/2012/main">
        <p15:guide id="1" orient="horz" pos="2191">
          <p15:clr>
            <a:srgbClr val="A4A3A4"/>
          </p15:clr>
        </p15:guide>
        <p15:guide id="2" pos="29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18" autoAdjust="0"/>
    <p:restoredTop sz="83490" autoAdjust="0"/>
  </p:normalViewPr>
  <p:slideViewPr>
    <p:cSldViewPr snapToGrid="0" showGuides="1">
      <p:cViewPr varScale="1">
        <p:scale>
          <a:sx n="93" d="100"/>
          <a:sy n="93" d="100"/>
        </p:scale>
        <p:origin x="1899" y="69"/>
      </p:cViewPr>
      <p:guideLst>
        <p:guide orient="horz" pos="2075"/>
        <p:guide pos="5132"/>
      </p:guideLst>
    </p:cSldViewPr>
  </p:slideViewPr>
  <p:notesTextViewPr>
    <p:cViewPr>
      <p:scale>
        <a:sx n="160" d="100"/>
        <a:sy n="160" d="100"/>
      </p:scale>
      <p:origin x="0" y="0"/>
    </p:cViewPr>
  </p:notesTextViewPr>
  <p:sorterViewPr>
    <p:cViewPr varScale="1">
      <p:scale>
        <a:sx n="1" d="1"/>
        <a:sy n="1" d="1"/>
      </p:scale>
      <p:origin x="0" y="0"/>
    </p:cViewPr>
  </p:sorterViewPr>
  <p:notesViewPr>
    <p:cSldViewPr snapToGrid="0" showGuides="1">
      <p:cViewPr>
        <p:scale>
          <a:sx n="75" d="100"/>
          <a:sy n="75" d="100"/>
        </p:scale>
        <p:origin x="-1452" y="936"/>
      </p:cViewPr>
      <p:guideLst>
        <p:guide orient="horz" pos="2191"/>
        <p:guide pos="29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id="{3364D2DA-6D1C-4F44-85B4-F759B16D41D3}"/>
              </a:ext>
            </a:extLst>
          </p:cNvPr>
          <p:cNvSpPr>
            <a:spLocks noGrp="1" noChangeArrowheads="1"/>
          </p:cNvSpPr>
          <p:nvPr>
            <p:ph type="ftr" sz="quarter" idx="2"/>
          </p:nvPr>
        </p:nvSpPr>
        <p:spPr bwMode="auto">
          <a:xfrm>
            <a:off x="-19050" y="6618288"/>
            <a:ext cx="4033838" cy="342900"/>
          </a:xfrm>
          <a:prstGeom prst="rect">
            <a:avLst/>
          </a:prstGeom>
          <a:noFill/>
          <a:ln w="9525">
            <a:noFill/>
            <a:miter lim="800000"/>
            <a:headEnd/>
            <a:tailEnd/>
          </a:ln>
          <a:effectLst/>
        </p:spPr>
        <p:txBody>
          <a:bodyPr vert="horz" wrap="square" lIns="18237" tIns="0" rIns="18237" bIns="0" numCol="1" anchor="b" anchorCtr="0" compatLnSpc="1">
            <a:prstTxWarp prst="textNoShape">
              <a:avLst/>
            </a:prstTxWarp>
          </a:bodyPr>
          <a:lstStyle>
            <a:lvl1pPr eaLnBrk="0" hangingPunct="0">
              <a:defRPr sz="1000" i="1">
                <a:latin typeface="Verdana" pitchFamily="34" charset="0"/>
              </a:defRPr>
            </a:lvl1pPr>
          </a:lstStyle>
          <a:p>
            <a:pPr>
              <a:defRPr/>
            </a:pPr>
            <a:r>
              <a:rPr lang="en-GB"/>
              <a:t>Life Technologies European Training Centre</a:t>
            </a:r>
          </a:p>
        </p:txBody>
      </p:sp>
      <p:sp>
        <p:nvSpPr>
          <p:cNvPr id="3077" name="Rectangle 5">
            <a:extLst>
              <a:ext uri="{FF2B5EF4-FFF2-40B4-BE49-F238E27FC236}">
                <a16:creationId xmlns:a16="http://schemas.microsoft.com/office/drawing/2014/main" id="{0B225DBF-CF5D-4F41-9230-858F3E76E6DC}"/>
              </a:ext>
            </a:extLst>
          </p:cNvPr>
          <p:cNvSpPr>
            <a:spLocks noGrp="1" noChangeArrowheads="1"/>
          </p:cNvSpPr>
          <p:nvPr>
            <p:ph type="sldNum" sz="quarter" idx="3"/>
          </p:nvPr>
        </p:nvSpPr>
        <p:spPr bwMode="auto">
          <a:xfrm>
            <a:off x="4960938" y="6618288"/>
            <a:ext cx="4030662" cy="342900"/>
          </a:xfrm>
          <a:prstGeom prst="rect">
            <a:avLst/>
          </a:prstGeom>
          <a:noFill/>
          <a:ln w="9525">
            <a:noFill/>
            <a:miter lim="800000"/>
            <a:headEnd/>
            <a:tailEnd/>
          </a:ln>
          <a:effectLst/>
        </p:spPr>
        <p:txBody>
          <a:bodyPr vert="horz" wrap="square" lIns="18237" tIns="0" rIns="18237" bIns="0" numCol="1" anchor="b" anchorCtr="0" compatLnSpc="1">
            <a:prstTxWarp prst="textNoShape">
              <a:avLst/>
            </a:prstTxWarp>
          </a:bodyPr>
          <a:lstStyle>
            <a:lvl1pPr algn="r">
              <a:defRPr sz="1000" i="1">
                <a:latin typeface="Verdana" panose="020B0604030504040204" pitchFamily="34" charset="0"/>
              </a:defRPr>
            </a:lvl1pPr>
          </a:lstStyle>
          <a:p>
            <a:pPr>
              <a:defRPr/>
            </a:pPr>
            <a:fld id="{9884DBBD-8245-476E-BC42-6F22C20423D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C9495BA-03EE-A74F-9EC7-8F3C526FCC3A}"/>
              </a:ext>
            </a:extLst>
          </p:cNvPr>
          <p:cNvSpPr>
            <a:spLocks noGrp="1" noChangeArrowheads="1"/>
          </p:cNvSpPr>
          <p:nvPr>
            <p:ph type="hdr" sz="quarter"/>
          </p:nvPr>
        </p:nvSpPr>
        <p:spPr bwMode="auto">
          <a:xfrm>
            <a:off x="-1588" y="1588"/>
            <a:ext cx="4006851" cy="347662"/>
          </a:xfrm>
          <a:prstGeom prst="rect">
            <a:avLst/>
          </a:prstGeom>
          <a:noFill/>
          <a:ln w="9525">
            <a:noFill/>
            <a:miter lim="800000"/>
            <a:headEnd/>
            <a:tailEnd/>
          </a:ln>
          <a:effectLst/>
        </p:spPr>
        <p:txBody>
          <a:bodyPr vert="horz" wrap="square" lIns="18237" tIns="0" rIns="18237" bIns="0" numCol="1" anchor="t" anchorCtr="0" compatLnSpc="1">
            <a:prstTxWarp prst="textNoShape">
              <a:avLst/>
            </a:prstTxWarp>
          </a:bodyPr>
          <a:lstStyle>
            <a:lvl1pPr defTabSz="908789" eaLnBrk="0" hangingPunct="0">
              <a:defRPr sz="1000" i="1">
                <a:latin typeface="Verdana" pitchFamily="34" charset="0"/>
              </a:defRPr>
            </a:lvl1pPr>
          </a:lstStyle>
          <a:p>
            <a:pPr>
              <a:defRPr/>
            </a:pPr>
            <a:endParaRPr lang="en-GB"/>
          </a:p>
        </p:txBody>
      </p:sp>
      <p:sp>
        <p:nvSpPr>
          <p:cNvPr id="2051" name="Rectangle 3">
            <a:extLst>
              <a:ext uri="{FF2B5EF4-FFF2-40B4-BE49-F238E27FC236}">
                <a16:creationId xmlns:a16="http://schemas.microsoft.com/office/drawing/2014/main" id="{18A676FC-8500-7B4B-A5F4-CBF7E32267F5}"/>
              </a:ext>
            </a:extLst>
          </p:cNvPr>
          <p:cNvSpPr>
            <a:spLocks noGrp="1" noChangeArrowheads="1"/>
          </p:cNvSpPr>
          <p:nvPr>
            <p:ph type="dt" idx="1"/>
          </p:nvPr>
        </p:nvSpPr>
        <p:spPr bwMode="auto">
          <a:xfrm>
            <a:off x="5232400" y="1588"/>
            <a:ext cx="4008438" cy="347662"/>
          </a:xfrm>
          <a:prstGeom prst="rect">
            <a:avLst/>
          </a:prstGeom>
          <a:noFill/>
          <a:ln w="9525">
            <a:noFill/>
            <a:miter lim="800000"/>
            <a:headEnd/>
            <a:tailEnd/>
          </a:ln>
          <a:effectLst/>
        </p:spPr>
        <p:txBody>
          <a:bodyPr vert="horz" wrap="square" lIns="18237" tIns="0" rIns="18237" bIns="0" numCol="1" anchor="t" anchorCtr="0" compatLnSpc="1">
            <a:prstTxWarp prst="textNoShape">
              <a:avLst/>
            </a:prstTxWarp>
          </a:bodyPr>
          <a:lstStyle>
            <a:lvl1pPr algn="r" defTabSz="908789" eaLnBrk="0" hangingPunct="0">
              <a:defRPr sz="1000" i="1">
                <a:latin typeface="Verdana" pitchFamily="34" charset="0"/>
              </a:defRPr>
            </a:lvl1pPr>
          </a:lstStyle>
          <a:p>
            <a:pPr>
              <a:defRPr/>
            </a:pPr>
            <a:endParaRPr lang="en-GB"/>
          </a:p>
        </p:txBody>
      </p:sp>
      <p:sp>
        <p:nvSpPr>
          <p:cNvPr id="15364" name="Rectangle 4"/>
          <p:cNvSpPr>
            <a:spLocks noChangeArrowheads="1" noTextEdit="1"/>
          </p:cNvSpPr>
          <p:nvPr>
            <p:ph type="sldImg" idx="2"/>
          </p:nvPr>
        </p:nvSpPr>
        <p:spPr bwMode="auto">
          <a:xfrm>
            <a:off x="2670175" y="528638"/>
            <a:ext cx="3897313" cy="25971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3C82E354-0DA8-4945-A7E2-61723C90979D}"/>
              </a:ext>
            </a:extLst>
          </p:cNvPr>
          <p:cNvSpPr>
            <a:spLocks noGrp="1" noChangeArrowheads="1"/>
          </p:cNvSpPr>
          <p:nvPr>
            <p:ph type="body" sz="quarter" idx="3"/>
          </p:nvPr>
        </p:nvSpPr>
        <p:spPr bwMode="auto">
          <a:xfrm>
            <a:off x="1231900" y="3303588"/>
            <a:ext cx="6775450" cy="3128962"/>
          </a:xfrm>
          <a:prstGeom prst="rect">
            <a:avLst/>
          </a:prstGeom>
          <a:noFill/>
          <a:ln w="9525">
            <a:noFill/>
            <a:miter lim="800000"/>
            <a:headEnd/>
            <a:tailEnd/>
          </a:ln>
          <a:effectLst/>
        </p:spPr>
        <p:txBody>
          <a:bodyPr vert="horz" wrap="square" lIns="89663" tIns="45591" rIns="89663" bIns="4559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851F6A1F-91FC-194B-9A2A-932DEE911C0F}"/>
              </a:ext>
            </a:extLst>
          </p:cNvPr>
          <p:cNvSpPr>
            <a:spLocks noGrp="1" noChangeArrowheads="1"/>
          </p:cNvSpPr>
          <p:nvPr>
            <p:ph type="ftr" sz="quarter" idx="4"/>
          </p:nvPr>
        </p:nvSpPr>
        <p:spPr bwMode="auto">
          <a:xfrm>
            <a:off x="-1588" y="6605588"/>
            <a:ext cx="4006851" cy="347662"/>
          </a:xfrm>
          <a:prstGeom prst="rect">
            <a:avLst/>
          </a:prstGeom>
          <a:noFill/>
          <a:ln w="9525">
            <a:noFill/>
            <a:miter lim="800000"/>
            <a:headEnd/>
            <a:tailEnd/>
          </a:ln>
          <a:effectLst/>
        </p:spPr>
        <p:txBody>
          <a:bodyPr vert="horz" wrap="square" lIns="18237" tIns="0" rIns="18237" bIns="0" numCol="1" anchor="b" anchorCtr="0" compatLnSpc="1">
            <a:prstTxWarp prst="textNoShape">
              <a:avLst/>
            </a:prstTxWarp>
          </a:bodyPr>
          <a:lstStyle>
            <a:lvl1pPr defTabSz="908789" eaLnBrk="0" hangingPunct="0">
              <a:defRPr sz="1000" i="1">
                <a:latin typeface="Verdana" pitchFamily="34" charset="0"/>
              </a:defRPr>
            </a:lvl1pPr>
          </a:lstStyle>
          <a:p>
            <a:pPr>
              <a:defRPr/>
            </a:pPr>
            <a:r>
              <a:rPr lang="en-GB"/>
              <a:t>Life Technologies European Training Centre</a:t>
            </a:r>
          </a:p>
        </p:txBody>
      </p:sp>
      <p:sp>
        <p:nvSpPr>
          <p:cNvPr id="2055" name="Rectangle 7">
            <a:extLst>
              <a:ext uri="{FF2B5EF4-FFF2-40B4-BE49-F238E27FC236}">
                <a16:creationId xmlns:a16="http://schemas.microsoft.com/office/drawing/2014/main" id="{C44810B5-879D-AF49-ABE8-94742B2E9E1B}"/>
              </a:ext>
            </a:extLst>
          </p:cNvPr>
          <p:cNvSpPr>
            <a:spLocks noGrp="1" noChangeArrowheads="1"/>
          </p:cNvSpPr>
          <p:nvPr>
            <p:ph type="sldNum" sz="quarter" idx="5"/>
          </p:nvPr>
        </p:nvSpPr>
        <p:spPr bwMode="auto">
          <a:xfrm>
            <a:off x="5232400" y="6605588"/>
            <a:ext cx="4008438" cy="347662"/>
          </a:xfrm>
          <a:prstGeom prst="rect">
            <a:avLst/>
          </a:prstGeom>
          <a:noFill/>
          <a:ln w="9525">
            <a:noFill/>
            <a:miter lim="800000"/>
            <a:headEnd/>
            <a:tailEnd/>
          </a:ln>
          <a:effectLst/>
        </p:spPr>
        <p:txBody>
          <a:bodyPr vert="horz" wrap="square" lIns="18237" tIns="0" rIns="18237" bIns="0" numCol="1" anchor="b" anchorCtr="0" compatLnSpc="1">
            <a:prstTxWarp prst="textNoShape">
              <a:avLst/>
            </a:prstTxWarp>
          </a:bodyPr>
          <a:lstStyle>
            <a:lvl1pPr algn="r" defTabSz="908050">
              <a:defRPr sz="1000" i="1">
                <a:latin typeface="Verdana" panose="020B0604030504040204" pitchFamily="34" charset="0"/>
              </a:defRPr>
            </a:lvl1pPr>
          </a:lstStyle>
          <a:p>
            <a:pPr>
              <a:defRPr/>
            </a:pPr>
            <a:fld id="{0D355A29-EF20-475F-8063-CD442B3CB5B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f hdr="0" dt="0"/>
  <p:notesStyle>
    <a:lvl1pPr algn="l" defTabSz="949325" rtl="0" eaLnBrk="0" fontAlgn="base" hangingPunct="0">
      <a:spcBef>
        <a:spcPct val="30000"/>
      </a:spcBef>
      <a:spcAft>
        <a:spcPct val="0"/>
      </a:spcAft>
      <a:defRPr sz="1200" kern="1200">
        <a:solidFill>
          <a:schemeClr val="tx1"/>
        </a:solidFill>
        <a:latin typeface="Century Schoolbook"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Century Schoolbook"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Century Schoolbook"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Century Schoolbook"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Century Schoolbook"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ChangeArrowheads="1" noTextEdi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entury Schoolbook" panose="02040604050505020304" pitchFamily="18" charset="0"/>
            </a:endParaRPr>
          </a:p>
        </p:txBody>
      </p:sp>
      <p:sp>
        <p:nvSpPr>
          <p:cNvPr id="18435"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200">
                <a:solidFill>
                  <a:schemeClr val="tx1"/>
                </a:solidFill>
                <a:latin typeface="Century Schoolbook" panose="02040604050505020304" pitchFamily="18" charset="0"/>
              </a:defRPr>
            </a:lvl1pPr>
            <a:lvl2pPr marL="742950" indent="-285750" defTabSz="908050">
              <a:spcBef>
                <a:spcPct val="30000"/>
              </a:spcBef>
              <a:defRPr sz="1200">
                <a:solidFill>
                  <a:schemeClr val="tx1"/>
                </a:solidFill>
                <a:latin typeface="Century Schoolbook" panose="02040604050505020304" pitchFamily="18" charset="0"/>
              </a:defRPr>
            </a:lvl2pPr>
            <a:lvl3pPr marL="1143000" indent="-228600" defTabSz="908050">
              <a:spcBef>
                <a:spcPct val="30000"/>
              </a:spcBef>
              <a:defRPr sz="1200">
                <a:solidFill>
                  <a:schemeClr val="tx1"/>
                </a:solidFill>
                <a:latin typeface="Century Schoolbook" panose="02040604050505020304" pitchFamily="18" charset="0"/>
              </a:defRPr>
            </a:lvl3pPr>
            <a:lvl4pPr marL="1600200" indent="-228600" defTabSz="908050">
              <a:spcBef>
                <a:spcPct val="30000"/>
              </a:spcBef>
              <a:defRPr sz="1200">
                <a:solidFill>
                  <a:schemeClr val="tx1"/>
                </a:solidFill>
                <a:latin typeface="Century Schoolbook" panose="02040604050505020304" pitchFamily="18" charset="0"/>
              </a:defRPr>
            </a:lvl4pPr>
            <a:lvl5pPr marL="2057400" indent="-228600" defTabSz="908050">
              <a:spcBef>
                <a:spcPct val="30000"/>
              </a:spcBef>
              <a:defRPr sz="1200">
                <a:solidFill>
                  <a:schemeClr val="tx1"/>
                </a:solidFill>
                <a:latin typeface="Century Schoolbook" panose="02040604050505020304" pitchFamily="18" charset="0"/>
              </a:defRPr>
            </a:lvl5pPr>
            <a:lvl6pPr marL="25146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6pPr>
            <a:lvl7pPr marL="29718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7pPr>
            <a:lvl8pPr marL="34290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8pPr>
            <a:lvl9pPr marL="38862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9pPr>
          </a:lstStyle>
          <a:p>
            <a:pPr>
              <a:spcBef>
                <a:spcPct val="0"/>
              </a:spcBef>
            </a:pPr>
            <a:r>
              <a:rPr lang="en-GB" altLang="en-US" sz="1000" smtClean="0">
                <a:latin typeface="Verdana" panose="020B0604030504040204" pitchFamily="34" charset="0"/>
              </a:rPr>
              <a:t>Life Technologies European Training Centre</a:t>
            </a:r>
          </a:p>
        </p:txBody>
      </p:sp>
      <p:sp>
        <p:nvSpPr>
          <p:cNvPr id="18436"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200">
                <a:solidFill>
                  <a:schemeClr val="tx1"/>
                </a:solidFill>
                <a:latin typeface="Century Schoolbook" panose="02040604050505020304" pitchFamily="18" charset="0"/>
              </a:defRPr>
            </a:lvl1pPr>
            <a:lvl2pPr marL="742950" indent="-285750" defTabSz="908050">
              <a:spcBef>
                <a:spcPct val="30000"/>
              </a:spcBef>
              <a:defRPr sz="1200">
                <a:solidFill>
                  <a:schemeClr val="tx1"/>
                </a:solidFill>
                <a:latin typeface="Century Schoolbook" panose="02040604050505020304" pitchFamily="18" charset="0"/>
              </a:defRPr>
            </a:lvl2pPr>
            <a:lvl3pPr marL="1143000" indent="-228600" defTabSz="908050">
              <a:spcBef>
                <a:spcPct val="30000"/>
              </a:spcBef>
              <a:defRPr sz="1200">
                <a:solidFill>
                  <a:schemeClr val="tx1"/>
                </a:solidFill>
                <a:latin typeface="Century Schoolbook" panose="02040604050505020304" pitchFamily="18" charset="0"/>
              </a:defRPr>
            </a:lvl3pPr>
            <a:lvl4pPr marL="1600200" indent="-228600" defTabSz="908050">
              <a:spcBef>
                <a:spcPct val="30000"/>
              </a:spcBef>
              <a:defRPr sz="1200">
                <a:solidFill>
                  <a:schemeClr val="tx1"/>
                </a:solidFill>
                <a:latin typeface="Century Schoolbook" panose="02040604050505020304" pitchFamily="18" charset="0"/>
              </a:defRPr>
            </a:lvl4pPr>
            <a:lvl5pPr marL="2057400" indent="-228600" defTabSz="908050">
              <a:spcBef>
                <a:spcPct val="30000"/>
              </a:spcBef>
              <a:defRPr sz="1200">
                <a:solidFill>
                  <a:schemeClr val="tx1"/>
                </a:solidFill>
                <a:latin typeface="Century Schoolbook" panose="02040604050505020304" pitchFamily="18" charset="0"/>
              </a:defRPr>
            </a:lvl5pPr>
            <a:lvl6pPr marL="25146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6pPr>
            <a:lvl7pPr marL="29718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7pPr>
            <a:lvl8pPr marL="34290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8pPr>
            <a:lvl9pPr marL="38862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9pPr>
          </a:lstStyle>
          <a:p>
            <a:pPr>
              <a:spcBef>
                <a:spcPct val="0"/>
              </a:spcBef>
            </a:pPr>
            <a:fld id="{9EBD28D3-A3E4-465E-9CEB-00A103D5144F}" type="slidenum">
              <a:rPr lang="en-GB" altLang="en-US" sz="1000" smtClean="0">
                <a:latin typeface="Verdana" panose="020B0604030504040204" pitchFamily="34" charset="0"/>
              </a:rPr>
              <a:pPr>
                <a:spcBef>
                  <a:spcPct val="0"/>
                </a:spcBef>
              </a:pPr>
              <a:t>1</a:t>
            </a:fld>
            <a:endParaRPr lang="en-GB" altLang="en-US" sz="1000" smtClean="0">
              <a:latin typeface="Verdan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ChangeArrowheads="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entury Schoolbook" panose="02040604050505020304" pitchFamily="18" charset="0"/>
            </a:endParaRPr>
          </a:p>
        </p:txBody>
      </p:sp>
      <p:sp>
        <p:nvSpPr>
          <p:cNvPr id="20483"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200">
                <a:solidFill>
                  <a:schemeClr val="tx1"/>
                </a:solidFill>
                <a:latin typeface="Century Schoolbook" panose="02040604050505020304" pitchFamily="18" charset="0"/>
              </a:defRPr>
            </a:lvl1pPr>
            <a:lvl2pPr marL="742950" indent="-285750" defTabSz="908050">
              <a:spcBef>
                <a:spcPct val="30000"/>
              </a:spcBef>
              <a:defRPr sz="1200">
                <a:solidFill>
                  <a:schemeClr val="tx1"/>
                </a:solidFill>
                <a:latin typeface="Century Schoolbook" panose="02040604050505020304" pitchFamily="18" charset="0"/>
              </a:defRPr>
            </a:lvl2pPr>
            <a:lvl3pPr marL="1143000" indent="-228600" defTabSz="908050">
              <a:spcBef>
                <a:spcPct val="30000"/>
              </a:spcBef>
              <a:defRPr sz="1200">
                <a:solidFill>
                  <a:schemeClr val="tx1"/>
                </a:solidFill>
                <a:latin typeface="Century Schoolbook" panose="02040604050505020304" pitchFamily="18" charset="0"/>
              </a:defRPr>
            </a:lvl3pPr>
            <a:lvl4pPr marL="1600200" indent="-228600" defTabSz="908050">
              <a:spcBef>
                <a:spcPct val="30000"/>
              </a:spcBef>
              <a:defRPr sz="1200">
                <a:solidFill>
                  <a:schemeClr val="tx1"/>
                </a:solidFill>
                <a:latin typeface="Century Schoolbook" panose="02040604050505020304" pitchFamily="18" charset="0"/>
              </a:defRPr>
            </a:lvl4pPr>
            <a:lvl5pPr marL="2057400" indent="-228600" defTabSz="908050">
              <a:spcBef>
                <a:spcPct val="30000"/>
              </a:spcBef>
              <a:defRPr sz="1200">
                <a:solidFill>
                  <a:schemeClr val="tx1"/>
                </a:solidFill>
                <a:latin typeface="Century Schoolbook" panose="02040604050505020304" pitchFamily="18" charset="0"/>
              </a:defRPr>
            </a:lvl5pPr>
            <a:lvl6pPr marL="25146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6pPr>
            <a:lvl7pPr marL="29718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7pPr>
            <a:lvl8pPr marL="34290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8pPr>
            <a:lvl9pPr marL="38862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9pPr>
          </a:lstStyle>
          <a:p>
            <a:pPr>
              <a:spcBef>
                <a:spcPct val="0"/>
              </a:spcBef>
            </a:pPr>
            <a:r>
              <a:rPr lang="en-GB" altLang="en-US" sz="1000" smtClean="0">
                <a:latin typeface="Verdana" panose="020B0604030504040204" pitchFamily="34" charset="0"/>
              </a:rPr>
              <a:t>Life Technologies European Training Centre</a:t>
            </a:r>
          </a:p>
        </p:txBody>
      </p:sp>
      <p:sp>
        <p:nvSpPr>
          <p:cNvPr id="20484"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200">
                <a:solidFill>
                  <a:schemeClr val="tx1"/>
                </a:solidFill>
                <a:latin typeface="Century Schoolbook" panose="02040604050505020304" pitchFamily="18" charset="0"/>
              </a:defRPr>
            </a:lvl1pPr>
            <a:lvl2pPr marL="742950" indent="-285750" defTabSz="908050">
              <a:spcBef>
                <a:spcPct val="30000"/>
              </a:spcBef>
              <a:defRPr sz="1200">
                <a:solidFill>
                  <a:schemeClr val="tx1"/>
                </a:solidFill>
                <a:latin typeface="Century Schoolbook" panose="02040604050505020304" pitchFamily="18" charset="0"/>
              </a:defRPr>
            </a:lvl2pPr>
            <a:lvl3pPr marL="1143000" indent="-228600" defTabSz="908050">
              <a:spcBef>
                <a:spcPct val="30000"/>
              </a:spcBef>
              <a:defRPr sz="1200">
                <a:solidFill>
                  <a:schemeClr val="tx1"/>
                </a:solidFill>
                <a:latin typeface="Century Schoolbook" panose="02040604050505020304" pitchFamily="18" charset="0"/>
              </a:defRPr>
            </a:lvl3pPr>
            <a:lvl4pPr marL="1600200" indent="-228600" defTabSz="908050">
              <a:spcBef>
                <a:spcPct val="30000"/>
              </a:spcBef>
              <a:defRPr sz="1200">
                <a:solidFill>
                  <a:schemeClr val="tx1"/>
                </a:solidFill>
                <a:latin typeface="Century Schoolbook" panose="02040604050505020304" pitchFamily="18" charset="0"/>
              </a:defRPr>
            </a:lvl4pPr>
            <a:lvl5pPr marL="2057400" indent="-228600" defTabSz="908050">
              <a:spcBef>
                <a:spcPct val="30000"/>
              </a:spcBef>
              <a:defRPr sz="1200">
                <a:solidFill>
                  <a:schemeClr val="tx1"/>
                </a:solidFill>
                <a:latin typeface="Century Schoolbook" panose="02040604050505020304" pitchFamily="18" charset="0"/>
              </a:defRPr>
            </a:lvl5pPr>
            <a:lvl6pPr marL="25146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6pPr>
            <a:lvl7pPr marL="29718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7pPr>
            <a:lvl8pPr marL="34290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8pPr>
            <a:lvl9pPr marL="38862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9pPr>
          </a:lstStyle>
          <a:p>
            <a:pPr>
              <a:spcBef>
                <a:spcPct val="0"/>
              </a:spcBef>
            </a:pPr>
            <a:fld id="{120EC388-8251-4894-934B-8B7CBF584B59}" type="slidenum">
              <a:rPr lang="en-GB" altLang="en-US" sz="1000" smtClean="0">
                <a:latin typeface="Verdana" panose="020B0604030504040204" pitchFamily="34" charset="0"/>
              </a:rPr>
              <a:pPr>
                <a:spcBef>
                  <a:spcPct val="0"/>
                </a:spcBef>
              </a:pPr>
              <a:t>2</a:t>
            </a:fld>
            <a:endParaRPr lang="en-GB" altLang="en-US" sz="1000" smtClean="0">
              <a:latin typeface="Verdan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ChangeArrowheads="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entury Schoolbook" panose="02040604050505020304" pitchFamily="18" charset="0"/>
            </a:endParaRPr>
          </a:p>
        </p:txBody>
      </p:sp>
      <p:sp>
        <p:nvSpPr>
          <p:cNvPr id="22531"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200">
                <a:solidFill>
                  <a:schemeClr val="tx1"/>
                </a:solidFill>
                <a:latin typeface="Century Schoolbook" panose="02040604050505020304" pitchFamily="18" charset="0"/>
              </a:defRPr>
            </a:lvl1pPr>
            <a:lvl2pPr marL="742950" indent="-285750" defTabSz="908050">
              <a:spcBef>
                <a:spcPct val="30000"/>
              </a:spcBef>
              <a:defRPr sz="1200">
                <a:solidFill>
                  <a:schemeClr val="tx1"/>
                </a:solidFill>
                <a:latin typeface="Century Schoolbook" panose="02040604050505020304" pitchFamily="18" charset="0"/>
              </a:defRPr>
            </a:lvl2pPr>
            <a:lvl3pPr marL="1143000" indent="-228600" defTabSz="908050">
              <a:spcBef>
                <a:spcPct val="30000"/>
              </a:spcBef>
              <a:defRPr sz="1200">
                <a:solidFill>
                  <a:schemeClr val="tx1"/>
                </a:solidFill>
                <a:latin typeface="Century Schoolbook" panose="02040604050505020304" pitchFamily="18" charset="0"/>
              </a:defRPr>
            </a:lvl3pPr>
            <a:lvl4pPr marL="1600200" indent="-228600" defTabSz="908050">
              <a:spcBef>
                <a:spcPct val="30000"/>
              </a:spcBef>
              <a:defRPr sz="1200">
                <a:solidFill>
                  <a:schemeClr val="tx1"/>
                </a:solidFill>
                <a:latin typeface="Century Schoolbook" panose="02040604050505020304" pitchFamily="18" charset="0"/>
              </a:defRPr>
            </a:lvl4pPr>
            <a:lvl5pPr marL="2057400" indent="-228600" defTabSz="908050">
              <a:spcBef>
                <a:spcPct val="30000"/>
              </a:spcBef>
              <a:defRPr sz="1200">
                <a:solidFill>
                  <a:schemeClr val="tx1"/>
                </a:solidFill>
                <a:latin typeface="Century Schoolbook" panose="02040604050505020304" pitchFamily="18" charset="0"/>
              </a:defRPr>
            </a:lvl5pPr>
            <a:lvl6pPr marL="25146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6pPr>
            <a:lvl7pPr marL="29718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7pPr>
            <a:lvl8pPr marL="34290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8pPr>
            <a:lvl9pPr marL="38862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9pPr>
          </a:lstStyle>
          <a:p>
            <a:pPr>
              <a:spcBef>
                <a:spcPct val="0"/>
              </a:spcBef>
            </a:pPr>
            <a:r>
              <a:rPr lang="en-GB" altLang="en-US" sz="1000" smtClean="0">
                <a:latin typeface="Verdana" panose="020B0604030504040204" pitchFamily="34" charset="0"/>
              </a:rPr>
              <a:t>Life Technologies European Training Centre</a:t>
            </a:r>
          </a:p>
        </p:txBody>
      </p:sp>
      <p:sp>
        <p:nvSpPr>
          <p:cNvPr id="22532"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200">
                <a:solidFill>
                  <a:schemeClr val="tx1"/>
                </a:solidFill>
                <a:latin typeface="Century Schoolbook" panose="02040604050505020304" pitchFamily="18" charset="0"/>
              </a:defRPr>
            </a:lvl1pPr>
            <a:lvl2pPr marL="742950" indent="-285750" defTabSz="908050">
              <a:spcBef>
                <a:spcPct val="30000"/>
              </a:spcBef>
              <a:defRPr sz="1200">
                <a:solidFill>
                  <a:schemeClr val="tx1"/>
                </a:solidFill>
                <a:latin typeface="Century Schoolbook" panose="02040604050505020304" pitchFamily="18" charset="0"/>
              </a:defRPr>
            </a:lvl2pPr>
            <a:lvl3pPr marL="1143000" indent="-228600" defTabSz="908050">
              <a:spcBef>
                <a:spcPct val="30000"/>
              </a:spcBef>
              <a:defRPr sz="1200">
                <a:solidFill>
                  <a:schemeClr val="tx1"/>
                </a:solidFill>
                <a:latin typeface="Century Schoolbook" panose="02040604050505020304" pitchFamily="18" charset="0"/>
              </a:defRPr>
            </a:lvl3pPr>
            <a:lvl4pPr marL="1600200" indent="-228600" defTabSz="908050">
              <a:spcBef>
                <a:spcPct val="30000"/>
              </a:spcBef>
              <a:defRPr sz="1200">
                <a:solidFill>
                  <a:schemeClr val="tx1"/>
                </a:solidFill>
                <a:latin typeface="Century Schoolbook" panose="02040604050505020304" pitchFamily="18" charset="0"/>
              </a:defRPr>
            </a:lvl4pPr>
            <a:lvl5pPr marL="2057400" indent="-228600" defTabSz="908050">
              <a:spcBef>
                <a:spcPct val="30000"/>
              </a:spcBef>
              <a:defRPr sz="1200">
                <a:solidFill>
                  <a:schemeClr val="tx1"/>
                </a:solidFill>
                <a:latin typeface="Century Schoolbook" panose="02040604050505020304" pitchFamily="18" charset="0"/>
              </a:defRPr>
            </a:lvl5pPr>
            <a:lvl6pPr marL="25146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6pPr>
            <a:lvl7pPr marL="29718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7pPr>
            <a:lvl8pPr marL="34290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8pPr>
            <a:lvl9pPr marL="38862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9pPr>
          </a:lstStyle>
          <a:p>
            <a:pPr>
              <a:spcBef>
                <a:spcPct val="0"/>
              </a:spcBef>
            </a:pPr>
            <a:fld id="{2A25DF2B-96DC-456C-B950-F75D4E05E0D2}" type="slidenum">
              <a:rPr lang="en-GB" altLang="en-US" sz="1000" smtClean="0">
                <a:latin typeface="Verdana" panose="020B0604030504040204" pitchFamily="34" charset="0"/>
              </a:rPr>
              <a:pPr>
                <a:spcBef>
                  <a:spcPct val="0"/>
                </a:spcBef>
              </a:pPr>
              <a:t>3</a:t>
            </a:fld>
            <a:endParaRPr lang="en-GB" altLang="en-US" sz="1000" smtClean="0">
              <a:latin typeface="Verdan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ChangeArrowheads="1" noTextEdit="1"/>
          </p:cNvSpPr>
          <p:nvPr>
            <p:ph type="sldImg"/>
          </p:nvPr>
        </p:nvSpPr>
        <p:spPr>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entury Schoolbook" panose="02040604050505020304" pitchFamily="18" charset="0"/>
            </a:endParaRPr>
          </a:p>
        </p:txBody>
      </p:sp>
      <p:sp>
        <p:nvSpPr>
          <p:cNvPr id="24579"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200">
                <a:solidFill>
                  <a:schemeClr val="tx1"/>
                </a:solidFill>
                <a:latin typeface="Century Schoolbook" panose="02040604050505020304" pitchFamily="18" charset="0"/>
              </a:defRPr>
            </a:lvl1pPr>
            <a:lvl2pPr marL="742950" indent="-285750" defTabSz="908050">
              <a:spcBef>
                <a:spcPct val="30000"/>
              </a:spcBef>
              <a:defRPr sz="1200">
                <a:solidFill>
                  <a:schemeClr val="tx1"/>
                </a:solidFill>
                <a:latin typeface="Century Schoolbook" panose="02040604050505020304" pitchFamily="18" charset="0"/>
              </a:defRPr>
            </a:lvl2pPr>
            <a:lvl3pPr marL="1143000" indent="-228600" defTabSz="908050">
              <a:spcBef>
                <a:spcPct val="30000"/>
              </a:spcBef>
              <a:defRPr sz="1200">
                <a:solidFill>
                  <a:schemeClr val="tx1"/>
                </a:solidFill>
                <a:latin typeface="Century Schoolbook" panose="02040604050505020304" pitchFamily="18" charset="0"/>
              </a:defRPr>
            </a:lvl3pPr>
            <a:lvl4pPr marL="1600200" indent="-228600" defTabSz="908050">
              <a:spcBef>
                <a:spcPct val="30000"/>
              </a:spcBef>
              <a:defRPr sz="1200">
                <a:solidFill>
                  <a:schemeClr val="tx1"/>
                </a:solidFill>
                <a:latin typeface="Century Schoolbook" panose="02040604050505020304" pitchFamily="18" charset="0"/>
              </a:defRPr>
            </a:lvl4pPr>
            <a:lvl5pPr marL="2057400" indent="-228600" defTabSz="908050">
              <a:spcBef>
                <a:spcPct val="30000"/>
              </a:spcBef>
              <a:defRPr sz="1200">
                <a:solidFill>
                  <a:schemeClr val="tx1"/>
                </a:solidFill>
                <a:latin typeface="Century Schoolbook" panose="02040604050505020304" pitchFamily="18" charset="0"/>
              </a:defRPr>
            </a:lvl5pPr>
            <a:lvl6pPr marL="25146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6pPr>
            <a:lvl7pPr marL="29718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7pPr>
            <a:lvl8pPr marL="34290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8pPr>
            <a:lvl9pPr marL="38862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9pPr>
          </a:lstStyle>
          <a:p>
            <a:pPr>
              <a:spcBef>
                <a:spcPct val="0"/>
              </a:spcBef>
            </a:pPr>
            <a:r>
              <a:rPr lang="en-GB" altLang="en-US" sz="1000" smtClean="0">
                <a:latin typeface="Verdana" panose="020B0604030504040204" pitchFamily="34" charset="0"/>
              </a:rPr>
              <a:t>Life Technologies European Training Centre</a:t>
            </a:r>
          </a:p>
        </p:txBody>
      </p:sp>
      <p:sp>
        <p:nvSpPr>
          <p:cNvPr id="24580"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200">
                <a:solidFill>
                  <a:schemeClr val="tx1"/>
                </a:solidFill>
                <a:latin typeface="Century Schoolbook" panose="02040604050505020304" pitchFamily="18" charset="0"/>
              </a:defRPr>
            </a:lvl1pPr>
            <a:lvl2pPr marL="742950" indent="-285750" defTabSz="908050">
              <a:spcBef>
                <a:spcPct val="30000"/>
              </a:spcBef>
              <a:defRPr sz="1200">
                <a:solidFill>
                  <a:schemeClr val="tx1"/>
                </a:solidFill>
                <a:latin typeface="Century Schoolbook" panose="02040604050505020304" pitchFamily="18" charset="0"/>
              </a:defRPr>
            </a:lvl2pPr>
            <a:lvl3pPr marL="1143000" indent="-228600" defTabSz="908050">
              <a:spcBef>
                <a:spcPct val="30000"/>
              </a:spcBef>
              <a:defRPr sz="1200">
                <a:solidFill>
                  <a:schemeClr val="tx1"/>
                </a:solidFill>
                <a:latin typeface="Century Schoolbook" panose="02040604050505020304" pitchFamily="18" charset="0"/>
              </a:defRPr>
            </a:lvl3pPr>
            <a:lvl4pPr marL="1600200" indent="-228600" defTabSz="908050">
              <a:spcBef>
                <a:spcPct val="30000"/>
              </a:spcBef>
              <a:defRPr sz="1200">
                <a:solidFill>
                  <a:schemeClr val="tx1"/>
                </a:solidFill>
                <a:latin typeface="Century Schoolbook" panose="02040604050505020304" pitchFamily="18" charset="0"/>
              </a:defRPr>
            </a:lvl4pPr>
            <a:lvl5pPr marL="2057400" indent="-228600" defTabSz="908050">
              <a:spcBef>
                <a:spcPct val="30000"/>
              </a:spcBef>
              <a:defRPr sz="1200">
                <a:solidFill>
                  <a:schemeClr val="tx1"/>
                </a:solidFill>
                <a:latin typeface="Century Schoolbook" panose="02040604050505020304" pitchFamily="18" charset="0"/>
              </a:defRPr>
            </a:lvl5pPr>
            <a:lvl6pPr marL="25146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6pPr>
            <a:lvl7pPr marL="29718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7pPr>
            <a:lvl8pPr marL="34290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8pPr>
            <a:lvl9pPr marL="3886200" indent="-228600" defTabSz="908050" eaLnBrk="0" fontAlgn="base" hangingPunct="0">
              <a:spcBef>
                <a:spcPct val="30000"/>
              </a:spcBef>
              <a:spcAft>
                <a:spcPct val="0"/>
              </a:spcAft>
              <a:defRPr sz="1200">
                <a:solidFill>
                  <a:schemeClr val="tx1"/>
                </a:solidFill>
                <a:latin typeface="Century Schoolbook" panose="02040604050505020304" pitchFamily="18" charset="0"/>
              </a:defRPr>
            </a:lvl9pPr>
          </a:lstStyle>
          <a:p>
            <a:pPr>
              <a:spcBef>
                <a:spcPct val="0"/>
              </a:spcBef>
            </a:pPr>
            <a:fld id="{F2487C4B-5DD8-4B56-BD26-E716551C681A}" type="slidenum">
              <a:rPr lang="en-GB" altLang="en-US" sz="1000" smtClean="0">
                <a:latin typeface="Verdana" panose="020B0604030504040204" pitchFamily="34" charset="0"/>
              </a:rPr>
              <a:pPr>
                <a:spcBef>
                  <a:spcPct val="0"/>
                </a:spcBef>
              </a:pPr>
              <a:t>4</a:t>
            </a:fld>
            <a:endParaRPr lang="en-GB" altLang="en-US" sz="1000" smtClean="0">
              <a:latin typeface="Verdan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a:t>Click to edit Master title style</a:t>
            </a:r>
            <a:endParaRPr lang="en-CA"/>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6"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FCA41BB8-166A-4193-9AD7-F9169242E0CF}" type="slidenum">
              <a:rPr lang="en-US" altLang="en-US"/>
              <a:pPr>
                <a:defRPr/>
              </a:pPr>
              <a:t>‹#›</a:t>
            </a:fld>
            <a:endParaRPr lang="en-US" altLang="en-US"/>
          </a:p>
        </p:txBody>
      </p:sp>
    </p:spTree>
    <p:extLst>
      <p:ext uri="{BB962C8B-B14F-4D97-AF65-F5344CB8AC3E}">
        <p14:creationId xmlns:p14="http://schemas.microsoft.com/office/powerpoint/2010/main" val="319035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6"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CF8D88D2-2E85-4BA7-ADFF-3480733AC768}" type="slidenum">
              <a:rPr lang="en-US" altLang="en-US"/>
              <a:pPr>
                <a:defRPr/>
              </a:pPr>
              <a:t>‹#›</a:t>
            </a:fld>
            <a:endParaRPr lang="en-US" altLang="en-US"/>
          </a:p>
        </p:txBody>
      </p:sp>
    </p:spTree>
    <p:extLst>
      <p:ext uri="{BB962C8B-B14F-4D97-AF65-F5344CB8AC3E}">
        <p14:creationId xmlns:p14="http://schemas.microsoft.com/office/powerpoint/2010/main" val="3595360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38"/>
            <a:ext cx="2314575"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514350" y="274638"/>
            <a:ext cx="679132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6"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597706C7-FA6A-4E06-AD6D-686525FD4C3A}" type="slidenum">
              <a:rPr lang="en-US" altLang="en-US"/>
              <a:pPr>
                <a:defRPr/>
              </a:pPr>
              <a:t>‹#›</a:t>
            </a:fld>
            <a:endParaRPr lang="en-US" altLang="en-US"/>
          </a:p>
        </p:txBody>
      </p:sp>
    </p:spTree>
    <p:extLst>
      <p:ext uri="{BB962C8B-B14F-4D97-AF65-F5344CB8AC3E}">
        <p14:creationId xmlns:p14="http://schemas.microsoft.com/office/powerpoint/2010/main" val="3260987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514350" y="1600200"/>
            <a:ext cx="45529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quarter" idx="2"/>
          </p:nvPr>
        </p:nvSpPr>
        <p:spPr>
          <a:xfrm>
            <a:off x="5219700" y="1600200"/>
            <a:ext cx="455295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Content Placeholder 4"/>
          <p:cNvSpPr>
            <a:spLocks noGrp="1"/>
          </p:cNvSpPr>
          <p:nvPr>
            <p:ph sz="quarter" idx="3"/>
          </p:nvPr>
        </p:nvSpPr>
        <p:spPr>
          <a:xfrm>
            <a:off x="5219700" y="3938588"/>
            <a:ext cx="455295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8"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7E48EDC5-3965-45E4-AEC1-D21566A1825A}" type="slidenum">
              <a:rPr lang="en-US" altLang="en-US"/>
              <a:pPr>
                <a:defRPr/>
              </a:pPr>
              <a:t>‹#›</a:t>
            </a:fld>
            <a:endParaRPr lang="en-US" altLang="en-US"/>
          </a:p>
        </p:txBody>
      </p:sp>
    </p:spTree>
    <p:extLst>
      <p:ext uri="{BB962C8B-B14F-4D97-AF65-F5344CB8AC3E}">
        <p14:creationId xmlns:p14="http://schemas.microsoft.com/office/powerpoint/2010/main" val="2590629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514350" y="1600200"/>
            <a:ext cx="45529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5219700" y="1600200"/>
            <a:ext cx="45529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7"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AF0D532C-573F-4FC8-BD1A-E10AD4D1424A}" type="slidenum">
              <a:rPr lang="en-US" altLang="en-US"/>
              <a:pPr>
                <a:defRPr/>
              </a:pPr>
              <a:t>‹#›</a:t>
            </a:fld>
            <a:endParaRPr lang="en-US" altLang="en-US"/>
          </a:p>
        </p:txBody>
      </p:sp>
    </p:spTree>
    <p:extLst>
      <p:ext uri="{BB962C8B-B14F-4D97-AF65-F5344CB8AC3E}">
        <p14:creationId xmlns:p14="http://schemas.microsoft.com/office/powerpoint/2010/main" val="256883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6"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15859046-3488-42E5-83F1-6FEA711C8ADC}" type="slidenum">
              <a:rPr lang="en-US" altLang="en-US"/>
              <a:pPr>
                <a:defRPr/>
              </a:pPr>
              <a:t>‹#›</a:t>
            </a:fld>
            <a:endParaRPr lang="en-US" altLang="en-US"/>
          </a:p>
        </p:txBody>
      </p:sp>
    </p:spTree>
    <p:extLst>
      <p:ext uri="{BB962C8B-B14F-4D97-AF65-F5344CB8AC3E}">
        <p14:creationId xmlns:p14="http://schemas.microsoft.com/office/powerpoint/2010/main" val="35907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6"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9A1C8C81-2215-45B7-A01A-439AF624C940}" type="slidenum">
              <a:rPr lang="en-US" altLang="en-US"/>
              <a:pPr>
                <a:defRPr/>
              </a:pPr>
              <a:t>‹#›</a:t>
            </a:fld>
            <a:endParaRPr lang="en-US" altLang="en-US"/>
          </a:p>
        </p:txBody>
      </p:sp>
    </p:spTree>
    <p:extLst>
      <p:ext uri="{BB962C8B-B14F-4D97-AF65-F5344CB8AC3E}">
        <p14:creationId xmlns:p14="http://schemas.microsoft.com/office/powerpoint/2010/main" val="71687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51435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521970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7"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4C5729FD-B96A-4926-AC0F-A8AB5D5331CB}" type="slidenum">
              <a:rPr lang="en-US" altLang="en-US"/>
              <a:pPr>
                <a:defRPr/>
              </a:pPr>
              <a:t>‹#›</a:t>
            </a:fld>
            <a:endParaRPr lang="en-US" altLang="en-US"/>
          </a:p>
        </p:txBody>
      </p:sp>
    </p:spTree>
    <p:extLst>
      <p:ext uri="{BB962C8B-B14F-4D97-AF65-F5344CB8AC3E}">
        <p14:creationId xmlns:p14="http://schemas.microsoft.com/office/powerpoint/2010/main" val="270078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9"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32DCA47A-3FE9-490A-94D5-42A8EBBC021E}" type="slidenum">
              <a:rPr lang="en-US" altLang="en-US"/>
              <a:pPr>
                <a:defRPr/>
              </a:pPr>
              <a:t>‹#›</a:t>
            </a:fld>
            <a:endParaRPr lang="en-US" altLang="en-US"/>
          </a:p>
        </p:txBody>
      </p:sp>
    </p:spTree>
    <p:extLst>
      <p:ext uri="{BB962C8B-B14F-4D97-AF65-F5344CB8AC3E}">
        <p14:creationId xmlns:p14="http://schemas.microsoft.com/office/powerpoint/2010/main" val="100080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5"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987DC513-0BD9-432A-B718-DB8715260067}" type="slidenum">
              <a:rPr lang="en-US" altLang="en-US"/>
              <a:pPr>
                <a:defRPr/>
              </a:pPr>
              <a:t>‹#›</a:t>
            </a:fld>
            <a:endParaRPr lang="en-US" altLang="en-US"/>
          </a:p>
        </p:txBody>
      </p:sp>
    </p:spTree>
    <p:extLst>
      <p:ext uri="{BB962C8B-B14F-4D97-AF65-F5344CB8AC3E}">
        <p14:creationId xmlns:p14="http://schemas.microsoft.com/office/powerpoint/2010/main" val="4010113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4"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758EDFED-AB46-4E7E-B5A5-2FB8B92B712D}" type="slidenum">
              <a:rPr lang="en-US" altLang="en-US"/>
              <a:pPr>
                <a:defRPr/>
              </a:pPr>
              <a:t>‹#›</a:t>
            </a:fld>
            <a:endParaRPr lang="en-US" altLang="en-US"/>
          </a:p>
        </p:txBody>
      </p:sp>
    </p:spTree>
    <p:extLst>
      <p:ext uri="{BB962C8B-B14F-4D97-AF65-F5344CB8AC3E}">
        <p14:creationId xmlns:p14="http://schemas.microsoft.com/office/powerpoint/2010/main" val="226780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7"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B3531180-5392-4F79-841D-2AA3FB6A50C4}" type="slidenum">
              <a:rPr lang="en-US" altLang="en-US"/>
              <a:pPr>
                <a:defRPr/>
              </a:pPr>
              <a:t>‹#›</a:t>
            </a:fld>
            <a:endParaRPr lang="en-US" altLang="en-US"/>
          </a:p>
        </p:txBody>
      </p:sp>
    </p:spTree>
    <p:extLst>
      <p:ext uri="{BB962C8B-B14F-4D97-AF65-F5344CB8AC3E}">
        <p14:creationId xmlns:p14="http://schemas.microsoft.com/office/powerpoint/2010/main" val="4039187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52E1213-BAD7-6044-8601-3DA2FFBA58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6B1B146-515F-3742-BFF4-7EDE569DCE7A}"/>
              </a:ext>
            </a:extLst>
          </p:cNvPr>
          <p:cNvSpPr>
            <a:spLocks noGrp="1" noChangeArrowheads="1"/>
          </p:cNvSpPr>
          <p:nvPr>
            <p:ph type="ftr" sz="quarter" idx="11"/>
          </p:nvPr>
        </p:nvSpPr>
        <p:spPr>
          <a:ln/>
        </p:spPr>
        <p:txBody>
          <a:bodyPr/>
          <a:lstStyle>
            <a:lvl1pPr>
              <a:defRPr/>
            </a:lvl1pPr>
          </a:lstStyle>
          <a:p>
            <a:pPr>
              <a:defRPr/>
            </a:pPr>
            <a:r>
              <a:rPr lang="en-US"/>
              <a:t>Life Technologies-Essential Technologies for the Science of Life</a:t>
            </a:r>
          </a:p>
        </p:txBody>
      </p:sp>
      <p:sp>
        <p:nvSpPr>
          <p:cNvPr id="7" name="Rectangle 6">
            <a:extLst>
              <a:ext uri="{FF2B5EF4-FFF2-40B4-BE49-F238E27FC236}">
                <a16:creationId xmlns:a16="http://schemas.microsoft.com/office/drawing/2014/main" id="{6EE9358B-8798-C343-98DA-0A30639172F4}"/>
              </a:ext>
            </a:extLst>
          </p:cNvPr>
          <p:cNvSpPr>
            <a:spLocks noGrp="1" noChangeArrowheads="1"/>
          </p:cNvSpPr>
          <p:nvPr>
            <p:ph type="sldNum" sz="quarter" idx="12"/>
          </p:nvPr>
        </p:nvSpPr>
        <p:spPr>
          <a:ln/>
        </p:spPr>
        <p:txBody>
          <a:bodyPr/>
          <a:lstStyle>
            <a:lvl1pPr>
              <a:defRPr/>
            </a:lvl1pPr>
          </a:lstStyle>
          <a:p>
            <a:pPr>
              <a:defRPr/>
            </a:pPr>
            <a:fld id="{08CEECD7-1394-4D65-A4E9-DA08B983D8EE}" type="slidenum">
              <a:rPr lang="en-US" altLang="en-US"/>
              <a:pPr>
                <a:defRPr/>
              </a:pPr>
              <a:t>‹#›</a:t>
            </a:fld>
            <a:endParaRPr lang="en-US" altLang="en-US"/>
          </a:p>
        </p:txBody>
      </p:sp>
    </p:spTree>
    <p:extLst>
      <p:ext uri="{BB962C8B-B14F-4D97-AF65-F5344CB8AC3E}">
        <p14:creationId xmlns:p14="http://schemas.microsoft.com/office/powerpoint/2010/main" val="2316768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274638"/>
            <a:ext cx="9258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1600200"/>
            <a:ext cx="92583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0100" name="Rectangle 4">
            <a:extLst>
              <a:ext uri="{FF2B5EF4-FFF2-40B4-BE49-F238E27FC236}">
                <a16:creationId xmlns:a16="http://schemas.microsoft.com/office/drawing/2014/main" id="{952E1213-BAD7-6044-8601-3DA2FFBA5849}"/>
              </a:ext>
            </a:extLst>
          </p:cNvPr>
          <p:cNvSpPr>
            <a:spLocks noGrp="1" noChangeArrowheads="1"/>
          </p:cNvSpPr>
          <p:nvPr>
            <p:ph type="dt" sz="half" idx="2"/>
          </p:nvPr>
        </p:nvSpPr>
        <p:spPr bwMode="auto">
          <a:xfrm>
            <a:off x="514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260101" name="Rectangle 5">
            <a:extLst>
              <a:ext uri="{FF2B5EF4-FFF2-40B4-BE49-F238E27FC236}">
                <a16:creationId xmlns:a16="http://schemas.microsoft.com/office/drawing/2014/main" id="{46B1B146-515F-3742-BFF4-7EDE569DCE7A}"/>
              </a:ext>
            </a:extLst>
          </p:cNvPr>
          <p:cNvSpPr>
            <a:spLocks noGrp="1" noChangeArrowheads="1"/>
          </p:cNvSpPr>
          <p:nvPr>
            <p:ph type="ftr" sz="quarter" idx="3"/>
          </p:nvPr>
        </p:nvSpPr>
        <p:spPr bwMode="auto">
          <a:xfrm>
            <a:off x="3514725" y="6245225"/>
            <a:ext cx="3257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t>Life Technologies-Essential Technologies for the Science of Life</a:t>
            </a:r>
          </a:p>
        </p:txBody>
      </p:sp>
      <p:sp>
        <p:nvSpPr>
          <p:cNvPr id="260102" name="Rectangle 6">
            <a:extLst>
              <a:ext uri="{FF2B5EF4-FFF2-40B4-BE49-F238E27FC236}">
                <a16:creationId xmlns:a16="http://schemas.microsoft.com/office/drawing/2014/main" id="{6EE9358B-8798-C343-98DA-0A30639172F4}"/>
              </a:ext>
            </a:extLst>
          </p:cNvPr>
          <p:cNvSpPr>
            <a:spLocks noGrp="1" noChangeArrowheads="1"/>
          </p:cNvSpPr>
          <p:nvPr>
            <p:ph type="sldNum" sz="quarter" idx="4"/>
          </p:nvPr>
        </p:nvSpPr>
        <p:spPr bwMode="auto">
          <a:xfrm>
            <a:off x="7372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4DC3912-BE14-4060-8898-73784627C36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169863" y="211138"/>
            <a:ext cx="9504362" cy="1143000"/>
          </a:xfrm>
        </p:spPr>
        <p:txBody>
          <a:bodyPr/>
          <a:lstStyle/>
          <a:p>
            <a:pPr eaLnBrk="1" hangingPunct="1"/>
            <a:r>
              <a:rPr lang="en-US" altLang="en-US" smtClean="0"/>
              <a:t>Chapter 12: Cloning by recombination</a:t>
            </a:r>
          </a:p>
        </p:txBody>
      </p:sp>
      <p:sp>
        <p:nvSpPr>
          <p:cNvPr id="2051" name="Rectangle 3"/>
          <p:cNvSpPr>
            <a:spLocks noGrp="1" noChangeArrowheads="1"/>
          </p:cNvSpPr>
          <p:nvPr>
            <p:ph type="body" idx="1"/>
          </p:nvPr>
        </p:nvSpPr>
        <p:spPr/>
        <p:txBody>
          <a:bodyPr/>
          <a:lstStyle/>
          <a:p>
            <a:pPr marL="609600" indent="-609600" eaLnBrk="1" hangingPunct="1">
              <a:buFontTx/>
              <a:buAutoNum type="arabicPeriod"/>
            </a:pPr>
            <a:r>
              <a:rPr lang="en-US" altLang="en-US" sz="2800" smtClean="0"/>
              <a:t>General background to site-specific recombination </a:t>
            </a:r>
          </a:p>
          <a:p>
            <a:pPr marL="609600" indent="-609600" eaLnBrk="1" hangingPunct="1">
              <a:buFontTx/>
              <a:buAutoNum type="arabicPeriod"/>
            </a:pPr>
            <a:endParaRPr lang="en-US" altLang="en-US" sz="1600" smtClean="0"/>
          </a:p>
          <a:p>
            <a:pPr marL="609600" indent="-609600" eaLnBrk="1" hangingPunct="1">
              <a:buFontTx/>
              <a:buAutoNum type="arabicPeriod"/>
            </a:pPr>
            <a:r>
              <a:rPr lang="en-US" altLang="en-US" sz="2800" smtClean="0"/>
              <a:t>The lambda recombination system (more stealing from other organisms!)</a:t>
            </a:r>
          </a:p>
          <a:p>
            <a:pPr marL="609600" indent="-609600" eaLnBrk="1" hangingPunct="1">
              <a:buFontTx/>
              <a:buAutoNum type="arabicPeriod"/>
            </a:pPr>
            <a:endParaRPr lang="en-US" altLang="en-US" sz="1600" smtClean="0"/>
          </a:p>
          <a:p>
            <a:pPr marL="609600" indent="-609600" eaLnBrk="1" hangingPunct="1">
              <a:buFontTx/>
              <a:buAutoNum type="arabicPeriod"/>
            </a:pPr>
            <a:r>
              <a:rPr lang="en-US" altLang="en-US" sz="2800" smtClean="0"/>
              <a:t>Potential advantages of using recombination for cloning</a:t>
            </a:r>
          </a:p>
          <a:p>
            <a:pPr marL="609600" indent="-609600" eaLnBrk="1" hangingPunct="1">
              <a:buFontTx/>
              <a:buAutoNum type="arabicPeriod"/>
            </a:pPr>
            <a:endParaRPr lang="en-US" altLang="en-US" sz="1600" smtClean="0"/>
          </a:p>
          <a:p>
            <a:pPr marL="609600" indent="-609600" eaLnBrk="1" hangingPunct="1">
              <a:buFontTx/>
              <a:buAutoNum type="arabicPeriod"/>
            </a:pPr>
            <a:r>
              <a:rPr lang="en-US" altLang="en-US" sz="2800" smtClean="0"/>
              <a:t>Adaptation of the lambda recombination system for efficient cloning – GATEWAY technology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20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fade">
                                      <p:cBhvr>
                                        <p:cTn id="12" dur="2000"/>
                                        <p:tgtEl>
                                          <p:spTgt spid="20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4" end="4"/>
                                            </p:txEl>
                                          </p:spTgt>
                                        </p:tgtEl>
                                        <p:attrNameLst>
                                          <p:attrName>style.visibility</p:attrName>
                                        </p:attrNameLst>
                                      </p:cBhvr>
                                      <p:to>
                                        <p:strVal val="visible"/>
                                      </p:to>
                                    </p:set>
                                    <p:animEffect transition="in" filter="fade">
                                      <p:cBhvr>
                                        <p:cTn id="17" dur="2000"/>
                                        <p:tgtEl>
                                          <p:spTgt spid="205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6" end="6"/>
                                            </p:txEl>
                                          </p:spTgt>
                                        </p:tgtEl>
                                        <p:attrNameLst>
                                          <p:attrName>style.visibility</p:attrName>
                                        </p:attrNameLst>
                                      </p:cBhvr>
                                      <p:to>
                                        <p:strVal val="visible"/>
                                      </p:to>
                                    </p:set>
                                    <p:animEffect transition="in" filter="fade">
                                      <p:cBhvr>
                                        <p:cTn id="22" dur="2000"/>
                                        <p:tgtEl>
                                          <p:spTgt spid="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542925" y="933450"/>
            <a:ext cx="9258300" cy="4525963"/>
          </a:xfrm>
        </p:spPr>
        <p:txBody>
          <a:bodyPr/>
          <a:lstStyle/>
          <a:p>
            <a:pPr eaLnBrk="1" hangingPunct="1">
              <a:buFontTx/>
              <a:buNone/>
            </a:pPr>
            <a:r>
              <a:rPr lang="en-US" altLang="en-US" b="1" smtClean="0">
                <a:solidFill>
                  <a:schemeClr val="accent2"/>
                </a:solidFill>
              </a:rPr>
              <a:t>Site-Specific Recombination</a:t>
            </a:r>
            <a:endParaRPr lang="en-US" altLang="en-US" smtClean="0">
              <a:solidFill>
                <a:schemeClr val="accent2"/>
              </a:solidFill>
            </a:endParaRPr>
          </a:p>
          <a:p>
            <a:pPr eaLnBrk="1" hangingPunct="1">
              <a:buFontTx/>
              <a:buChar char="-"/>
            </a:pPr>
            <a:r>
              <a:rPr lang="en-US" altLang="en-US" smtClean="0"/>
              <a:t>short specific sequences are required for recombination and are the only sites at which recombination occurs. </a:t>
            </a:r>
          </a:p>
          <a:p>
            <a:pPr eaLnBrk="1" hangingPunct="1">
              <a:buFontTx/>
              <a:buChar char="-"/>
            </a:pPr>
            <a:r>
              <a:rPr lang="en-US" altLang="en-US" smtClean="0"/>
              <a:t> require specialized proteins to recognize these sites and to catalyze the recombination reaction at these sites.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Effect transition="in" filter="fade">
                                      <p:cBhvr>
                                        <p:cTn id="7" dur="2000"/>
                                        <p:tgtEl>
                                          <p:spTgt spid="30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4">
                                            <p:txEl>
                                              <p:pRg st="1" end="1"/>
                                            </p:txEl>
                                          </p:spTgt>
                                        </p:tgtEl>
                                        <p:attrNameLst>
                                          <p:attrName>style.visibility</p:attrName>
                                        </p:attrNameLst>
                                      </p:cBhvr>
                                      <p:to>
                                        <p:strVal val="visible"/>
                                      </p:to>
                                    </p:set>
                                    <p:animEffect transition="in" filter="fade">
                                      <p:cBhvr>
                                        <p:cTn id="12" dur="2000"/>
                                        <p:tgtEl>
                                          <p:spTgt spid="30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4">
                                            <p:txEl>
                                              <p:pRg st="2" end="2"/>
                                            </p:txEl>
                                          </p:spTgt>
                                        </p:tgtEl>
                                        <p:attrNameLst>
                                          <p:attrName>style.visibility</p:attrName>
                                        </p:attrNameLst>
                                      </p:cBhvr>
                                      <p:to>
                                        <p:strVal val="visible"/>
                                      </p:to>
                                    </p:set>
                                    <p:animEffect transition="in" filter="fade">
                                      <p:cBhvr>
                                        <p:cTn id="17" dur="2000"/>
                                        <p:tgtEl>
                                          <p:spTgt spid="30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body" sz="half" idx="1"/>
          </p:nvPr>
        </p:nvSpPr>
        <p:spPr>
          <a:xfrm>
            <a:off x="514350" y="381000"/>
            <a:ext cx="8864600" cy="6253163"/>
          </a:xfrm>
        </p:spPr>
        <p:txBody>
          <a:bodyPr/>
          <a:lstStyle/>
          <a:p>
            <a:pPr eaLnBrk="1" hangingPunct="1">
              <a:lnSpc>
                <a:spcPct val="80000"/>
              </a:lnSpc>
              <a:buFontTx/>
              <a:buNone/>
            </a:pPr>
            <a:r>
              <a:rPr lang="en-US" altLang="en-US" sz="2000" smtClean="0">
                <a:solidFill>
                  <a:schemeClr val="accent2"/>
                </a:solidFill>
              </a:rPr>
              <a:t>Site-specific recombination involves two specific sites</a:t>
            </a:r>
          </a:p>
          <a:p>
            <a:pPr eaLnBrk="1" hangingPunct="1">
              <a:lnSpc>
                <a:spcPct val="80000"/>
              </a:lnSpc>
              <a:buFont typeface="Wingdings" panose="05000000000000000000" pitchFamily="2" charset="2"/>
              <a:buChar char="à"/>
            </a:pPr>
            <a:r>
              <a:rPr lang="en-US" altLang="en-US" sz="2000" smtClean="0">
                <a:solidFill>
                  <a:schemeClr val="accent2"/>
                </a:solidFill>
              </a:rPr>
              <a:t>two types of site-specific recombination reaction</a:t>
            </a:r>
          </a:p>
          <a:p>
            <a:pPr eaLnBrk="1" hangingPunct="1">
              <a:lnSpc>
                <a:spcPct val="80000"/>
              </a:lnSpc>
              <a:buFont typeface="Wingdings" panose="05000000000000000000" pitchFamily="2" charset="2"/>
              <a:buChar char="à"/>
            </a:pPr>
            <a:endParaRPr lang="en-US" altLang="en-US" sz="1600" smtClean="0"/>
          </a:p>
          <a:p>
            <a:pPr eaLnBrk="1" hangingPunct="1">
              <a:lnSpc>
                <a:spcPct val="80000"/>
              </a:lnSpc>
              <a:buFontTx/>
              <a:buNone/>
            </a:pPr>
            <a:r>
              <a:rPr lang="en-US" altLang="en-US" sz="1600" b="1" smtClean="0"/>
              <a:t>1. Inverted repeats</a:t>
            </a:r>
            <a:endParaRPr lang="en-US" altLang="en-US" sz="1600" smtClean="0"/>
          </a:p>
          <a:p>
            <a:pPr eaLnBrk="1" hangingPunct="1">
              <a:lnSpc>
                <a:spcPct val="80000"/>
              </a:lnSpc>
            </a:pPr>
            <a:r>
              <a:rPr lang="en-US" altLang="en-US" sz="1400" smtClean="0"/>
              <a:t>If the two sites at which recombination will take place are oriented oppositely to one another in the same DNA molecule then the following illustrates the sequence of events that will take place:</a:t>
            </a:r>
          </a:p>
          <a:p>
            <a:pPr eaLnBrk="1" hangingPunct="1">
              <a:lnSpc>
                <a:spcPct val="80000"/>
              </a:lnSpc>
            </a:pPr>
            <a:endParaRPr lang="en-US" altLang="en-US" sz="1400" smtClean="0"/>
          </a:p>
          <a:p>
            <a:pPr eaLnBrk="1" hangingPunct="1">
              <a:lnSpc>
                <a:spcPct val="80000"/>
              </a:lnSpc>
              <a:buFontTx/>
              <a:buNone/>
            </a:pPr>
            <a:endParaRPr lang="en-US" altLang="en-US" sz="1600" smtClean="0"/>
          </a:p>
          <a:p>
            <a:pPr eaLnBrk="1" hangingPunct="1">
              <a:lnSpc>
                <a:spcPct val="80000"/>
              </a:lnSpc>
              <a:buFontTx/>
              <a:buNone/>
            </a:pPr>
            <a:endParaRPr lang="en-US" altLang="en-US" sz="1600" smtClean="0"/>
          </a:p>
          <a:p>
            <a:pPr eaLnBrk="1" hangingPunct="1">
              <a:lnSpc>
                <a:spcPct val="80000"/>
              </a:lnSpc>
              <a:buFontTx/>
              <a:buNone/>
            </a:pPr>
            <a:endParaRPr lang="en-US" altLang="en-US" sz="1600" smtClean="0"/>
          </a:p>
          <a:p>
            <a:pPr eaLnBrk="1" hangingPunct="1">
              <a:lnSpc>
                <a:spcPct val="80000"/>
              </a:lnSpc>
              <a:buFontTx/>
              <a:buNone/>
            </a:pPr>
            <a:endParaRPr lang="en-US" altLang="en-US" sz="1600" smtClean="0"/>
          </a:p>
          <a:p>
            <a:pPr eaLnBrk="1" hangingPunct="1">
              <a:lnSpc>
                <a:spcPct val="80000"/>
              </a:lnSpc>
              <a:buFontTx/>
              <a:buNone/>
            </a:pPr>
            <a:endParaRPr lang="en-US" altLang="en-US" sz="1600" smtClean="0"/>
          </a:p>
          <a:p>
            <a:pPr eaLnBrk="1" hangingPunct="1">
              <a:lnSpc>
                <a:spcPct val="80000"/>
              </a:lnSpc>
            </a:pPr>
            <a:r>
              <a:rPr lang="en-US" altLang="en-US" sz="1600" b="1" smtClean="0"/>
              <a:t>recombination at inverted repeats causes an inversion</a:t>
            </a:r>
            <a:r>
              <a:rPr lang="en-US" altLang="en-US" sz="1600" smtClean="0"/>
              <a:t>.</a:t>
            </a:r>
            <a:r>
              <a:rPr lang="en-US" altLang="en-US" sz="2000" smtClean="0"/>
              <a:t> </a:t>
            </a:r>
          </a:p>
          <a:p>
            <a:pPr eaLnBrk="1" hangingPunct="1">
              <a:lnSpc>
                <a:spcPct val="80000"/>
              </a:lnSpc>
            </a:pPr>
            <a:endParaRPr lang="en-US" altLang="en-US" sz="1600" smtClean="0"/>
          </a:p>
          <a:p>
            <a:pPr eaLnBrk="1" hangingPunct="1">
              <a:lnSpc>
                <a:spcPct val="80000"/>
              </a:lnSpc>
              <a:buFontTx/>
              <a:buNone/>
            </a:pPr>
            <a:r>
              <a:rPr lang="en-US" altLang="en-US" sz="1600" smtClean="0"/>
              <a:t>2. </a:t>
            </a:r>
            <a:r>
              <a:rPr lang="en-US" altLang="en-US" sz="1600" b="1" smtClean="0"/>
              <a:t>Direct repeats</a:t>
            </a:r>
            <a:endParaRPr lang="en-US" altLang="en-US" sz="1600" smtClean="0"/>
          </a:p>
          <a:p>
            <a:pPr eaLnBrk="1" hangingPunct="1">
              <a:lnSpc>
                <a:spcPct val="80000"/>
              </a:lnSpc>
            </a:pPr>
            <a:r>
              <a:rPr lang="en-US" altLang="en-US" sz="1400" smtClean="0"/>
              <a:t>If the two sites at which recombination will take place are oriented in the same direction in the same DNA molecule then the following illustrates the sequence of events</a:t>
            </a:r>
            <a:r>
              <a:rPr lang="en-US" altLang="en-US" sz="1600" smtClean="0"/>
              <a:t>:</a:t>
            </a:r>
          </a:p>
          <a:p>
            <a:pPr eaLnBrk="1" hangingPunct="1">
              <a:lnSpc>
                <a:spcPct val="80000"/>
              </a:lnSpc>
              <a:buFontTx/>
              <a:buNone/>
            </a:pPr>
            <a:endParaRPr lang="en-US" altLang="en-US" sz="1600" smtClean="0"/>
          </a:p>
          <a:p>
            <a:pPr eaLnBrk="1" hangingPunct="1">
              <a:lnSpc>
                <a:spcPct val="80000"/>
              </a:lnSpc>
              <a:buFontTx/>
              <a:buNone/>
            </a:pPr>
            <a:endParaRPr lang="en-US" altLang="en-US" sz="1600" smtClean="0"/>
          </a:p>
          <a:p>
            <a:pPr eaLnBrk="1" hangingPunct="1">
              <a:lnSpc>
                <a:spcPct val="80000"/>
              </a:lnSpc>
              <a:buFontTx/>
              <a:buNone/>
            </a:pPr>
            <a:endParaRPr lang="en-US" altLang="en-US" sz="1600" smtClean="0"/>
          </a:p>
          <a:p>
            <a:pPr eaLnBrk="1" hangingPunct="1">
              <a:lnSpc>
                <a:spcPct val="80000"/>
              </a:lnSpc>
              <a:buFontTx/>
              <a:buNone/>
            </a:pPr>
            <a:endParaRPr lang="en-US" altLang="en-US" sz="1600" smtClean="0"/>
          </a:p>
          <a:p>
            <a:pPr eaLnBrk="1" hangingPunct="1">
              <a:lnSpc>
                <a:spcPct val="80000"/>
              </a:lnSpc>
              <a:buFontTx/>
              <a:buNone/>
            </a:pPr>
            <a:endParaRPr lang="en-US" altLang="en-US" sz="1600" smtClean="0"/>
          </a:p>
          <a:p>
            <a:pPr eaLnBrk="1" hangingPunct="1">
              <a:lnSpc>
                <a:spcPct val="80000"/>
              </a:lnSpc>
              <a:buFontTx/>
              <a:buNone/>
            </a:pPr>
            <a:endParaRPr lang="en-US" altLang="en-US" sz="1600" smtClean="0"/>
          </a:p>
          <a:p>
            <a:pPr eaLnBrk="1" hangingPunct="1">
              <a:lnSpc>
                <a:spcPct val="80000"/>
              </a:lnSpc>
            </a:pPr>
            <a:r>
              <a:rPr lang="en-US" altLang="en-US" sz="1600" b="1" smtClean="0"/>
              <a:t>recombination at direct repeats causes a deletion (</a:t>
            </a:r>
            <a:r>
              <a:rPr lang="en-US" altLang="en-US" sz="1600" b="1" smtClean="0">
                <a:solidFill>
                  <a:schemeClr val="accent2"/>
                </a:solidFill>
              </a:rPr>
              <a:t>or integration in the reverse direction</a:t>
            </a:r>
            <a:r>
              <a:rPr lang="en-US" altLang="en-US" sz="1600" b="1" smtClean="0"/>
              <a:t>)</a:t>
            </a:r>
            <a:r>
              <a:rPr lang="en-US" altLang="en-US" sz="2800" smtClean="0"/>
              <a:t> </a:t>
            </a:r>
          </a:p>
        </p:txBody>
      </p:sp>
      <p:pic>
        <p:nvPicPr>
          <p:cNvPr id="21506" name="Picture 4" descr="rec_invert"/>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474788" y="1957388"/>
            <a:ext cx="6680200" cy="1136650"/>
          </a:xfrm>
          <a:noFill/>
        </p:spPr>
      </p:pic>
      <p:pic>
        <p:nvPicPr>
          <p:cNvPr id="21507" name="Picture 7" descr="rec_direct"/>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277938" y="4456113"/>
            <a:ext cx="6926262" cy="13081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noChangeArrowheads="1"/>
          </p:cNvSpPr>
          <p:nvPr>
            <p:ph type="title"/>
          </p:nvPr>
        </p:nvSpPr>
        <p:spPr>
          <a:xfrm>
            <a:off x="530225" y="463550"/>
            <a:ext cx="9258300" cy="765175"/>
          </a:xfrm>
        </p:spPr>
        <p:txBody>
          <a:bodyPr/>
          <a:lstStyle/>
          <a:p>
            <a:pPr eaLnBrk="1" hangingPunct="1"/>
            <a:r>
              <a:rPr lang="en-US" altLang="en-US" sz="3200" b="1" smtClean="0">
                <a:solidFill>
                  <a:schemeClr val="accent2"/>
                </a:solidFill>
              </a:rPr>
              <a:t/>
            </a:r>
            <a:br>
              <a:rPr lang="en-US" altLang="en-US" sz="3200" b="1" smtClean="0">
                <a:solidFill>
                  <a:schemeClr val="accent2"/>
                </a:solidFill>
              </a:rPr>
            </a:br>
            <a:r>
              <a:rPr lang="en-US" altLang="en-US" sz="3200" b="1" smtClean="0">
                <a:solidFill>
                  <a:schemeClr val="accent2"/>
                </a:solidFill>
              </a:rPr>
              <a:t>Integration of bacteriophage lambda</a:t>
            </a:r>
            <a:r>
              <a:rPr lang="en-US" altLang="en-US" sz="4000" b="1" smtClean="0"/>
              <a:t/>
            </a:r>
            <a:br>
              <a:rPr lang="en-US" altLang="en-US" sz="4000" b="1" smtClean="0"/>
            </a:br>
            <a:endParaRPr lang="en-US" altLang="en-US" sz="4000" b="1" smtClean="0"/>
          </a:p>
        </p:txBody>
      </p:sp>
      <p:sp>
        <p:nvSpPr>
          <p:cNvPr id="23554" name="Rectangle 3"/>
          <p:cNvSpPr>
            <a:spLocks noGrp="1" noChangeArrowheads="1"/>
          </p:cNvSpPr>
          <p:nvPr>
            <p:ph type="body" sz="half" idx="1"/>
          </p:nvPr>
        </p:nvSpPr>
        <p:spPr>
          <a:xfrm>
            <a:off x="514350" y="1295400"/>
            <a:ext cx="3857625" cy="5018088"/>
          </a:xfrm>
        </p:spPr>
        <p:txBody>
          <a:bodyPr/>
          <a:lstStyle/>
          <a:p>
            <a:pPr eaLnBrk="1" hangingPunct="1">
              <a:lnSpc>
                <a:spcPct val="90000"/>
              </a:lnSpc>
            </a:pPr>
            <a:r>
              <a:rPr lang="en-US" altLang="en-US" sz="1800" smtClean="0"/>
              <a:t>bacteriophage lambda is a temperate phage</a:t>
            </a:r>
          </a:p>
          <a:p>
            <a:pPr lvl="1" eaLnBrk="1" hangingPunct="1">
              <a:lnSpc>
                <a:spcPct val="90000"/>
              </a:lnSpc>
            </a:pPr>
            <a:r>
              <a:rPr lang="en-US" altLang="en-US" sz="1400" smtClean="0"/>
              <a:t>the phage will either follow a </a:t>
            </a:r>
            <a:r>
              <a:rPr lang="en-US" altLang="en-US" sz="1400" b="1" smtClean="0"/>
              <a:t>lytic growth</a:t>
            </a:r>
            <a:r>
              <a:rPr lang="en-US" altLang="en-US" sz="1400" smtClean="0"/>
              <a:t> pathway </a:t>
            </a:r>
          </a:p>
          <a:p>
            <a:pPr lvl="1" eaLnBrk="1" hangingPunct="1">
              <a:lnSpc>
                <a:spcPct val="90000"/>
              </a:lnSpc>
            </a:pPr>
            <a:r>
              <a:rPr lang="en-US" altLang="en-US" sz="1400" smtClean="0"/>
              <a:t>or a </a:t>
            </a:r>
            <a:r>
              <a:rPr lang="en-US" altLang="en-US" sz="1400" b="1" smtClean="0"/>
              <a:t>lysogenic growth</a:t>
            </a:r>
            <a:r>
              <a:rPr lang="en-US" altLang="en-US" sz="1400" smtClean="0"/>
              <a:t> pathway</a:t>
            </a:r>
          </a:p>
          <a:p>
            <a:pPr eaLnBrk="1" hangingPunct="1">
              <a:lnSpc>
                <a:spcPct val="90000"/>
              </a:lnSpc>
            </a:pPr>
            <a:r>
              <a:rPr lang="en-US" altLang="en-US" sz="1800" smtClean="0"/>
              <a:t>In the </a:t>
            </a:r>
            <a:r>
              <a:rPr lang="en-US" altLang="en-US" sz="1800" b="1" smtClean="0"/>
              <a:t>lytic growth</a:t>
            </a:r>
            <a:r>
              <a:rPr lang="en-US" altLang="en-US" sz="1800" smtClean="0"/>
              <a:t> pathway</a:t>
            </a:r>
          </a:p>
          <a:p>
            <a:pPr lvl="1" eaLnBrk="1" hangingPunct="1">
              <a:lnSpc>
                <a:spcPct val="90000"/>
              </a:lnSpc>
            </a:pPr>
            <a:r>
              <a:rPr lang="en-US" altLang="en-US" sz="1400" smtClean="0"/>
              <a:t>the phage replicates itself and lyses the host cell</a:t>
            </a:r>
          </a:p>
          <a:p>
            <a:pPr eaLnBrk="1" hangingPunct="1">
              <a:lnSpc>
                <a:spcPct val="90000"/>
              </a:lnSpc>
            </a:pPr>
            <a:r>
              <a:rPr lang="en-US" altLang="en-US" sz="1800" smtClean="0"/>
              <a:t>In the </a:t>
            </a:r>
            <a:r>
              <a:rPr lang="en-US" altLang="en-US" sz="1800" b="1" smtClean="0"/>
              <a:t>lysogenic growth</a:t>
            </a:r>
            <a:r>
              <a:rPr lang="en-US" altLang="en-US" sz="1800" smtClean="0"/>
              <a:t> pathway</a:t>
            </a:r>
          </a:p>
          <a:p>
            <a:pPr lvl="1" eaLnBrk="1" hangingPunct="1">
              <a:lnSpc>
                <a:spcPct val="90000"/>
              </a:lnSpc>
            </a:pPr>
            <a:r>
              <a:rPr lang="en-US" altLang="en-US" sz="1400" smtClean="0"/>
              <a:t> phage DNA is integrated into the host chromosome </a:t>
            </a:r>
          </a:p>
          <a:p>
            <a:pPr lvl="2" eaLnBrk="1" hangingPunct="1">
              <a:lnSpc>
                <a:spcPct val="90000"/>
              </a:lnSpc>
            </a:pPr>
            <a:r>
              <a:rPr lang="en-US" altLang="en-US" sz="1000" smtClean="0"/>
              <a:t>the phage essentially shuts itself down and enters a dormant state known as a </a:t>
            </a:r>
            <a:r>
              <a:rPr lang="en-US" altLang="en-US" sz="1000" b="1" smtClean="0"/>
              <a:t>prophage</a:t>
            </a:r>
          </a:p>
          <a:p>
            <a:pPr lvl="1" eaLnBrk="1" hangingPunct="1">
              <a:lnSpc>
                <a:spcPct val="90000"/>
              </a:lnSpc>
            </a:pPr>
            <a:r>
              <a:rPr lang="en-US" altLang="en-US" sz="1400" smtClean="0"/>
              <a:t>It can replicate &amp; lyse the host at a later time</a:t>
            </a:r>
          </a:p>
          <a:p>
            <a:pPr eaLnBrk="1" hangingPunct="1">
              <a:lnSpc>
                <a:spcPct val="90000"/>
              </a:lnSpc>
            </a:pPr>
            <a:r>
              <a:rPr lang="en-US" altLang="en-US" sz="1800" smtClean="0"/>
              <a:t>The integration of phage DNA and the induction from lysogenic to lytic phase involves site specific recombination!</a:t>
            </a:r>
          </a:p>
        </p:txBody>
      </p:sp>
      <p:pic>
        <p:nvPicPr>
          <p:cNvPr id="23555" name="Picture 4" descr="27-18"/>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95813" y="1468438"/>
            <a:ext cx="5397500" cy="4841875"/>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11125</TotalTime>
  <Words>307</Words>
  <Application>Microsoft Office PowerPoint</Application>
  <PresentationFormat>35mm Slides</PresentationFormat>
  <Paragraphs>52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Schoolbook</vt:lpstr>
      <vt:lpstr>Verdana</vt:lpstr>
      <vt:lpstr>Wingdings</vt:lpstr>
      <vt:lpstr>Default Design</vt:lpstr>
      <vt:lpstr>Chapter 12: Cloning by recombination</vt:lpstr>
      <vt:lpstr>PowerPoint Presentation</vt:lpstr>
      <vt:lpstr>PowerPoint Presentation</vt:lpstr>
      <vt:lpstr> Integration of bacteriophage lambda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Gateway Cloning Technology</dc:title>
  <dc:subject/>
  <dc:creator>Robin Rothrock</dc:creator>
  <cp:keywords/>
  <dc:description/>
  <cp:lastModifiedBy>M Yip</cp:lastModifiedBy>
  <cp:revision>239</cp:revision>
  <cp:lastPrinted>2019-10-04T01:24:57Z</cp:lastPrinted>
  <dcterms:created xsi:type="dcterms:W3CDTF">1995-06-17T23:31:02Z</dcterms:created>
  <dcterms:modified xsi:type="dcterms:W3CDTF">2020-11-05T22:40:17Z</dcterms:modified>
  <cp:category/>
</cp:coreProperties>
</file>