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504" r:id="rId2"/>
    <p:sldId id="506" r:id="rId3"/>
    <p:sldId id="508" r:id="rId4"/>
    <p:sldId id="477" r:id="rId5"/>
  </p:sldIdLst>
  <p:sldSz cx="10287000" cy="6858000" type="35mm"/>
  <p:notesSz cx="9240838" cy="69548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5">
          <p15:clr>
            <a:srgbClr val="A4A3A4"/>
          </p15:clr>
        </p15:guide>
        <p15:guide id="2" pos="5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8" autoAdjust="0"/>
    <p:restoredTop sz="83490" autoAdjust="0"/>
  </p:normalViewPr>
  <p:slideViewPr>
    <p:cSldViewPr snapToGrid="0" showGuides="1">
      <p:cViewPr varScale="1">
        <p:scale>
          <a:sx n="93" d="100"/>
          <a:sy n="93" d="100"/>
        </p:scale>
        <p:origin x="1899" y="57"/>
      </p:cViewPr>
      <p:guideLst>
        <p:guide orient="horz" pos="2075"/>
        <p:guide pos="5132"/>
      </p:guideLst>
    </p:cSldViewPr>
  </p:slideViewPr>
  <p:notesTextViewPr>
    <p:cViewPr>
      <p:scale>
        <a:sx n="160" d="100"/>
        <a:sy n="16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1452" y="936"/>
      </p:cViewPr>
      <p:guideLst>
        <p:guide orient="horz" pos="2191"/>
        <p:guide pos="29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3364D2DA-6D1C-4F44-85B4-F759B16D41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6618288"/>
            <a:ext cx="4033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/>
              <a:t>Life Technologies European Training Centre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B225DBF-CF5D-4F41-9230-858F3E76E6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960938" y="6618288"/>
            <a:ext cx="4030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E55A55B-25C1-45BA-A8D9-F010729726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9495BA-03EE-A74F-9EC7-8F3C526FCC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4006851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t" anchorCtr="0" compatLnSpc="1">
            <a:prstTxWarp prst="textNoShape">
              <a:avLst/>
            </a:prstTxWarp>
          </a:bodyPr>
          <a:lstStyle>
            <a:lvl1pPr defTabSz="908789"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8A676FC-8500-7B4B-A5F4-CBF7E32267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1588"/>
            <a:ext cx="4008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t" anchorCtr="0" compatLnSpc="1">
            <a:prstTxWarp prst="textNoShape">
              <a:avLst/>
            </a:prstTxWarp>
          </a:bodyPr>
          <a:lstStyle>
            <a:lvl1pPr algn="r" defTabSz="908789"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670175" y="528638"/>
            <a:ext cx="3897313" cy="259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82E354-0DA8-4945-A7E2-61723C9097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03588"/>
            <a:ext cx="677545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63" tIns="45591" rIns="89663" bIns="45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51F6A1F-91FC-194B-9A2A-932DEE911C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605588"/>
            <a:ext cx="4006851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defTabSz="908789"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/>
              <a:t>Life Technologies European Training Centre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44810B5-879D-AF49-ABE8-94742B2E9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2400" y="6605588"/>
            <a:ext cx="4008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i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6B4ED06-D088-4173-B00A-4B74C34567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entury Schoolbook" panose="02040604050505020304" pitchFamily="18" charset="0"/>
            </a:endParaRP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000" smtClean="0">
                <a:latin typeface="Verdana" panose="020B0604030504040204" pitchFamily="34" charset="0"/>
              </a:rPr>
              <a:t>Life Technologies European Training Centre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18F44A-FB64-4A47-9EF2-7C1EE74281E1}" type="slidenum">
              <a:rPr lang="en-GB" altLang="en-US" sz="1000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 sz="10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entury Schoolbook" panose="02040604050505020304" pitchFamily="18" charset="0"/>
              </a:rPr>
              <a:t>ATT P is more complex: is longer sequence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000" smtClean="0">
                <a:latin typeface="Verdana" panose="020B0604030504040204" pitchFamily="34" charset="0"/>
              </a:rPr>
              <a:t>Life Technologies European Training Centre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63918B4-7820-45A9-AE05-74E3CA0F9B23}" type="slidenum">
              <a:rPr lang="en-GB" altLang="en-US" sz="1000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 sz="10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entury Schoolbook" panose="02040604050505020304" pitchFamily="18" charset="0"/>
            </a:endParaRP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000" smtClean="0">
                <a:latin typeface="Verdana" panose="020B0604030504040204" pitchFamily="34" charset="0"/>
              </a:rPr>
              <a:t>Life Technologies European Training Centre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3E66F4-914D-4ECC-961D-D790935489DC}" type="slidenum">
              <a:rPr lang="en-GB" altLang="en-US" sz="1000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 sz="10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entury Schoolbook" panose="02040604050505020304" pitchFamily="18" charset="0"/>
            </a:endParaRP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000" smtClean="0">
                <a:latin typeface="Verdana" panose="020B0604030504040204" pitchFamily="34" charset="0"/>
              </a:rPr>
              <a:t>Life Technologies European Training Centre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4D7237-E86B-42AE-845B-16FAE357E790}" type="slidenum">
              <a:rPr lang="en-GB" altLang="en-US" sz="1000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 sz="10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639AA-7DD8-48FD-BBB2-5CF4106D5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88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F772-57C8-4779-B879-44BBDE576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07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C79E7-EC48-43F7-B987-696FCDD21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49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600200"/>
            <a:ext cx="455295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3938588"/>
            <a:ext cx="455295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4328-95E7-45CF-B29A-381B8B479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263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98F6D-44C5-4C3C-B1A2-40EA5F36D3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75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DB99B-AF04-421E-94C8-3844679E1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77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6F6AD-BE70-4996-8DF4-399F0B839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48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D21A-8858-4818-BBA2-B8F298613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43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464C1-C90A-4340-9312-41C3DFA83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25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E632-D45D-4290-A29F-5395CB8C3F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24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B713F-A40A-4CF6-976A-6912500EF5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9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A74FE-B30A-426E-AE7F-C6536082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55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2D06-C330-4DC7-92DE-28460FB6B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37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0100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1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260102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AA4CD22-0941-47E8-9694-86C9349F1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0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accent2"/>
                </a:solidFill>
              </a:rPr>
              <a:t>Site-specific recombination of </a:t>
            </a:r>
            <a:r>
              <a:rPr lang="en-US" altLang="en-US" sz="2800" b="1" smtClean="0">
                <a:solidFill>
                  <a:schemeClr val="accent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2800" b="1" smtClean="0">
                <a:solidFill>
                  <a:schemeClr val="accent2"/>
                </a:solidFill>
              </a:rPr>
              <a:t> into </a:t>
            </a:r>
            <a:r>
              <a:rPr lang="en-US" altLang="en-US" sz="2800" b="1" i="1" smtClean="0">
                <a:solidFill>
                  <a:schemeClr val="accent2"/>
                </a:solidFill>
              </a:rPr>
              <a:t>E. coli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976313"/>
            <a:ext cx="8937625" cy="5649912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 </a:t>
            </a:r>
            <a:r>
              <a:rPr lang="en-US" altLang="en-US" sz="2400" smtClean="0">
                <a:latin typeface="Symbol" panose="05050102010706020507" pitchFamily="18" charset="2"/>
              </a:rPr>
              <a:t>l</a:t>
            </a:r>
            <a:r>
              <a:rPr lang="en-US" altLang="en-US" sz="2400" smtClean="0"/>
              <a:t> integrates at one specific site in the </a:t>
            </a:r>
            <a:r>
              <a:rPr lang="en-US" altLang="en-US" sz="2400" i="1" smtClean="0"/>
              <a:t>E. coli</a:t>
            </a:r>
            <a:r>
              <a:rPr lang="en-US" altLang="en-US" sz="2400" smtClean="0"/>
              <a:t> chromosome 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b="1" smtClean="0"/>
          </a:p>
          <a:p>
            <a:pPr eaLnBrk="1" hangingPunct="1">
              <a:buFontTx/>
              <a:buNone/>
            </a:pPr>
            <a:r>
              <a:rPr lang="en-US" altLang="en-US" sz="2400" b="1" smtClean="0"/>
              <a:t>The site is,</a:t>
            </a:r>
          </a:p>
          <a:p>
            <a:pPr eaLnBrk="1" hangingPunct="1"/>
            <a:r>
              <a:rPr lang="en-US" altLang="en-US" sz="2400" smtClean="0"/>
              <a:t>located between the </a:t>
            </a:r>
            <a:r>
              <a:rPr lang="en-US" altLang="en-US" sz="2400" b="1" i="1" smtClean="0"/>
              <a:t>gal</a:t>
            </a:r>
            <a:r>
              <a:rPr lang="en-US" altLang="en-US" sz="2400" smtClean="0"/>
              <a:t> and </a:t>
            </a:r>
            <a:r>
              <a:rPr lang="en-US" altLang="en-US" sz="2400" b="1" i="1" smtClean="0"/>
              <a:t>bio</a:t>
            </a:r>
            <a:r>
              <a:rPr lang="en-US" altLang="en-US" sz="2400" smtClean="0"/>
              <a:t> operons</a:t>
            </a:r>
          </a:p>
          <a:p>
            <a:pPr eaLnBrk="1" hangingPunct="1"/>
            <a:r>
              <a:rPr lang="en-US" altLang="en-US" sz="2400" smtClean="0"/>
              <a:t>called the </a:t>
            </a:r>
            <a:r>
              <a:rPr lang="en-US" altLang="en-US" sz="2400" b="1" smtClean="0"/>
              <a:t>attachment site</a:t>
            </a:r>
          </a:p>
          <a:p>
            <a:pPr eaLnBrk="1" hangingPunct="1"/>
            <a:r>
              <a:rPr lang="en-US" altLang="en-US" sz="2400" smtClean="0"/>
              <a:t>designated </a:t>
            </a:r>
            <a:r>
              <a:rPr lang="en-US" altLang="en-US" sz="2400" b="1" i="1" smtClean="0"/>
              <a:t>attB (</a:t>
            </a:r>
            <a:r>
              <a:rPr lang="en-US" altLang="en-US" sz="2400" b="1" i="1" u="sng" smtClean="0"/>
              <a:t>att</a:t>
            </a:r>
            <a:r>
              <a:rPr lang="en-US" altLang="en-US" sz="2400" smtClean="0"/>
              <a:t>achment </a:t>
            </a:r>
            <a:r>
              <a:rPr lang="en-US" altLang="en-US" sz="2400" b="1" i="1" u="sng" smtClean="0"/>
              <a:t>B</a:t>
            </a:r>
            <a:r>
              <a:rPr lang="en-US" altLang="en-US" sz="2400" smtClean="0"/>
              <a:t>acterial). </a:t>
            </a:r>
          </a:p>
          <a:p>
            <a:pPr eaLnBrk="1" hangingPunct="1"/>
            <a:r>
              <a:rPr lang="en-US" altLang="en-US" sz="2400" smtClean="0"/>
              <a:t>30 bp long</a:t>
            </a:r>
          </a:p>
          <a:p>
            <a:pPr eaLnBrk="1" hangingPunct="1"/>
            <a:r>
              <a:rPr lang="en-US" altLang="en-US" sz="2400" smtClean="0"/>
              <a:t>contains a conserved central 15 bp for recombination. </a:t>
            </a:r>
          </a:p>
          <a:p>
            <a:pPr eaLnBrk="1" hangingPunct="1"/>
            <a:r>
              <a:rPr lang="en-US" altLang="en-US" sz="2400" smtClean="0"/>
              <a:t>usually represented as </a:t>
            </a:r>
            <a:r>
              <a:rPr lang="en-US" altLang="en-US" sz="2400" b="1" smtClean="0"/>
              <a:t>BOB'</a:t>
            </a:r>
            <a:r>
              <a:rPr lang="en-US" altLang="en-US" sz="2400" smtClean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where </a:t>
            </a:r>
            <a:r>
              <a:rPr lang="en-US" altLang="en-US" sz="2400" b="1" smtClean="0"/>
              <a:t>B</a:t>
            </a:r>
            <a:r>
              <a:rPr lang="en-US" altLang="en-US" sz="2400" smtClean="0"/>
              <a:t> and </a:t>
            </a:r>
            <a:r>
              <a:rPr lang="en-US" altLang="en-US" sz="2400" b="1" smtClean="0"/>
              <a:t>B'</a:t>
            </a:r>
            <a:r>
              <a:rPr lang="en-US" altLang="en-US" sz="2400" smtClean="0"/>
              <a:t>  represent the bacterial DNA on either side of the conserved central element.</a:t>
            </a:r>
          </a:p>
        </p:txBody>
      </p:sp>
      <p:pic>
        <p:nvPicPr>
          <p:cNvPr id="17411" name="Picture 4" descr="Stryer_F32-23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8" t="45406" r="22978" b="38625"/>
          <a:stretch>
            <a:fillRect/>
          </a:stretch>
        </p:blipFill>
        <p:spPr>
          <a:xfrm>
            <a:off x="3276600" y="1827213"/>
            <a:ext cx="7010400" cy="11064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58300" cy="1143000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latin typeface="Verdana" panose="020B0604030504040204" pitchFamily="34" charset="0"/>
              </a:rPr>
              <a:t>The bacterio</a:t>
            </a:r>
            <a:r>
              <a:rPr lang="en-GB" altLang="en-US" sz="2800" b="1" smtClean="0">
                <a:solidFill>
                  <a:srgbClr val="007F00"/>
                </a:solidFill>
                <a:latin typeface="Verdana" panose="020B0604030504040204" pitchFamily="34" charset="0"/>
              </a:rPr>
              <a:t>p</a:t>
            </a:r>
            <a:r>
              <a:rPr lang="en-GB" altLang="en-US" sz="2800" smtClean="0">
                <a:latin typeface="Verdana" panose="020B0604030504040204" pitchFamily="34" charset="0"/>
              </a:rPr>
              <a:t>hage recombination site - </a:t>
            </a:r>
            <a:r>
              <a:rPr lang="en-GB" altLang="en-US" sz="2800" b="1" i="1" smtClean="0">
                <a:solidFill>
                  <a:srgbClr val="007F00"/>
                </a:solidFill>
                <a:latin typeface="Verdana" panose="020B0604030504040204" pitchFamily="34" charset="0"/>
              </a:rPr>
              <a:t>attP</a:t>
            </a:r>
            <a:endParaRPr lang="en-US" altLang="en-US" sz="2800" b="1" i="1" smtClean="0">
              <a:solidFill>
                <a:srgbClr val="007F00"/>
              </a:solidFill>
              <a:latin typeface="Verdana" panose="020B0604030504040204" pitchFamily="34" charset="0"/>
            </a:endParaRPr>
          </a:p>
        </p:txBody>
      </p:sp>
      <p:pic>
        <p:nvPicPr>
          <p:cNvPr id="19458" name="Picture 4" descr="Stryer_F32-23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6850" y="1825625"/>
            <a:ext cx="7367588" cy="4429125"/>
          </a:xfrm>
          <a:noFill/>
        </p:spPr>
      </p:pic>
      <p:graphicFrame>
        <p:nvGraphicFramePr>
          <p:cNvPr id="274448" name="Group 16">
            <a:extLst>
              <a:ext uri="{FF2B5EF4-FFF2-40B4-BE49-F238E27FC236}">
                <a16:creationId xmlns:a16="http://schemas.microsoft.com/office/drawing/2014/main" id="{6BB8BF1E-E52C-874F-9683-FE1422A2C6C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03238" y="960438"/>
          <a:ext cx="4248150" cy="2465387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538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more complex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contains the identical central 15 bp region as </a:t>
                      </a:r>
                      <a:r>
                        <a:rPr kumimoji="0" lang="en-GB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7F00"/>
                          </a:solidFill>
                          <a:effectLst/>
                          <a:latin typeface="Verdana" pitchFamily="34" charset="0"/>
                        </a:rPr>
                        <a:t>attB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overall structure can be represented as </a:t>
                      </a: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</a:rPr>
                        <a:t>POP'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title"/>
          </p:nvPr>
        </p:nvSpPr>
        <p:spPr>
          <a:xfrm>
            <a:off x="514350" y="246063"/>
            <a:ext cx="3060700" cy="1143000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accent2"/>
                </a:solidFill>
              </a:rPr>
              <a:t>The result of </a:t>
            </a:r>
            <a:br>
              <a:rPr lang="en-GB" altLang="en-US" sz="3200" smtClean="0">
                <a:solidFill>
                  <a:schemeClr val="accent2"/>
                </a:solidFill>
              </a:rPr>
            </a:br>
            <a:r>
              <a:rPr lang="en-GB" altLang="en-US" sz="3200" smtClean="0">
                <a:solidFill>
                  <a:schemeClr val="accent2"/>
                </a:solidFill>
              </a:rPr>
              <a:t>recombination</a:t>
            </a:r>
            <a:endParaRPr lang="en-US" altLang="en-US" sz="3200" smtClean="0">
              <a:solidFill>
                <a:schemeClr val="accent2"/>
              </a:solidFill>
            </a:endParaRPr>
          </a:p>
        </p:txBody>
      </p:sp>
      <p:pic>
        <p:nvPicPr>
          <p:cNvPr id="21506" name="Picture 4" descr="27-22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0613" y="279400"/>
            <a:ext cx="4300537" cy="6346825"/>
          </a:xfrm>
          <a:noFill/>
        </p:spPr>
      </p:pic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66725" y="1430338"/>
            <a:ext cx="4775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800"/>
              <a:t> integrated prophage is flanked by two slightly different attachment sites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800"/>
              <a:t> </a:t>
            </a:r>
          </a:p>
          <a:p>
            <a:pPr>
              <a:spcBef>
                <a:spcPct val="0"/>
              </a:spcBef>
            </a:pPr>
            <a:r>
              <a:rPr lang="en-GB" altLang="en-US" sz="1800" b="1" i="1"/>
              <a:t>  attR</a:t>
            </a:r>
            <a:r>
              <a:rPr lang="en-GB" altLang="en-US" sz="1800"/>
              <a:t> has the structure </a:t>
            </a:r>
            <a:r>
              <a:rPr lang="en-GB" altLang="en-US" sz="1800" b="1"/>
              <a:t>POB‘</a:t>
            </a:r>
            <a:endParaRPr lang="en-GB" altLang="en-US" sz="1800"/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r>
              <a:rPr lang="en-GB" altLang="en-US" sz="1800"/>
              <a:t>  </a:t>
            </a:r>
            <a:r>
              <a:rPr lang="en-GB" altLang="en-US" sz="1800" b="1" i="1"/>
              <a:t>attL</a:t>
            </a:r>
            <a:r>
              <a:rPr lang="en-GB" altLang="en-US" sz="1800"/>
              <a:t> has the structure </a:t>
            </a:r>
            <a:r>
              <a:rPr lang="en-GB" altLang="en-US" sz="1800" b="1"/>
              <a:t>BOP'</a:t>
            </a:r>
            <a:r>
              <a:rPr lang="en-GB" altLang="en-US" sz="1800"/>
              <a:t> </a:t>
            </a:r>
          </a:p>
          <a:p>
            <a:pPr>
              <a:spcBef>
                <a:spcPct val="0"/>
              </a:spcBef>
            </a:pPr>
            <a:endParaRPr lang="en-GB" altLang="en-US" sz="1800"/>
          </a:p>
          <a:p>
            <a:pPr>
              <a:spcBef>
                <a:spcPct val="0"/>
              </a:spcBef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accent2"/>
                </a:solidFill>
              </a:rPr>
              <a:t>Potential advantages with site-directed recombination cloning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0"/>
            <a:ext cx="9258300" cy="50482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higher efficiency and accuracy than ligation-based cloning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	</a:t>
            </a:r>
            <a:r>
              <a:rPr lang="en-US" altLang="en-US" sz="2000" smtClean="0"/>
              <a:t>	</a:t>
            </a:r>
            <a:r>
              <a:rPr lang="en-US" altLang="en-US" sz="2000" smtClean="0">
                <a:sym typeface="Wingdings" panose="05000000000000000000" pitchFamily="2" charset="2"/>
              </a:rPr>
              <a:t> shorter training time of personnel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		 can process multiple samples in parallel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		 less need for confirmation after cloning</a:t>
            </a:r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800" smtClean="0"/>
              <a:t>does not require restriction endonuclease digest of vector or insert before insertion of fragment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000" smtClean="0"/>
              <a:t>	</a:t>
            </a:r>
            <a:r>
              <a:rPr lang="en-US" altLang="en-US" sz="2000" smtClean="0">
                <a:sym typeface="Wingdings" panose="05000000000000000000" pitchFamily="2" charset="2"/>
              </a:rPr>
              <a:t> no need for “curing” vector or insert of restriction sites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sym typeface="Wingdings" panose="05000000000000000000" pitchFamily="2" charset="2"/>
              </a:rPr>
              <a:t>	         can clone in large vectors, or with large inserts</a:t>
            </a:r>
          </a:p>
          <a:p>
            <a:pPr eaLnBrk="1" hangingPunct="1">
              <a:buFontTx/>
              <a:buNone/>
            </a:pPr>
            <a:endParaRPr lang="en-US" altLang="en-US" sz="2000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11112</TotalTime>
  <Words>251</Words>
  <Application>Microsoft Office PowerPoint</Application>
  <PresentationFormat>35mm Slides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Schoolbook</vt:lpstr>
      <vt:lpstr>Verdana</vt:lpstr>
      <vt:lpstr>Symbol</vt:lpstr>
      <vt:lpstr>Wingdings</vt:lpstr>
      <vt:lpstr>Default Design</vt:lpstr>
      <vt:lpstr>Site-specific recombination of l into E. coli</vt:lpstr>
      <vt:lpstr>The bacteriophage recombination site - attP</vt:lpstr>
      <vt:lpstr>The result of  recombination</vt:lpstr>
      <vt:lpstr>Potential advantages with site-directed recombination cloning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Gateway Cloning Technology</dc:title>
  <dc:subject/>
  <dc:creator>Robin Rothrock</dc:creator>
  <cp:keywords/>
  <dc:description/>
  <cp:lastModifiedBy>M Yip</cp:lastModifiedBy>
  <cp:revision>238</cp:revision>
  <cp:lastPrinted>2019-10-04T01:24:57Z</cp:lastPrinted>
  <dcterms:created xsi:type="dcterms:W3CDTF">1995-06-17T23:31:02Z</dcterms:created>
  <dcterms:modified xsi:type="dcterms:W3CDTF">2020-11-05T22:40:30Z</dcterms:modified>
  <cp:category/>
</cp:coreProperties>
</file>