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9" r:id="rId1"/>
  </p:sldMasterIdLst>
  <p:notesMasterIdLst>
    <p:notesMasterId r:id="rId9"/>
  </p:notesMasterIdLst>
  <p:handoutMasterIdLst>
    <p:handoutMasterId r:id="rId10"/>
  </p:handoutMasterIdLst>
  <p:sldIdLst>
    <p:sldId id="517" r:id="rId2"/>
    <p:sldId id="519" r:id="rId3"/>
    <p:sldId id="478" r:id="rId4"/>
    <p:sldId id="521" r:id="rId5"/>
    <p:sldId id="522" r:id="rId6"/>
    <p:sldId id="488" r:id="rId7"/>
    <p:sldId id="523" r:id="rId8"/>
  </p:sldIdLst>
  <p:sldSz cx="10287000" cy="6858000" type="35mm"/>
  <p:notesSz cx="9240838" cy="6954838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075">
          <p15:clr>
            <a:srgbClr val="A4A3A4"/>
          </p15:clr>
        </p15:guide>
        <p15:guide id="2" pos="51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18" autoAdjust="0"/>
    <p:restoredTop sz="83490" autoAdjust="0"/>
  </p:normalViewPr>
  <p:slideViewPr>
    <p:cSldViewPr snapToGrid="0" showGuides="1">
      <p:cViewPr varScale="1">
        <p:scale>
          <a:sx n="93" d="100"/>
          <a:sy n="93" d="100"/>
        </p:scale>
        <p:origin x="1899" y="57"/>
      </p:cViewPr>
      <p:guideLst>
        <p:guide orient="horz" pos="2075"/>
        <p:guide pos="5132"/>
      </p:guideLst>
    </p:cSldViewPr>
  </p:slideViewPr>
  <p:notesTextViewPr>
    <p:cViewPr>
      <p:scale>
        <a:sx n="160" d="100"/>
        <a:sy n="16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howGuides="1">
      <p:cViewPr>
        <p:scale>
          <a:sx n="75" d="100"/>
          <a:sy n="75" d="100"/>
        </p:scale>
        <p:origin x="-1452" y="936"/>
      </p:cViewPr>
      <p:guideLst>
        <p:guide orient="horz" pos="2191"/>
        <p:guide pos="291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Rectangle 4">
            <a:extLst>
              <a:ext uri="{FF2B5EF4-FFF2-40B4-BE49-F238E27FC236}">
                <a16:creationId xmlns:a16="http://schemas.microsoft.com/office/drawing/2014/main" id="{3364D2DA-6D1C-4F44-85B4-F759B16D41D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-19050" y="6618288"/>
            <a:ext cx="4033838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000" i="1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GB"/>
              <a:t>Life Technologies European Training Centre</a:t>
            </a:r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0B225DBF-CF5D-4F41-9230-858F3E76E6DC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960938" y="6618288"/>
            <a:ext cx="4030662" cy="342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b" anchorCtr="0" compatLnSpc="1">
            <a:prstTxWarp prst="textNoShape">
              <a:avLst/>
            </a:prstTxWarp>
          </a:bodyPr>
          <a:lstStyle>
            <a:lvl1pPr algn="r">
              <a:defRPr sz="1000" i="1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5B27FC56-0BF2-4C38-B10B-D28CB351077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22:15:59.457"/>
    </inkml:context>
    <inkml:brush xml:id="br0">
      <inkml:brushProperty name="width" value="0.025" units="cm"/>
      <inkml:brushProperty name="height" value="0.025" units="cm"/>
      <inkml:brushProperty name="color" value="#33CCFF"/>
    </inkml:brush>
  </inkml:definitions>
  <inkml:trace contextRef="#ctx0" brushRef="#br0">2649 0 24575,'-26'0'0,"-4"0"0,4 0 0,1 0 0,-70 0 0,47 0 0,-50 7 0,59 2 0,15 6 0,1-6 0,7 5 0,0-12 0,8 11 0,-6-11 0,5 5 0,-7-7 0,1 7 0,-1-5 0,0 5 0,0-7 0,1 0 0,-1 7 0,0-6 0,1 6 0,-1-7 0,0 7 0,0-5 0,1 12 0,-1-13 0,-8 6 0,6 0 0,-14-5 0,15 12 0,-15-5 0,14 7 0,-6-7 0,1-2 0,5 0 0,-14-6 0,14 13 0,-14-5 0,15 7 0,-15 1 0,14-8 0,-6 5 0,0-12 0,-1 12 0,-1-12 0,-6 5 0,14 0 0,-14 3 0,6-2 0,1 7 0,-7-14 0,6 6 0,0 0 0,-6-5 0,6 12 0,-7-12 0,7 13 0,-6-14 0,14 13 0,-14-12 0,15 12 0,-15-13 0,14 13 0,-14-12 0,14 12 0,-14-13 0,7 14 0,-1-6 0,-6 0 0,6 5 0,0-5 0,3 0 0,-1 6 0,6-7 0,-21 9 0,20-9 0,-20 7 0,21-7 0,-6 8 0,0 1 0,7-9 0,-7 7 0,8-7 0,0 8 0,1-1 0,-1-6 0,7 5 0,-5-5 0,6 6 0,-8 1 0,0-1 0,0 1 0,8-1 0,-6 1 0,5-1 0,0 1 0,-5-1 0,6 1 0,-8-1 0,0 1 0,0 6 0,1-4 0,6 4 0,-5-6 0,12-1 0,-12-6 0,12 5 0,-12-6 0,13 8 0,-13-8 0,12 6 0,-12-5 0,12 6 0,-12 1 0,13 0 0,-13-8 0,12 6 0,-12-12 0,-3 5 0,-1-7 0,-14 0 0,15 0 0,0 0 0,10 0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22:16:02.331"/>
    </inkml:context>
    <inkml:brush xml:id="br0">
      <inkml:brushProperty name="width" value="0.025" units="cm"/>
      <inkml:brushProperty name="height" value="0.025" units="cm"/>
      <inkml:brushProperty name="color" value="#33CCFF"/>
    </inkml:brush>
  </inkml:definitions>
  <inkml:trace contextRef="#ctx0" brushRef="#br0">1 1 24575,'37'0'0,"13"0"0,-22 0 0,24 0 0,-16 0 0,27 0 0,-15 0 0,8 7 0,-4 3 0,-6 0 0,8 6 0,-8-7 0,-3 1 0,-18 5 0,7-6 0,-14 7 0,5-7 0,1 5 0,-7-5 0,7 7 0,-8 0 0,-1-1 0,1-6 0,-1 5 0,1-6 0,7 1 0,-5-2 0,6 0 0,-1-5 0,-5 11 0,5-11 0,1 12 0,-7-12 0,7 13 0,-8-14 0,7 14 0,-5-6 0,5 7 0,-7-8 0,8 7 0,-7-6 0,15 7 0,-15 0 0,15 1 0,-6-1 0,-1 0 0,7 1 0,-6-1 0,22 8 0,-10-5 0,20 6 0,-22-8 0,16 1 0,-7 0 0,10 0 0,-10-1 0,8 1 0,-8 0 0,0 0 0,-2-1 0,-9 0 0,0 0 0,-9-1 0,7-7 0,-14 5 0,5-12 0,-7 12 0,-8-6 0,6 1 0,-12 5 0,12-13 0,-12 13 0,4-5 0,1 6 0,-5 1 0,12-1 0,-6 8 0,8-6 0,-7 6 0,-2-8 0,-7 1 0,6-8 0,-4 6 0,12-5 0,-12 6 0,12 1 0,-13-1 0,6 1 0,0-8 0,-5 6 0,12-12 0,-6 5 0,8-7 0,-1 0 0,-6 0 0,-2 0 0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22:16:04.535"/>
    </inkml:context>
    <inkml:brush xml:id="br0">
      <inkml:brushProperty name="width" value="0.025" units="cm"/>
      <inkml:brushProperty name="height" value="0.025" units="cm"/>
      <inkml:brushProperty name="color" value="#33CCFF"/>
    </inkml:brush>
  </inkml:definitions>
  <inkml:trace contextRef="#ctx0" brushRef="#br0">1 0 24575,'23'0'0,"3"0"0,17 0 0,2 0 0,20 0 0,-7 0 0,17 0 0,-7 0 0,10 0 0,1 0 0,-1 0 0,-10 0 0,7 0 0,-17 0 0,-3 0 0,-2 8 0,-17 2 0,7 0 0,-10 5 0,-7-13 0,6 5 0,-15-7 0,7 7 0,-9-5 0,1 5 0,8 0 0,-7-5 0,15 6 0,-15-2 0,15-4 0,-6 5 0,-1 0 0,7-5 0,-6 5 0,7 0 0,10-5 0,-15 12 0,23-12 0,-23 5 0,15 0 0,-10 3 0,10-1 0,-15 6 0,13-6 0,-15 7 0,8 1 0,-1 0 0,1 0 0,0-1 0,-1 1 0,1 8 0,0-7 0,-1 14 0,1-13 0,0 13 0,0-6 0,-1 8 0,1-8 0,0 6 0,-9-14 0,7 6 0,9 7 0,-4-3 0,12 6 0,-24-10 0,7-8 0,-14 0 0,13 8 0,-5-6 0,-1 6 0,7-7 0,-14-1 0,13 0 0,-13 0 0,14 1 0,-15-2 0,15 2 0,-14 7 0,6-6 0,-8 6 0,0-1 0,0-5 0,0 13 0,1-5 0,-1 0 0,1 5 0,-1-5 0,1 15 0,-1-14 0,1 12 0,-2-22 0,2 15 0,-1-15 0,0 7 0,-1-9 0,2 9 0,-2-6 0,1 5 0,0-7 0,0 7 0,0-5 0,-7 6 0,5-9 0,-13 1 0,13-1 0,-12 1 0,12-1 0,-12 1 0,4-1 0,-6 1 0,7-7 0,-5 4 0,12-4 0,-12 6 0,4 1 0,1 0 0,-5-8 0,5-1 0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in="-2.14748E9" max="2.14748E9" units="cm"/>
          <inkml:channel name="Y" type="integer" min="-2.14748E9" max="2.14748E9" units="cm"/>
          <inkml:channel name="F" type="integer" max="32767" units="dev"/>
        </inkml:traceFormat>
        <inkml:channelProperties>
          <inkml:channelProperty channel="X" name="resolution" value="1000" units="1/cm"/>
          <inkml:channelProperty channel="Y" name="resolution" value="1000" units="1/cm"/>
          <inkml:channelProperty channel="F" name="resolution" value="0" units="1/dev"/>
        </inkml:channelProperties>
      </inkml:inkSource>
      <inkml:timestamp xml:id="ts0" timeString="2020-11-02T22:16:08.721"/>
    </inkml:context>
    <inkml:brush xml:id="br0">
      <inkml:brushProperty name="width" value="0.025" units="cm"/>
      <inkml:brushProperty name="height" value="0.025" units="cm"/>
      <inkml:brushProperty name="color" value="#33CCFF"/>
    </inkml:brush>
  </inkml:definitions>
  <inkml:trace contextRef="#ctx0" brushRef="#br0">2977 0 24575,'-44'0'0,"13"0"0,-42 0 0,34 0 0,-24 0 0,17 0 0,-19 0 0,-3 0 0,0 0 0,3 8 0,10 2 0,-10 9 0,7-9 0,-7 7 0,19-15 0,-6 14 0,16-6 0,-8 7 0,1-8 0,7 6 0,1-6 0,3 8 0,6-1 0,-8 1 0,8-1 0,-5-7 0,13 5 0,-14-4 0,6 6 0,0 0 0,-6 1 0,15-2 0,-7 2 0,0-1 0,6-1 0,-5 1 0,7 0 0,0 0 0,0-1 0,1 1 0,-1-1 0,-8 1 0,6 0 0,-13 8 0,13-6 0,-14 6 0,14 0 0,-14-6 0,5 14 0,1-14 0,-5 7 0,12-2 0,-13-4 0,6 13 0,-8-13 0,0 12 0,8-12 0,-6 12 0,7-5 0,-9 8 0,-1 9 0,-7 8 0,5-5 0,-5 3 0,16-15 0,-6-8 0,13 6 0,-13-14 0,13 14 0,-5-14 0,7 14 0,2-14 0,-2 5 0,2-7 0,-1-1 0,0 1 0,0 7 0,0-5 0,0 6 0,0-9 0,0 1 0,0-1 0,1 1 0,-1-1 0,0 1 0,-6 6 0,11-4 0,-10 4 0,12-6 0,-6-1 0,6 1 0,-5-1 0,5 1 0,0-1 0,-5 1 0,13-1 0,-13 1 0,5-1 0,-7 1 0,8-1 0,-6 1 0,12 0 0,-12-1 0,12 1 0,-12-1 0,12 1 0,-5-1 0,0-6 0,-1-2 0,-1 0 0,-5-6 0,5 6 0,-7-7 0,1 0 0,-1 0 0,7 0 0,2 0 0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4C9495BA-03EE-A74F-9EC7-8F3C526FCC3A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-1588" y="1588"/>
            <a:ext cx="4006851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t" anchorCtr="0" compatLnSpc="1">
            <a:prstTxWarp prst="textNoShape">
              <a:avLst/>
            </a:prstTxWarp>
          </a:bodyPr>
          <a:lstStyle>
            <a:lvl1pPr defTabSz="908789" eaLnBrk="0" hangingPunct="0">
              <a:defRPr sz="1000" i="1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18A676FC-8500-7B4B-A5F4-CBF7E32267F5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5232400" y="1588"/>
            <a:ext cx="40084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t" anchorCtr="0" compatLnSpc="1">
            <a:prstTxWarp prst="textNoShape">
              <a:avLst/>
            </a:prstTxWarp>
          </a:bodyPr>
          <a:lstStyle>
            <a:lvl1pPr algn="r" defTabSz="908789" eaLnBrk="0" hangingPunct="0">
              <a:defRPr sz="1000" i="1">
                <a:latin typeface="Verdana" pitchFamily="34" charset="0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4" name="Rectangle 4"/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2670175" y="528638"/>
            <a:ext cx="3897313" cy="2597150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3C82E354-0DA8-4945-A7E2-61723C90979D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1900" y="3303588"/>
            <a:ext cx="6775450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9663" tIns="45591" rIns="89663" bIns="455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2054" name="Rectangle 6">
            <a:extLst>
              <a:ext uri="{FF2B5EF4-FFF2-40B4-BE49-F238E27FC236}">
                <a16:creationId xmlns:a16="http://schemas.microsoft.com/office/drawing/2014/main" id="{851F6A1F-91FC-194B-9A2A-932DEE911C0F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-1588" y="6605588"/>
            <a:ext cx="4006851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b" anchorCtr="0" compatLnSpc="1">
            <a:prstTxWarp prst="textNoShape">
              <a:avLst/>
            </a:prstTxWarp>
          </a:bodyPr>
          <a:lstStyle>
            <a:lvl1pPr defTabSz="908789" eaLnBrk="0" hangingPunct="0">
              <a:defRPr sz="1000" i="1">
                <a:latin typeface="Verdana" pitchFamily="34" charset="0"/>
              </a:defRPr>
            </a:lvl1pPr>
          </a:lstStyle>
          <a:p>
            <a:pPr>
              <a:defRPr/>
            </a:pPr>
            <a:r>
              <a:rPr lang="en-GB"/>
              <a:t>Life Technologies European Training Centre</a:t>
            </a:r>
          </a:p>
        </p:txBody>
      </p:sp>
      <p:sp>
        <p:nvSpPr>
          <p:cNvPr id="2055" name="Rectangle 7">
            <a:extLst>
              <a:ext uri="{FF2B5EF4-FFF2-40B4-BE49-F238E27FC236}">
                <a16:creationId xmlns:a16="http://schemas.microsoft.com/office/drawing/2014/main" id="{C44810B5-879D-AF49-ABE8-94742B2E9E1B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2400" y="6605588"/>
            <a:ext cx="4008438" cy="347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8237" tIns="0" rIns="18237" bIns="0" numCol="1" anchor="b" anchorCtr="0" compatLnSpc="1">
            <a:prstTxWarp prst="textNoShape">
              <a:avLst/>
            </a:prstTxWarp>
          </a:bodyPr>
          <a:lstStyle>
            <a:lvl1pPr algn="r" defTabSz="908050">
              <a:defRPr sz="1000" i="1">
                <a:latin typeface="Verdana" panose="020B0604030504040204" pitchFamily="34" charset="0"/>
              </a:defRPr>
            </a:lvl1pPr>
          </a:lstStyle>
          <a:p>
            <a:pPr>
              <a:defRPr/>
            </a:pPr>
            <a:fld id="{98E46C6C-C0B9-46E0-82B5-BB733905FDE8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dt="0"/>
  <p:notesStyle>
    <a:lvl1pPr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1pPr>
    <a:lvl2pPr marL="465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2pPr>
    <a:lvl3pPr marL="931863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3pPr>
    <a:lvl4pPr marL="1397000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4pPr>
    <a:lvl5pPr marL="1862138" algn="l" defTabSz="949325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entury Schoolbook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4" name="Notes Placeholder 2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entury Schoolbook" panose="02040604050505020304" pitchFamily="18" charset="0"/>
            </a:endParaRPr>
          </a:p>
        </p:txBody>
      </p:sp>
      <p:sp>
        <p:nvSpPr>
          <p:cNvPr id="18435" name="Footer Placeholder 3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en-GB" altLang="en-US" smtClean="0">
                <a:latin typeface="Verdana" panose="020B0604030504040204" pitchFamily="34" charset="0"/>
              </a:rPr>
              <a:t>Life Technologies European Training Centre</a:t>
            </a:r>
          </a:p>
        </p:txBody>
      </p:sp>
      <p:sp>
        <p:nvSpPr>
          <p:cNvPr id="18436" name="Slide Number Placeholder 4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9080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90805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921B926B-C663-40E2-B26B-E051AB3BF6E8}" type="slidenum">
              <a:rPr lang="en-GB" altLang="en-US" smtClean="0">
                <a:latin typeface="Verdana" panose="020B0604030504040204" pitchFamily="34" charset="0"/>
              </a:rPr>
              <a:pPr/>
              <a:t>1</a:t>
            </a:fld>
            <a:endParaRPr lang="en-GB" altLang="en-US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Slide Image Placeholder 1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6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>
              <a:latin typeface="Century Schoolbook" panose="02040604050505020304" pitchFamily="18" charset="0"/>
            </a:endParaRPr>
          </a:p>
        </p:txBody>
      </p:sp>
      <p:sp>
        <p:nvSpPr>
          <p:cNvPr id="21507" name="Footer Placeholder 3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1000" smtClean="0">
                <a:latin typeface="Verdana" panose="020B0604030504040204" pitchFamily="34" charset="0"/>
              </a:rPr>
              <a:t>Life Technologies European Training Centre</a:t>
            </a:r>
          </a:p>
        </p:txBody>
      </p:sp>
      <p:sp>
        <p:nvSpPr>
          <p:cNvPr id="21508" name="Slide Number Placeholder 4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1pPr>
            <a:lvl2pPr marL="742950" indent="-28575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2pPr>
            <a:lvl3pPr marL="11430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3pPr>
            <a:lvl4pPr marL="16002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4pPr>
            <a:lvl5pPr marL="2057400" indent="-228600" defTabSz="908050">
              <a:spcBef>
                <a:spcPct val="30000"/>
              </a:spcBef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5pPr>
            <a:lvl6pPr marL="25146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6pPr>
            <a:lvl7pPr marL="29718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7pPr>
            <a:lvl8pPr marL="34290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8pPr>
            <a:lvl9pPr marL="3886200" indent="-228600" defTabSz="9080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entury Schoolbook" panose="020406040505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927B6C9B-7C4F-4CE4-A7D7-5D71C21F3F2C}" type="slidenum">
              <a:rPr lang="en-GB" altLang="en-US" sz="1000" smtClean="0">
                <a:latin typeface="Verdana" panose="020B0604030504040204" pitchFamily="34" charset="0"/>
              </a:rPr>
              <a:pPr>
                <a:spcBef>
                  <a:spcPct val="0"/>
                </a:spcBef>
              </a:pPr>
              <a:t>3</a:t>
            </a:fld>
            <a:endParaRPr lang="en-GB" altLang="en-US" sz="1000" smtClean="0">
              <a:latin typeface="Verdana" panose="020B060403050404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8DBE4B-1794-44F7-A737-C17C2542076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53433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1C50B38-746B-4835-B213-6CEB2426AC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72803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D3E82E-3217-46B4-91A6-94AF3266D9E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9610222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5219700" y="1600200"/>
            <a:ext cx="4552950" cy="21859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5219700" y="3938588"/>
            <a:ext cx="4552950" cy="21875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A78D28-38B7-4F5A-A710-D0E0F045BAE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054524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9C998A-4F8F-49C9-9807-ECF72871DD5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98896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9380D0-B322-4A5F-958C-FC45831124B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093244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266BB27-322F-4BFE-B8BD-B2E6B98A2E3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02423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DC887A-0747-4CA3-B314-F0444FA7BA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28383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7F0A33-CBFC-4969-BEE2-D0718789504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422726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ADFA26-B1C9-4145-8FF3-D28467CEB3A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864094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F5CE09F-89BE-446F-9AD7-99F245CECDD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860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420184-5D2C-44B7-8AAD-54CA20F8394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7856195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CA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0AFD93B-0A1A-4CF5-8A40-E00EE416819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158007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14350" y="274638"/>
            <a:ext cx="92583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14350" y="1600200"/>
            <a:ext cx="92583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260100" name="Rectangle 4">
            <a:extLst>
              <a:ext uri="{FF2B5EF4-FFF2-40B4-BE49-F238E27FC236}">
                <a16:creationId xmlns:a16="http://schemas.microsoft.com/office/drawing/2014/main" id="{952E1213-BAD7-6044-8601-3DA2FFBA584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14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0101" name="Rectangle 5">
            <a:extLst>
              <a:ext uri="{FF2B5EF4-FFF2-40B4-BE49-F238E27FC236}">
                <a16:creationId xmlns:a16="http://schemas.microsoft.com/office/drawing/2014/main" id="{46B1B146-515F-3742-BFF4-7EDE569DCE7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14725" y="6245225"/>
            <a:ext cx="325755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Life Technologies-Essential Technologies for the Science of Life</a:t>
            </a:r>
          </a:p>
        </p:txBody>
      </p:sp>
      <p:sp>
        <p:nvSpPr>
          <p:cNvPr id="260102" name="Rectangle 6">
            <a:extLst>
              <a:ext uri="{FF2B5EF4-FFF2-40B4-BE49-F238E27FC236}">
                <a16:creationId xmlns:a16="http://schemas.microsoft.com/office/drawing/2014/main" id="{6EE9358B-8798-C343-98DA-0A30639172F4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372350" y="6245225"/>
            <a:ext cx="24003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pPr>
              <a:defRPr/>
            </a:pPr>
            <a:fld id="{DBA59955-A34A-4290-8DFD-4AE5A61EA9A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vitrogen.com/content.cfm?pageid=10541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jpeg"/><Relationship Id="rId4" Type="http://schemas.openxmlformats.org/officeDocument/2006/relationships/hyperlink" Target="http://www.lifetech.com/gateway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customXml" Target="../ink/ink4.xml"/><Relationship Id="rId3" Type="http://schemas.openxmlformats.org/officeDocument/2006/relationships/image" Target="../media/image3.emf"/><Relationship Id="rId7" Type="http://schemas.openxmlformats.org/officeDocument/2006/relationships/image" Target="../media/image5.emf"/><Relationship Id="rId2" Type="http://schemas.openxmlformats.org/officeDocument/2006/relationships/customXml" Target="../ink/ink1.xml"/><Relationship Id="rId1" Type="http://schemas.openxmlformats.org/officeDocument/2006/relationships/slideLayout" Target="../slideLayouts/slideLayout2.xml"/><Relationship Id="rId6" Type="http://schemas.openxmlformats.org/officeDocument/2006/relationships/customXml" Target="../ink/ink3.xml"/><Relationship Id="rId5" Type="http://schemas.openxmlformats.org/officeDocument/2006/relationships/image" Target="../media/image4.emf"/><Relationship Id="rId4" Type="http://schemas.openxmlformats.org/officeDocument/2006/relationships/customXml" Target="../ink/ink2.xml"/><Relationship Id="rId9" Type="http://schemas.openxmlformats.org/officeDocument/2006/relationships/image" Target="../media/image6.e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if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Oval 14"/>
          <p:cNvSpPr>
            <a:spLocks noChangeArrowheads="1"/>
          </p:cNvSpPr>
          <p:nvPr/>
        </p:nvSpPr>
        <p:spPr bwMode="auto">
          <a:xfrm>
            <a:off x="987425" y="3702050"/>
            <a:ext cx="8142288" cy="827088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0" name="Oval 13"/>
          <p:cNvSpPr>
            <a:spLocks noChangeArrowheads="1"/>
          </p:cNvSpPr>
          <p:nvPr/>
        </p:nvSpPr>
        <p:spPr bwMode="auto">
          <a:xfrm>
            <a:off x="1074738" y="2424113"/>
            <a:ext cx="8040687" cy="973137"/>
          </a:xfrm>
          <a:prstGeom prst="ellips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US" altLang="en-US" sz="1800"/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 sz="3200" smtClean="0"/>
              <a:t>Adaptation of the </a:t>
            </a:r>
            <a:r>
              <a:rPr lang="en-US" altLang="en-US" sz="3200" smtClean="0">
                <a:latin typeface="Symbol" panose="05050102010706020507" pitchFamily="18" charset="2"/>
              </a:rPr>
              <a:t>l</a:t>
            </a:r>
            <a:r>
              <a:rPr lang="en-US" altLang="en-US" sz="3200" smtClean="0"/>
              <a:t> system for cloning</a:t>
            </a:r>
          </a:p>
        </p:txBody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28638" y="1368425"/>
            <a:ext cx="9258300" cy="911225"/>
          </a:xfrm>
        </p:spPr>
        <p:txBody>
          <a:bodyPr/>
          <a:lstStyle/>
          <a:p>
            <a:pPr eaLnBrk="1" hangingPunct="1">
              <a:buFontTx/>
              <a:buNone/>
            </a:pPr>
            <a:r>
              <a:rPr lang="en-US" altLang="en-US" sz="2000" smtClean="0"/>
              <a:t>A. The attB and attP sequences have been altered and are used as two distinct sequences in direct repeats</a:t>
            </a:r>
          </a:p>
          <a:p>
            <a:pPr eaLnBrk="1" hangingPunct="1">
              <a:buFontTx/>
              <a:buNone/>
            </a:pPr>
            <a:endParaRPr lang="en-US" altLang="en-US" sz="2400" smtClean="0"/>
          </a:p>
        </p:txBody>
      </p:sp>
      <p:sp>
        <p:nvSpPr>
          <p:cNvPr id="17413" name="Text Box 8"/>
          <p:cNvSpPr txBox="1">
            <a:spLocks noChangeArrowheads="1"/>
          </p:cNvSpPr>
          <p:nvPr/>
        </p:nvSpPr>
        <p:spPr bwMode="auto">
          <a:xfrm>
            <a:off x="2265363" y="3074988"/>
            <a:ext cx="730250" cy="377825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attB1</a:t>
            </a:r>
          </a:p>
        </p:txBody>
      </p:sp>
      <p:sp>
        <p:nvSpPr>
          <p:cNvPr id="17414" name="Text Box 9"/>
          <p:cNvSpPr txBox="1">
            <a:spLocks noChangeArrowheads="1"/>
          </p:cNvSpPr>
          <p:nvPr/>
        </p:nvSpPr>
        <p:spPr bwMode="auto">
          <a:xfrm>
            <a:off x="6778625" y="3060700"/>
            <a:ext cx="730250" cy="379413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attB2</a:t>
            </a:r>
          </a:p>
        </p:txBody>
      </p:sp>
      <p:sp>
        <p:nvSpPr>
          <p:cNvPr id="17415" name="Text Box 10"/>
          <p:cNvSpPr txBox="1">
            <a:spLocks noChangeArrowheads="1"/>
          </p:cNvSpPr>
          <p:nvPr/>
        </p:nvSpPr>
        <p:spPr bwMode="auto">
          <a:xfrm>
            <a:off x="2271713" y="3575050"/>
            <a:ext cx="723900" cy="3698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attP1</a:t>
            </a:r>
          </a:p>
        </p:txBody>
      </p:sp>
      <p:sp>
        <p:nvSpPr>
          <p:cNvPr id="17416" name="Text Box 11"/>
          <p:cNvSpPr txBox="1">
            <a:spLocks noChangeArrowheads="1"/>
          </p:cNvSpPr>
          <p:nvPr/>
        </p:nvSpPr>
        <p:spPr bwMode="auto">
          <a:xfrm>
            <a:off x="6784975" y="3559175"/>
            <a:ext cx="723900" cy="369888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1800"/>
              <a:t>attP2</a:t>
            </a:r>
          </a:p>
        </p:txBody>
      </p:sp>
      <p:sp>
        <p:nvSpPr>
          <p:cNvPr id="17417" name="Text Box 15"/>
          <p:cNvSpPr txBox="1">
            <a:spLocks noChangeArrowheads="1"/>
          </p:cNvSpPr>
          <p:nvPr/>
        </p:nvSpPr>
        <p:spPr bwMode="auto">
          <a:xfrm>
            <a:off x="954088" y="4641850"/>
            <a:ext cx="8001000" cy="1754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B. attB1 will recombine with attP1 only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     attB2 will recombine with attP2 only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C. The net result is a strand exchange between recombination sites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CA" altLang="en-US" sz="2000"/>
              <a:t>Example of differences in attB1/attB2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 u="sng"/>
              <a:t>att</a:t>
            </a:r>
            <a:r>
              <a:rPr lang="en-US" altLang="en-US" sz="1400" u="sng"/>
              <a:t>B1: </a:t>
            </a:r>
            <a:r>
              <a:rPr lang="en-US" altLang="en-US" sz="1400"/>
              <a:t>GGGGACAAGTTTGTACAAAAAAGCAGGCT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400" i="1" u="sng"/>
              <a:t>att</a:t>
            </a:r>
            <a:r>
              <a:rPr lang="en-US" altLang="en-US" sz="1400" u="sng"/>
              <a:t>B2: </a:t>
            </a:r>
            <a:r>
              <a:rPr lang="en-US" altLang="en-US" sz="1400"/>
              <a:t>GGGGAC</a:t>
            </a:r>
            <a:r>
              <a:rPr lang="en-US" altLang="en-US" sz="1400" u="sng">
                <a:solidFill>
                  <a:srgbClr val="4658FE"/>
                </a:solidFill>
              </a:rPr>
              <a:t>C</a:t>
            </a:r>
            <a:r>
              <a:rPr lang="en-US" altLang="en-US" sz="1400"/>
              <a:t>A</a:t>
            </a:r>
            <a:r>
              <a:rPr lang="en-US" altLang="en-US" sz="1400" u="sng">
                <a:solidFill>
                  <a:srgbClr val="4658FE"/>
                </a:solidFill>
              </a:rPr>
              <a:t>C</a:t>
            </a:r>
            <a:r>
              <a:rPr lang="en-US" altLang="en-US" sz="1400"/>
              <a:t>TTTGTACAA</a:t>
            </a:r>
            <a:r>
              <a:rPr lang="en-US" altLang="en-US" sz="1400" u="sng">
                <a:solidFill>
                  <a:srgbClr val="4658FE"/>
                </a:solidFill>
              </a:rPr>
              <a:t>G</a:t>
            </a:r>
            <a:r>
              <a:rPr lang="en-US" altLang="en-US" sz="1400"/>
              <a:t>AAAGC</a:t>
            </a:r>
            <a:r>
              <a:rPr lang="en-US" altLang="en-US" sz="1400" u="sng">
                <a:solidFill>
                  <a:srgbClr val="4658FE"/>
                </a:solidFill>
              </a:rPr>
              <a:t>T</a:t>
            </a:r>
            <a:r>
              <a:rPr lang="en-US" altLang="en-US" sz="1400"/>
              <a:t>GG</a:t>
            </a:r>
            <a:r>
              <a:rPr lang="en-US" altLang="en-US" sz="1400" u="sng">
                <a:solidFill>
                  <a:srgbClr val="4658FE"/>
                </a:solidFill>
              </a:rPr>
              <a:t>G</a:t>
            </a:r>
            <a:r>
              <a:rPr lang="en-US" altLang="en-US" sz="1400"/>
              <a:t>T</a:t>
            </a:r>
            <a:endParaRPr lang="en-CA" altLang="en-US" sz="1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412750" y="0"/>
            <a:ext cx="9258300" cy="1143000"/>
          </a:xfrm>
        </p:spPr>
        <p:txBody>
          <a:bodyPr/>
          <a:lstStyle/>
          <a:p>
            <a:pPr eaLnBrk="1" hangingPunct="1"/>
            <a:r>
              <a:rPr lang="en-US" altLang="en-US" sz="3200" smtClean="0"/>
              <a:t>Summary of recombinations</a:t>
            </a:r>
          </a:p>
        </p:txBody>
      </p:sp>
      <p:pic>
        <p:nvPicPr>
          <p:cNvPr id="14340" name="Picture 5"/>
          <p:cNvPicPr>
            <a:picLocks noChangeAspect="1" noChangeArrowheads="1"/>
          </p:cNvPicPr>
          <p:nvPr>
            <p:ph sz="quarter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717" t="49818" b="23892"/>
          <a:stretch>
            <a:fillRect/>
          </a:stretch>
        </p:blipFill>
        <p:spPr>
          <a:xfrm>
            <a:off x="644525" y="2368550"/>
            <a:ext cx="3035300" cy="1530350"/>
          </a:xfrm>
          <a:noFill/>
        </p:spPr>
      </p:pic>
      <p:pic>
        <p:nvPicPr>
          <p:cNvPr id="14341" name="Picture 7"/>
          <p:cNvPicPr>
            <a:picLocks noChangeAspect="1" noChangeArrowheads="1"/>
          </p:cNvPicPr>
          <p:nvPr>
            <p:ph sz="quarter" idx="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0435" r="53969" b="29173"/>
          <a:stretch>
            <a:fillRect/>
          </a:stretch>
        </p:blipFill>
        <p:spPr>
          <a:xfrm>
            <a:off x="523875" y="979488"/>
            <a:ext cx="3400425" cy="1317625"/>
          </a:xfrm>
          <a:noFill/>
        </p:spPr>
      </p:pic>
      <p:pic>
        <p:nvPicPr>
          <p:cNvPr id="14342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2107" r="55037" b="83894"/>
          <a:stretch>
            <a:fillRect/>
          </a:stretch>
        </p:blipFill>
        <p:spPr bwMode="auto">
          <a:xfrm>
            <a:off x="5980113" y="2600325"/>
            <a:ext cx="3676650" cy="1298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3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405" b="81320"/>
          <a:stretch>
            <a:fillRect/>
          </a:stretch>
        </p:blipFill>
        <p:spPr bwMode="auto">
          <a:xfrm>
            <a:off x="6042025" y="1074738"/>
            <a:ext cx="3233738" cy="1184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4344" name="AutoShape 12"/>
          <p:cNvSpPr>
            <a:spLocks noChangeArrowheads="1"/>
          </p:cNvSpPr>
          <p:nvPr/>
        </p:nvSpPr>
        <p:spPr bwMode="auto">
          <a:xfrm>
            <a:off x="4194175" y="2178050"/>
            <a:ext cx="1349375" cy="246063"/>
          </a:xfrm>
          <a:prstGeom prst="rightArrow">
            <a:avLst>
              <a:gd name="adj1" fmla="val 50000"/>
              <a:gd name="adj2" fmla="val 13709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4345" name="AutoShape 14"/>
          <p:cNvSpPr>
            <a:spLocks noChangeArrowheads="1"/>
          </p:cNvSpPr>
          <p:nvPr/>
        </p:nvSpPr>
        <p:spPr bwMode="auto">
          <a:xfrm rot="10800000">
            <a:off x="4164013" y="2625725"/>
            <a:ext cx="1349375" cy="246063"/>
          </a:xfrm>
          <a:prstGeom prst="rightArrow">
            <a:avLst>
              <a:gd name="adj1" fmla="val 50000"/>
              <a:gd name="adj2" fmla="val 137096"/>
            </a:avLst>
          </a:prstGeom>
          <a:solidFill>
            <a:schemeClr val="accent1"/>
          </a:solidFill>
          <a:ln w="12700">
            <a:solidFill>
              <a:schemeClr val="tx1"/>
            </a:solidFill>
            <a:miter lim="800000"/>
            <a:headEnd type="none" w="sm" len="sm"/>
            <a:tailEnd type="none" w="sm" len="sm"/>
          </a:ln>
        </p:spPr>
        <p:txBody>
          <a:bodyPr rot="10800000"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en-CA" altLang="en-US" sz="1800"/>
          </a:p>
        </p:txBody>
      </p:sp>
      <p:sp>
        <p:nvSpPr>
          <p:cNvPr id="14346" name="Text Box 15"/>
          <p:cNvSpPr txBox="1">
            <a:spLocks noChangeArrowheads="1"/>
          </p:cNvSpPr>
          <p:nvPr/>
        </p:nvSpPr>
        <p:spPr bwMode="auto">
          <a:xfrm>
            <a:off x="1576388" y="1938338"/>
            <a:ext cx="10985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vector A</a:t>
            </a:r>
          </a:p>
        </p:txBody>
      </p:sp>
      <p:sp>
        <p:nvSpPr>
          <p:cNvPr id="14347" name="Text Box 16"/>
          <p:cNvSpPr txBox="1">
            <a:spLocks noChangeArrowheads="1"/>
          </p:cNvSpPr>
          <p:nvPr/>
        </p:nvSpPr>
        <p:spPr bwMode="auto">
          <a:xfrm>
            <a:off x="1603375" y="3517900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vector B</a:t>
            </a:r>
          </a:p>
        </p:txBody>
      </p:sp>
      <p:sp>
        <p:nvSpPr>
          <p:cNvPr id="14348" name="Text Box 17"/>
          <p:cNvSpPr txBox="1">
            <a:spLocks noChangeArrowheads="1"/>
          </p:cNvSpPr>
          <p:nvPr/>
        </p:nvSpPr>
        <p:spPr bwMode="auto">
          <a:xfrm>
            <a:off x="7161213" y="1892300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vector A</a:t>
            </a:r>
          </a:p>
        </p:txBody>
      </p:sp>
      <p:sp>
        <p:nvSpPr>
          <p:cNvPr id="14349" name="Text Box 18"/>
          <p:cNvSpPr txBox="1">
            <a:spLocks noChangeArrowheads="1"/>
          </p:cNvSpPr>
          <p:nvPr/>
        </p:nvSpPr>
        <p:spPr bwMode="auto">
          <a:xfrm>
            <a:off x="7204075" y="3616325"/>
            <a:ext cx="10985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/>
              <a:t>vector B</a:t>
            </a:r>
          </a:p>
        </p:txBody>
      </p:sp>
      <p:grpSp>
        <p:nvGrpSpPr>
          <p:cNvPr id="2" name="Group 21"/>
          <p:cNvGrpSpPr>
            <a:grpSpLocks/>
          </p:cNvGrpSpPr>
          <p:nvPr/>
        </p:nvGrpSpPr>
        <p:grpSpPr bwMode="auto">
          <a:xfrm>
            <a:off x="1189038" y="2279650"/>
            <a:ext cx="117475" cy="609600"/>
            <a:chOff x="795" y="3063"/>
            <a:chExt cx="74" cy="384"/>
          </a:xfrm>
        </p:grpSpPr>
        <p:sp>
          <p:nvSpPr>
            <p:cNvPr id="19482" name="Line 19"/>
            <p:cNvSpPr>
              <a:spLocks noChangeShapeType="1"/>
            </p:cNvSpPr>
            <p:nvPr/>
          </p:nvSpPr>
          <p:spPr bwMode="auto">
            <a:xfrm flipH="1">
              <a:off x="795" y="3063"/>
              <a:ext cx="74" cy="3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3" name="Line 20"/>
            <p:cNvSpPr>
              <a:spLocks noChangeShapeType="1"/>
            </p:cNvSpPr>
            <p:nvPr/>
          </p:nvSpPr>
          <p:spPr bwMode="auto">
            <a:xfrm>
              <a:off x="805" y="3072"/>
              <a:ext cx="64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3" name="Group 22"/>
          <p:cNvGrpSpPr>
            <a:grpSpLocks/>
          </p:cNvGrpSpPr>
          <p:nvPr/>
        </p:nvGrpSpPr>
        <p:grpSpPr bwMode="auto">
          <a:xfrm>
            <a:off x="2784475" y="2247900"/>
            <a:ext cx="117475" cy="609600"/>
            <a:chOff x="795" y="3063"/>
            <a:chExt cx="74" cy="384"/>
          </a:xfrm>
        </p:grpSpPr>
        <p:sp>
          <p:nvSpPr>
            <p:cNvPr id="19480" name="Line 23"/>
            <p:cNvSpPr>
              <a:spLocks noChangeShapeType="1"/>
            </p:cNvSpPr>
            <p:nvPr/>
          </p:nvSpPr>
          <p:spPr bwMode="auto">
            <a:xfrm flipH="1">
              <a:off x="795" y="3063"/>
              <a:ext cx="74" cy="3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81" name="Line 24"/>
            <p:cNvSpPr>
              <a:spLocks noChangeShapeType="1"/>
            </p:cNvSpPr>
            <p:nvPr/>
          </p:nvSpPr>
          <p:spPr bwMode="auto">
            <a:xfrm>
              <a:off x="805" y="3072"/>
              <a:ext cx="64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4" name="Group 25"/>
          <p:cNvGrpSpPr>
            <a:grpSpLocks/>
          </p:cNvGrpSpPr>
          <p:nvPr/>
        </p:nvGrpSpPr>
        <p:grpSpPr bwMode="auto">
          <a:xfrm>
            <a:off x="8472488" y="2378075"/>
            <a:ext cx="117475" cy="609600"/>
            <a:chOff x="795" y="3063"/>
            <a:chExt cx="74" cy="384"/>
          </a:xfrm>
        </p:grpSpPr>
        <p:sp>
          <p:nvSpPr>
            <p:cNvPr id="19478" name="Line 26"/>
            <p:cNvSpPr>
              <a:spLocks noChangeShapeType="1"/>
            </p:cNvSpPr>
            <p:nvPr/>
          </p:nvSpPr>
          <p:spPr bwMode="auto">
            <a:xfrm flipH="1">
              <a:off x="795" y="3063"/>
              <a:ext cx="74" cy="3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9" name="Line 27"/>
            <p:cNvSpPr>
              <a:spLocks noChangeShapeType="1"/>
            </p:cNvSpPr>
            <p:nvPr/>
          </p:nvSpPr>
          <p:spPr bwMode="auto">
            <a:xfrm>
              <a:off x="805" y="3072"/>
              <a:ext cx="64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5" name="Group 28"/>
          <p:cNvGrpSpPr>
            <a:grpSpLocks/>
          </p:cNvGrpSpPr>
          <p:nvPr/>
        </p:nvGrpSpPr>
        <p:grpSpPr bwMode="auto">
          <a:xfrm>
            <a:off x="6670675" y="2376488"/>
            <a:ext cx="117475" cy="609600"/>
            <a:chOff x="795" y="3063"/>
            <a:chExt cx="74" cy="384"/>
          </a:xfrm>
        </p:grpSpPr>
        <p:sp>
          <p:nvSpPr>
            <p:cNvPr id="19476" name="Line 29"/>
            <p:cNvSpPr>
              <a:spLocks noChangeShapeType="1"/>
            </p:cNvSpPr>
            <p:nvPr/>
          </p:nvSpPr>
          <p:spPr bwMode="auto">
            <a:xfrm flipH="1">
              <a:off x="795" y="3063"/>
              <a:ext cx="74" cy="356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477" name="Line 30"/>
            <p:cNvSpPr>
              <a:spLocks noChangeShapeType="1"/>
            </p:cNvSpPr>
            <p:nvPr/>
          </p:nvSpPr>
          <p:spPr bwMode="auto">
            <a:xfrm>
              <a:off x="805" y="3072"/>
              <a:ext cx="64" cy="37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none" w="sm" len="sm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14354" name="Text Box 31"/>
          <p:cNvSpPr txBox="1">
            <a:spLocks noChangeArrowheads="1"/>
          </p:cNvSpPr>
          <p:nvPr/>
        </p:nvSpPr>
        <p:spPr bwMode="auto">
          <a:xfrm>
            <a:off x="4029075" y="1692275"/>
            <a:ext cx="17589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BP clonase mix</a:t>
            </a:r>
          </a:p>
        </p:txBody>
      </p:sp>
      <p:sp>
        <p:nvSpPr>
          <p:cNvPr id="14355" name="Text Box 32"/>
          <p:cNvSpPr txBox="1">
            <a:spLocks noChangeArrowheads="1"/>
          </p:cNvSpPr>
          <p:nvPr/>
        </p:nvSpPr>
        <p:spPr bwMode="auto">
          <a:xfrm>
            <a:off x="3983038" y="2982913"/>
            <a:ext cx="17462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/>
              <a:t>LR clonase mix</a:t>
            </a:r>
          </a:p>
        </p:txBody>
      </p:sp>
      <p:sp>
        <p:nvSpPr>
          <p:cNvPr id="14356" name="Text Box 33"/>
          <p:cNvSpPr txBox="1">
            <a:spLocks noChangeArrowheads="1"/>
          </p:cNvSpPr>
          <p:nvPr/>
        </p:nvSpPr>
        <p:spPr bwMode="auto">
          <a:xfrm>
            <a:off x="2362200" y="966788"/>
            <a:ext cx="50990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b="1">
                <a:solidFill>
                  <a:srgbClr val="4658FE"/>
                </a:solidFill>
              </a:rPr>
              <a:t>exchange of fragment between sites 1 and  2 </a:t>
            </a:r>
          </a:p>
        </p:txBody>
      </p:sp>
      <p:sp>
        <p:nvSpPr>
          <p:cNvPr id="29" name="Rectangle 3">
            <a:extLst>
              <a:ext uri="{FF2B5EF4-FFF2-40B4-BE49-F238E27FC236}">
                <a16:creationId xmlns:a16="http://schemas.microsoft.com/office/drawing/2014/main" id="{F1FF74DD-AAD8-1141-B883-8B0F37BB94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34975" y="4252913"/>
            <a:ext cx="9258300" cy="2100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b="1" dirty="0">
                <a:latin typeface="Arial" charset="0"/>
                <a:sym typeface="Wingdings" pitchFamily="2" charset="2"/>
              </a:rPr>
              <a:t>GATEWAY system (sold by </a:t>
            </a:r>
            <a:r>
              <a:rPr lang="en-US" b="1" dirty="0" err="1">
                <a:latin typeface="Arial" charset="0"/>
                <a:sym typeface="Wingdings" pitchFamily="2" charset="2"/>
              </a:rPr>
              <a:t>Invitrogen</a:t>
            </a:r>
            <a:r>
              <a:rPr lang="en-US" b="1" dirty="0">
                <a:latin typeface="Arial" charset="0"/>
                <a:sym typeface="Wingdings" pitchFamily="2" charset="2"/>
              </a:rPr>
              <a:t>)</a:t>
            </a:r>
            <a:endParaRPr lang="en-US" kern="0" dirty="0">
              <a:latin typeface="+mn-lt"/>
            </a:endParaRP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when attB1 recombines with attP1, new sequences are created in each molecule at each site!	attR1 and attL1 sequences are generated (see </a:t>
            </a:r>
            <a:r>
              <a:rPr lang="en-US" kern="0" dirty="0" err="1">
                <a:latin typeface="+mn-lt"/>
              </a:rPr>
              <a:t>colours</a:t>
            </a:r>
            <a:r>
              <a:rPr lang="en-US" kern="0" dirty="0">
                <a:latin typeface="+mn-lt"/>
              </a:rPr>
              <a:t> in fig above)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kern="0" dirty="0">
                <a:latin typeface="+mn-lt"/>
              </a:rPr>
              <a:t>Similarly if attB2 recombines with attP2, attR2 and attL2 sequences are generated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000" kern="0" dirty="0" err="1">
                <a:latin typeface="+mn-lt"/>
              </a:rPr>
              <a:t>attB</a:t>
            </a:r>
            <a:r>
              <a:rPr lang="en-US" sz="2000" kern="0" dirty="0">
                <a:latin typeface="+mn-lt"/>
              </a:rPr>
              <a:t> is recombined with </a:t>
            </a:r>
            <a:r>
              <a:rPr lang="en-US" sz="2000" kern="0" dirty="0" err="1">
                <a:latin typeface="+mn-lt"/>
              </a:rPr>
              <a:t>attP</a:t>
            </a:r>
            <a:r>
              <a:rPr lang="en-US" sz="2000" kern="0" dirty="0">
                <a:latin typeface="+mn-lt"/>
              </a:rPr>
              <a:t> with BP </a:t>
            </a:r>
            <a:r>
              <a:rPr lang="en-US" sz="2000" kern="0" dirty="0" err="1">
                <a:latin typeface="+mn-lt"/>
              </a:rPr>
              <a:t>clonase</a:t>
            </a:r>
            <a:r>
              <a:rPr lang="en-US" sz="2000" kern="0" dirty="0">
                <a:latin typeface="+mn-lt"/>
              </a:rPr>
              <a:t> mix</a:t>
            </a:r>
          </a:p>
          <a:p>
            <a:pPr marL="342900" indent="-342900" eaLnBrk="1" hangingPunct="1">
              <a:spcBef>
                <a:spcPct val="20000"/>
              </a:spcBef>
              <a:defRPr/>
            </a:pPr>
            <a:r>
              <a:rPr lang="en-US" sz="2000" kern="0" dirty="0" err="1">
                <a:latin typeface="+mn-lt"/>
              </a:rPr>
              <a:t>attR</a:t>
            </a:r>
            <a:r>
              <a:rPr lang="en-US" sz="2000" kern="0" dirty="0">
                <a:latin typeface="+mn-lt"/>
              </a:rPr>
              <a:t> is recombined with </a:t>
            </a:r>
            <a:r>
              <a:rPr lang="en-US" sz="2000" kern="0" dirty="0" err="1">
                <a:latin typeface="+mn-lt"/>
              </a:rPr>
              <a:t>attL</a:t>
            </a:r>
            <a:r>
              <a:rPr lang="en-US" sz="2000" kern="0" dirty="0">
                <a:latin typeface="+mn-lt"/>
              </a:rPr>
              <a:t> with LR </a:t>
            </a:r>
            <a:r>
              <a:rPr lang="en-US" sz="2000" kern="0" dirty="0" err="1">
                <a:latin typeface="+mn-lt"/>
              </a:rPr>
              <a:t>clonase</a:t>
            </a:r>
            <a:r>
              <a:rPr lang="en-US" sz="2000" kern="0" dirty="0">
                <a:latin typeface="+mn-lt"/>
              </a:rPr>
              <a:t> mix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6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9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2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5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6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69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0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3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9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 nodeType="clickPar">
                      <p:stCondLst>
                        <p:cond delay="indefinite"/>
                      </p:stCondLst>
                      <p:childTnLst>
                        <p:par>
                          <p:cTn id="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5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7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14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3" dur="500"/>
                                        <p:tgtEl>
                                          <p:spTgt spid="143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6" dur="500"/>
                                        <p:tgtEl>
                                          <p:spTgt spid="143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7" presetID="9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9" dur="500"/>
                                        <p:tgtEl>
                                          <p:spTgt spid="143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0" presetID="9" presetClass="entr" presetSubtype="0" fill="hold" grpId="3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2" dur="500"/>
                                        <p:tgtEl>
                                          <p:spTgt spid="143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3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5" dur="500"/>
                                        <p:tgtEl>
                                          <p:spTgt spid="143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6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8" dur="500"/>
                                        <p:tgtEl>
                                          <p:spTgt spid="143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1" presetID="9" presetClass="entr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3" dur="500"/>
                                        <p:tgtEl>
                                          <p:spTgt spid="14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4" presetID="9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6" dur="500"/>
                                        <p:tgtEl>
                                          <p:spTgt spid="14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9" dur="500"/>
                                        <p:tgtEl>
                                          <p:spTgt spid="14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nimBg="1"/>
      <p:bldP spid="14344" grpId="1" animBg="1"/>
      <p:bldP spid="14344" grpId="2" animBg="1"/>
      <p:bldP spid="14345" grpId="0" animBg="1"/>
      <p:bldP spid="14345" grpId="1" animBg="1"/>
      <p:bldP spid="14346" grpId="0"/>
      <p:bldP spid="14346" grpId="1"/>
      <p:bldP spid="14346" grpId="2"/>
      <p:bldP spid="14346" grpId="3"/>
      <p:bldP spid="14347" grpId="0"/>
      <p:bldP spid="14347" grpId="1"/>
      <p:bldP spid="14347" grpId="2"/>
      <p:bldP spid="14347" grpId="3"/>
      <p:bldP spid="14348" grpId="0"/>
      <p:bldP spid="14348" grpId="1"/>
      <p:bldP spid="14348" grpId="2"/>
      <p:bldP spid="14349" grpId="0"/>
      <p:bldP spid="14349" grpId="1"/>
      <p:bldP spid="14349" grpId="2"/>
      <p:bldP spid="14354" grpId="0"/>
      <p:bldP spid="14354" grpId="1"/>
      <p:bldP spid="14354" grpId="2"/>
      <p:bldP spid="14355" grpId="0"/>
      <p:bldP spid="14355" grpId="1"/>
      <p:bldP spid="1435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6"/>
          <p:cNvSpPr>
            <a:spLocks noChangeArrowheads="1"/>
          </p:cNvSpPr>
          <p:nvPr/>
        </p:nvSpPr>
        <p:spPr bwMode="auto">
          <a:xfrm>
            <a:off x="4881563" y="5895975"/>
            <a:ext cx="4324350" cy="68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buFontTx/>
              <a:buNone/>
            </a:pPr>
            <a:r>
              <a:rPr lang="en-US" altLang="en-US" sz="1200"/>
              <a:t>video clip</a:t>
            </a:r>
          </a:p>
          <a:p>
            <a:pPr eaLnBrk="1" hangingPunct="1">
              <a:buFontTx/>
              <a:buNone/>
            </a:pPr>
            <a:r>
              <a:rPr lang="en-US" altLang="en-US" sz="1200">
                <a:hlinkClick r:id="rId3"/>
              </a:rPr>
              <a:t>http://www.invitrogen.com/content.cfm?pageid=10541#</a:t>
            </a:r>
            <a:endParaRPr lang="en-US" altLang="en-US" sz="1200"/>
          </a:p>
          <a:p>
            <a:pPr eaLnBrk="1" hangingPunct="1">
              <a:buFontTx/>
              <a:buNone/>
            </a:pPr>
            <a:endParaRPr lang="en-US" altLang="en-US" sz="1200"/>
          </a:p>
        </p:txBody>
      </p:sp>
      <p:sp>
        <p:nvSpPr>
          <p:cNvPr id="20482" name="Text Box 8"/>
          <p:cNvSpPr txBox="1">
            <a:spLocks noChangeArrowheads="1"/>
          </p:cNvSpPr>
          <p:nvPr/>
        </p:nvSpPr>
        <p:spPr bwMode="auto">
          <a:xfrm>
            <a:off x="317500" y="987425"/>
            <a:ext cx="3678238" cy="31702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GB" altLang="en-US" sz="2000"/>
              <a:t> The Gateway reactions are </a:t>
            </a:r>
            <a:r>
              <a:rPr lang="en-GB" altLang="en-US" sz="2000" i="1"/>
              <a:t>in vitro </a:t>
            </a:r>
            <a:r>
              <a:rPr lang="en-GB" altLang="en-US" sz="2000"/>
              <a:t>versions of the </a:t>
            </a:r>
            <a:r>
              <a:rPr lang="en-US" altLang="en-US" sz="2000"/>
              <a:t>lambda bacteriophage recombination system</a:t>
            </a:r>
          </a:p>
          <a:p>
            <a:pPr>
              <a:spcBef>
                <a:spcPct val="0"/>
              </a:spcBef>
            </a:pPr>
            <a:r>
              <a:rPr lang="en-US" altLang="en-US" sz="2000"/>
              <a:t> Allows efficient shuffling of fragments between vectors</a:t>
            </a:r>
          </a:p>
          <a:p>
            <a:pPr lvl="1">
              <a:spcBef>
                <a:spcPct val="0"/>
              </a:spcBef>
              <a:buFontTx/>
              <a:buChar char="•"/>
            </a:pPr>
            <a:r>
              <a:rPr lang="en-US" altLang="en-US" sz="2000"/>
              <a:t> saves time! </a:t>
            </a:r>
          </a:p>
          <a:p>
            <a:pPr>
              <a:spcBef>
                <a:spcPct val="0"/>
              </a:spcBef>
            </a:pPr>
            <a:r>
              <a:rPr lang="en-US" altLang="en-US" sz="2000"/>
              <a:t>Exclusive rights by </a:t>
            </a:r>
            <a:r>
              <a:rPr lang="en-US" altLang="en-US" sz="2000" i="1"/>
              <a:t>Invitrogen</a:t>
            </a:r>
          </a:p>
          <a:p>
            <a:pPr lvl="1">
              <a:spcBef>
                <a:spcPct val="0"/>
              </a:spcBef>
              <a:buFont typeface="Arial" panose="020B0604020202020204" pitchFamily="34" charset="0"/>
              <a:buChar char="•"/>
            </a:pPr>
            <a:r>
              <a:rPr lang="en-US" altLang="en-US" sz="2000"/>
              <a:t>reagents are expensive!</a:t>
            </a:r>
          </a:p>
          <a:p>
            <a:pPr>
              <a:spcBef>
                <a:spcPct val="0"/>
              </a:spcBef>
              <a:buFontTx/>
              <a:buNone/>
            </a:pPr>
            <a:endParaRPr lang="en-US" altLang="en-US" sz="2000"/>
          </a:p>
        </p:txBody>
      </p:sp>
      <p:pic>
        <p:nvPicPr>
          <p:cNvPr id="20483" name="Picture 13" descr="Gway.jpg (23757 bytes)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33825" y="885825"/>
            <a:ext cx="5946775" cy="4759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4" name="Text Box 10"/>
          <p:cNvSpPr txBox="1">
            <a:spLocks noChangeArrowheads="1"/>
          </p:cNvSpPr>
          <p:nvPr/>
        </p:nvSpPr>
        <p:spPr bwMode="auto">
          <a:xfrm>
            <a:off x="109538" y="4335463"/>
            <a:ext cx="4092575" cy="2246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How to Enter the Gateway System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/>
              <a:t>Traditional restriction endonuclease/ligation cloning</a:t>
            </a:r>
          </a:p>
          <a:p>
            <a:pPr eaLnBrk="1" hangingPunct="1">
              <a:spcBef>
                <a:spcPct val="0"/>
              </a:spcBef>
              <a:buFontTx/>
              <a:buAutoNum type="arabicPeriod"/>
            </a:pPr>
            <a:r>
              <a:rPr lang="en-US" altLang="en-US" sz="2000"/>
              <a:t> topoisomerase cloning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	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000"/>
              <a:t>3. Add attB sites on PCR product followed by  </a:t>
            </a:r>
            <a:r>
              <a:rPr lang="en-US" altLang="en-US" sz="2000" b="1"/>
              <a:t>BP</a:t>
            </a:r>
            <a:r>
              <a:rPr lang="en-US" altLang="en-US" sz="2000"/>
              <a:t> recombination </a:t>
            </a:r>
          </a:p>
        </p:txBody>
      </p:sp>
      <p:sp>
        <p:nvSpPr>
          <p:cNvPr id="20485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188913"/>
            <a:ext cx="10066338" cy="620712"/>
          </a:xfrm>
        </p:spPr>
        <p:txBody>
          <a:bodyPr/>
          <a:lstStyle/>
          <a:p>
            <a:pPr eaLnBrk="1" hangingPunct="1"/>
            <a:r>
              <a:rPr lang="en-US" altLang="en-US" sz="2800" smtClean="0">
                <a:solidFill>
                  <a:schemeClr val="accent2"/>
                </a:solidFill>
              </a:rPr>
              <a:t>The gateway system for site-directed recombination cloning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To start:</a:t>
            </a:r>
          </a:p>
        </p:txBody>
      </p:sp>
      <p:sp>
        <p:nvSpPr>
          <p:cNvPr id="22530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Start with an insert and an entry vector</a:t>
            </a:r>
          </a:p>
          <a:p>
            <a:r>
              <a:rPr lang="en-US" altLang="en-US" smtClean="0"/>
              <a:t>pDONR is the name of one that is used a lot</a:t>
            </a:r>
          </a:p>
          <a:p>
            <a:r>
              <a:rPr lang="en-US" altLang="en-US" smtClean="0"/>
              <a:t>Prepare your insert:</a:t>
            </a:r>
          </a:p>
          <a:p>
            <a:pPr lvl="1"/>
            <a:r>
              <a:rPr lang="en-US" altLang="en-US" smtClean="0"/>
              <a:t>PCR amplify with restriction sites on the primers</a:t>
            </a:r>
          </a:p>
          <a:p>
            <a:pPr lvl="1"/>
            <a:r>
              <a:rPr lang="en-US" altLang="en-US" smtClean="0"/>
              <a:t>Use Topoisomerase to clone into the vector (also cut at a restriction site)</a:t>
            </a:r>
          </a:p>
          <a:p>
            <a:pPr lvl="1"/>
            <a:r>
              <a:rPr lang="en-US" altLang="en-US" smtClean="0"/>
              <a:t>PCR amplify with the compatible att sites in the primers</a:t>
            </a:r>
          </a:p>
          <a:p>
            <a:pPr lvl="2"/>
            <a:endParaRPr lang="en-US" altLang="en-US" smtClean="0"/>
          </a:p>
          <a:p>
            <a:pPr lvl="2"/>
            <a:endParaRPr lang="en-US" alt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Title 1"/>
          <p:cNvSpPr>
            <a:spLocks noGrp="1" noChangeArrowheads="1"/>
          </p:cNvSpPr>
          <p:nvPr>
            <p:ph type="title"/>
          </p:nvPr>
        </p:nvSpPr>
        <p:spPr>
          <a:xfrm>
            <a:off x="195263" y="157163"/>
            <a:ext cx="9577387" cy="500062"/>
          </a:xfrm>
        </p:spPr>
        <p:txBody>
          <a:bodyPr/>
          <a:lstStyle/>
          <a:p>
            <a:r>
              <a:rPr lang="en-US" altLang="en-US" sz="3200" smtClean="0"/>
              <a:t>PCR amplify with restriction sites on the primers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4EE5B2-80AC-F543-9204-A6F4893B93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5263" y="930275"/>
            <a:ext cx="10091737" cy="2370138"/>
          </a:xfrm>
        </p:spPr>
        <p:txBody>
          <a:bodyPr/>
          <a:lstStyle/>
          <a:p>
            <a:pPr marL="92075" lvl="2" indent="0">
              <a:buFontTx/>
              <a:buNone/>
              <a:defRPr/>
            </a:pPr>
            <a:r>
              <a:rPr lang="en-US" sz="2800" dirty="0"/>
              <a:t>Ligate into a vector cut with compatible REs</a:t>
            </a:r>
          </a:p>
          <a:p>
            <a:pPr marL="14288" lvl="2" indent="0">
              <a:buFontTx/>
              <a:buNone/>
              <a:defRPr/>
            </a:pPr>
            <a:r>
              <a:rPr lang="en-US" sz="2800" dirty="0"/>
              <a:t>The construct will have </a:t>
            </a:r>
            <a:r>
              <a:rPr lang="en-US" sz="2800" dirty="0" err="1"/>
              <a:t>att</a:t>
            </a:r>
            <a:r>
              <a:rPr lang="en-US" sz="2800" dirty="0"/>
              <a:t> L sites to either side of the restriction site</a:t>
            </a:r>
          </a:p>
          <a:p>
            <a:pPr marL="14288" lvl="2" indent="0">
              <a:buFontTx/>
              <a:buNone/>
              <a:defRPr/>
            </a:pPr>
            <a:r>
              <a:rPr lang="en-US" sz="2800" dirty="0"/>
              <a:t>Now you have your entry vector with </a:t>
            </a:r>
            <a:r>
              <a:rPr lang="en-US" sz="2800" dirty="0" err="1"/>
              <a:t>att</a:t>
            </a:r>
            <a:r>
              <a:rPr lang="en-US" sz="2800" dirty="0"/>
              <a:t> L sites, can introduce into many other vectors for multiple applications</a:t>
            </a:r>
          </a:p>
        </p:txBody>
      </p:sp>
      <p:grpSp>
        <p:nvGrpSpPr>
          <p:cNvPr id="23555" name="Group 12"/>
          <p:cNvGrpSpPr>
            <a:grpSpLocks/>
          </p:cNvGrpSpPr>
          <p:nvPr/>
        </p:nvGrpSpPr>
        <p:grpSpPr bwMode="auto">
          <a:xfrm>
            <a:off x="3092450" y="3479800"/>
            <a:ext cx="3184525" cy="279400"/>
            <a:chOff x="3091911" y="3480567"/>
            <a:chExt cx="3184902" cy="278324"/>
          </a:xfrm>
        </p:grpSpPr>
        <p:sp>
          <p:nvSpPr>
            <p:cNvPr id="23597" name="Rectangle 9"/>
            <p:cNvSpPr>
              <a:spLocks noChangeArrowheads="1"/>
            </p:cNvSpPr>
            <p:nvPr/>
          </p:nvSpPr>
          <p:spPr bwMode="auto">
            <a:xfrm>
              <a:off x="3580108" y="3493483"/>
              <a:ext cx="2231756" cy="265408"/>
            </a:xfrm>
            <a:prstGeom prst="rect">
              <a:avLst/>
            </a:prstGeom>
            <a:solidFill>
              <a:schemeClr val="accent2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98" name="Rectangle 10"/>
            <p:cNvSpPr>
              <a:spLocks noChangeArrowheads="1"/>
            </p:cNvSpPr>
            <p:nvPr/>
          </p:nvSpPr>
          <p:spPr bwMode="auto">
            <a:xfrm>
              <a:off x="3091911" y="3493483"/>
              <a:ext cx="480447" cy="265407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99" name="Rectangle 11"/>
            <p:cNvSpPr>
              <a:spLocks noChangeArrowheads="1"/>
            </p:cNvSpPr>
            <p:nvPr/>
          </p:nvSpPr>
          <p:spPr bwMode="auto">
            <a:xfrm>
              <a:off x="5796366" y="3480567"/>
              <a:ext cx="480447" cy="265407"/>
            </a:xfrm>
            <a:prstGeom prst="rect">
              <a:avLst/>
            </a:prstGeom>
            <a:solidFill>
              <a:schemeClr val="accent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7" name="Group 46"/>
          <p:cNvGrpSpPr>
            <a:grpSpLocks/>
          </p:cNvGrpSpPr>
          <p:nvPr/>
        </p:nvGrpSpPr>
        <p:grpSpPr bwMode="auto">
          <a:xfrm>
            <a:off x="42863" y="4370388"/>
            <a:ext cx="10272712" cy="927100"/>
            <a:chOff x="42684" y="4370379"/>
            <a:chExt cx="10273680" cy="927856"/>
          </a:xfrm>
        </p:grpSpPr>
        <p:grpSp>
          <p:nvGrpSpPr>
            <p:cNvPr id="23578" name="Group 45"/>
            <p:cNvGrpSpPr>
              <a:grpSpLocks/>
            </p:cNvGrpSpPr>
            <p:nvPr/>
          </p:nvGrpSpPr>
          <p:grpSpPr bwMode="auto">
            <a:xfrm>
              <a:off x="42684" y="4370379"/>
              <a:ext cx="10273680" cy="927856"/>
              <a:chOff x="42684" y="4370379"/>
              <a:chExt cx="10273680" cy="927856"/>
            </a:xfrm>
          </p:grpSpPr>
          <p:grpSp>
            <p:nvGrpSpPr>
              <p:cNvPr id="23581" name="Group 20"/>
              <p:cNvGrpSpPr>
                <a:grpSpLocks/>
              </p:cNvGrpSpPr>
              <p:nvPr/>
            </p:nvGrpSpPr>
            <p:grpSpPr bwMode="auto">
              <a:xfrm>
                <a:off x="3208150" y="4370379"/>
                <a:ext cx="3409621" cy="424263"/>
                <a:chOff x="3208150" y="4370379"/>
                <a:chExt cx="3409621" cy="424263"/>
              </a:xfrm>
            </p:grpSpPr>
            <p:grpSp>
              <p:nvGrpSpPr>
                <p:cNvPr id="23590" name="Group 18"/>
                <p:cNvGrpSpPr>
                  <a:grpSpLocks/>
                </p:cNvGrpSpPr>
                <p:nvPr/>
              </p:nvGrpSpPr>
              <p:grpSpPr bwMode="auto">
                <a:xfrm>
                  <a:off x="3208150" y="4370379"/>
                  <a:ext cx="3308886" cy="417485"/>
                  <a:chOff x="3208150" y="4370379"/>
                  <a:chExt cx="3308886" cy="417485"/>
                </a:xfrm>
              </p:grpSpPr>
              <p:grpSp>
                <p:nvGrpSpPr>
                  <p:cNvPr id="23592" name="Group 13"/>
                  <p:cNvGrpSpPr>
                    <a:grpSpLocks/>
                  </p:cNvGrpSpPr>
                  <p:nvPr/>
                </p:nvGrpSpPr>
                <p:grpSpPr bwMode="auto">
                  <a:xfrm>
                    <a:off x="3332134" y="4370379"/>
                    <a:ext cx="3184902" cy="278324"/>
                    <a:chOff x="3091911" y="3480567"/>
                    <a:chExt cx="3184902" cy="278324"/>
                  </a:xfrm>
                </p:grpSpPr>
                <p:sp>
                  <p:nvSpPr>
                    <p:cNvPr id="23594" name="Rectangle 14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580108" y="3493483"/>
                      <a:ext cx="2231756" cy="265408"/>
                    </a:xfrm>
                    <a:prstGeom prst="rect">
                      <a:avLst/>
                    </a:prstGeom>
                    <a:solidFill>
                      <a:schemeClr val="accent2"/>
                    </a:solidFill>
                    <a:ln w="12700" algn="ctr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23595" name="Rectangle 15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91911" y="3493483"/>
                      <a:ext cx="480447" cy="265407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algn="ctr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  <p:sp>
                  <p:nvSpPr>
                    <p:cNvPr id="23596" name="Rectangle 16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5796366" y="3480567"/>
                      <a:ext cx="480447" cy="265407"/>
                    </a:xfrm>
                    <a:prstGeom prst="rect">
                      <a:avLst/>
                    </a:prstGeom>
                    <a:solidFill>
                      <a:schemeClr val="accent1"/>
                    </a:solidFill>
                    <a:ln w="12700" algn="ctr">
                      <a:solidFill>
                        <a:schemeClr val="tx1"/>
                      </a:solidFill>
                      <a:round/>
                      <a:headEnd type="none" w="sm" len="sm"/>
                      <a:tailEnd type="none" w="sm" len="sm"/>
                    </a:ln>
                  </p:spPr>
                  <p:txBody>
                    <a:bodyPr/>
                    <a:lstStyle>
                      <a:lvl1pPr>
                        <a:spcBef>
                          <a:spcPct val="20000"/>
                        </a:spcBef>
                        <a:buChar char="•"/>
                        <a:defRPr sz="32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>
                        <a:spcBef>
                          <a:spcPct val="20000"/>
                        </a:spcBef>
                        <a:buChar char="–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>
                        <a:spcBef>
                          <a:spcPct val="20000"/>
                        </a:spcBef>
                        <a:buChar char="•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>
                        <a:spcBef>
                          <a:spcPct val="20000"/>
                        </a:spcBef>
                        <a:buChar char="–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>
                        <a:spcBef>
                          <a:spcPct val="20000"/>
                        </a:spcBef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Char char="»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0"/>
                        </a:spcBef>
                        <a:buFontTx/>
                        <a:buNone/>
                      </a:pPr>
                      <a:endParaRPr lang="en-US" altLang="en-US" sz="1800"/>
                    </a:p>
                  </p:txBody>
                </p:sp>
              </p:grpSp>
              <p:sp>
                <p:nvSpPr>
                  <p:cNvPr id="23593" name="Rectangle 17"/>
                  <p:cNvSpPr>
                    <a:spLocks noChangeArrowheads="1"/>
                  </p:cNvSpPr>
                  <p:nvPr/>
                </p:nvSpPr>
                <p:spPr bwMode="auto">
                  <a:xfrm>
                    <a:off x="3208150" y="4522457"/>
                    <a:ext cx="480447" cy="265407"/>
                  </a:xfrm>
                  <a:prstGeom prst="rect">
                    <a:avLst/>
                  </a:prstGeom>
                  <a:solidFill>
                    <a:schemeClr val="bg1"/>
                  </a:solidFill>
                  <a:ln>
                    <a:noFill/>
                  </a:ln>
                  <a:extLst>
                    <a:ext uri="{91240B29-F687-4F45-9708-019B960494DF}">
                      <a14:hiddenLine xmlns:a14="http://schemas.microsoft.com/office/drawing/2010/main" w="12700" algn="ctr">
                        <a:solidFill>
                          <a:srgbClr val="000000"/>
                        </a:solidFill>
                        <a:round/>
                        <a:headEnd type="none" w="sm" len="sm"/>
                        <a:tailEnd type="none" w="sm" len="sm"/>
                      </a14:hiddenLine>
                    </a:ext>
                  </a:extLst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23591" name="Rectangle 19"/>
                <p:cNvSpPr>
                  <a:spLocks noChangeArrowheads="1"/>
                </p:cNvSpPr>
                <p:nvPr/>
              </p:nvSpPr>
              <p:spPr bwMode="auto">
                <a:xfrm>
                  <a:off x="6137324" y="4529235"/>
                  <a:ext cx="480447" cy="26540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3582" name="Group 29"/>
              <p:cNvGrpSpPr>
                <a:grpSpLocks/>
              </p:cNvGrpSpPr>
              <p:nvPr/>
            </p:nvGrpSpPr>
            <p:grpSpPr bwMode="auto">
              <a:xfrm>
                <a:off x="938941" y="4661938"/>
                <a:ext cx="2213675" cy="309966"/>
                <a:chOff x="1193369" y="4990454"/>
                <a:chExt cx="2213675" cy="309966"/>
              </a:xfrm>
            </p:grpSpPr>
            <p:sp>
              <p:nvSpPr>
                <p:cNvPr id="23588" name="Rectangle 30"/>
                <p:cNvSpPr>
                  <a:spLocks noChangeArrowheads="1"/>
                </p:cNvSpPr>
                <p:nvPr/>
              </p:nvSpPr>
              <p:spPr bwMode="auto">
                <a:xfrm>
                  <a:off x="1717728" y="5145437"/>
                  <a:ext cx="1689316" cy="152400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3589" name="Rectangle 31"/>
                <p:cNvSpPr>
                  <a:spLocks noChangeArrowheads="1"/>
                </p:cNvSpPr>
                <p:nvPr/>
              </p:nvSpPr>
              <p:spPr bwMode="auto">
                <a:xfrm>
                  <a:off x="1193369" y="4990454"/>
                  <a:ext cx="1689316" cy="309966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grpSp>
            <p:nvGrpSpPr>
              <p:cNvPr id="23583" name="Group 32"/>
              <p:cNvGrpSpPr>
                <a:grpSpLocks/>
              </p:cNvGrpSpPr>
              <p:nvPr/>
            </p:nvGrpSpPr>
            <p:grpSpPr bwMode="auto">
              <a:xfrm>
                <a:off x="7227374" y="4477898"/>
                <a:ext cx="2213675" cy="309966"/>
                <a:chOff x="5558724" y="4911671"/>
                <a:chExt cx="2213675" cy="309966"/>
              </a:xfrm>
            </p:grpSpPr>
            <p:sp>
              <p:nvSpPr>
                <p:cNvPr id="23586" name="Rectangle 33"/>
                <p:cNvSpPr>
                  <a:spLocks noChangeArrowheads="1"/>
                </p:cNvSpPr>
                <p:nvPr/>
              </p:nvSpPr>
              <p:spPr bwMode="auto">
                <a:xfrm>
                  <a:off x="5558724" y="5066654"/>
                  <a:ext cx="1689316" cy="152400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  <p:sp>
              <p:nvSpPr>
                <p:cNvPr id="23587" name="Rectangle 34"/>
                <p:cNvSpPr>
                  <a:spLocks noChangeArrowheads="1"/>
                </p:cNvSpPr>
                <p:nvPr/>
              </p:nvSpPr>
              <p:spPr bwMode="auto">
                <a:xfrm>
                  <a:off x="6083083" y="4911671"/>
                  <a:ext cx="1689316" cy="309966"/>
                </a:xfrm>
                <a:prstGeom prst="rect">
                  <a:avLst/>
                </a:prstGeom>
                <a:solidFill>
                  <a:schemeClr val="accent1"/>
                </a:solidFill>
                <a:ln w="12700" algn="ctr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mc:AlternateContent xmlns:mc="http://schemas.openxmlformats.org/markup-compatibility/2006">
            <mc:Choice xmlns:p14="http://schemas.microsoft.com/office/powerpoint/2010/main" Requires="p14">
              <p:contentPart p14:bwMode="auto" r:id="rId2">
                <p14:nvContentPartPr>
                  <p14:cNvPr id="42" name="Ink 41">
                    <a:extLst>
                      <a:ext uri="{FF2B5EF4-FFF2-40B4-BE49-F238E27FC236}">
                        <a16:creationId xmlns:a16="http://schemas.microsoft.com/office/drawing/2014/main" id="{10B29483-3FED-B142-8694-5E9174E32606}"/>
                      </a:ext>
                    </a:extLst>
                  </p14:cNvPr>
                  <p14:cNvContentPartPr/>
                  <p14:nvPr/>
                </p14:nvContentPartPr>
                <p14:xfrm>
                  <a:off x="42684" y="4878835"/>
                  <a:ext cx="953640" cy="419400"/>
                </p14:xfrm>
              </p:contentPart>
            </mc:Choice>
            <mc:Fallback>
              <p:pic>
                <p:nvPicPr>
                  <p:cNvPr id="42" name="Ink 41">
                    <a:extLst>
                      <a:ext uri="{FF2B5EF4-FFF2-40B4-BE49-F238E27FC236}">
                        <a16:creationId xmlns:a16="http://schemas.microsoft.com/office/drawing/2014/main" id="{10B29483-3FED-B142-8694-5E9174E32606}"/>
                      </a:ext>
                    </a:extLst>
                  </p:cNvPr>
                  <p:cNvPicPr/>
                  <p:nvPr/>
                </p:nvPicPr>
                <p:blipFill>
                  <a:blip r:embed="rId3"/>
                  <a:stretch>
                    <a:fillRect/>
                  </a:stretch>
                </p:blipFill>
                <p:spPr>
                  <a:xfrm>
                    <a:off x="36564" y="4872720"/>
                    <a:ext cx="965880" cy="431630"/>
                  </a:xfrm>
                  <a:prstGeom prst="rect">
                    <a:avLst/>
                  </a:prstGeom>
                </p:spPr>
              </p:pic>
            </mc:Fallback>
          </mc:AlternateContent>
          <mc:AlternateContent xmlns:mc="http://schemas.openxmlformats.org/markup-compatibility/2006">
            <mc:Choice xmlns:p14="http://schemas.microsoft.com/office/powerpoint/2010/main" Requires="p14">
              <p:contentPart p14:bwMode="auto" r:id="rId4">
                <p14:nvContentPartPr>
                  <p14:cNvPr id="43" name="Ink 42">
                    <a:extLst>
                      <a:ext uri="{FF2B5EF4-FFF2-40B4-BE49-F238E27FC236}">
                        <a16:creationId xmlns:a16="http://schemas.microsoft.com/office/drawing/2014/main" id="{8C8173D2-52F2-9145-AE83-ACAFC511DB5A}"/>
                      </a:ext>
                    </a:extLst>
                  </p14:cNvPr>
                  <p14:cNvContentPartPr/>
                  <p14:nvPr/>
                </p14:nvContentPartPr>
                <p14:xfrm>
                  <a:off x="9469644" y="4675075"/>
                  <a:ext cx="846720" cy="398160"/>
                </p14:xfrm>
              </p:contentPart>
            </mc:Choice>
            <mc:Fallback>
              <p:pic>
                <p:nvPicPr>
                  <p:cNvPr id="43" name="Ink 42">
                    <a:extLst>
                      <a:ext uri="{FF2B5EF4-FFF2-40B4-BE49-F238E27FC236}">
                        <a16:creationId xmlns:a16="http://schemas.microsoft.com/office/drawing/2014/main" id="{8C8173D2-52F2-9145-AE83-ACAFC511DB5A}"/>
                      </a:ext>
                    </a:extLst>
                  </p:cNvPr>
                  <p:cNvPicPr/>
                  <p:nvPr/>
                </p:nvPicPr>
                <p:blipFill>
                  <a:blip r:embed="rId5"/>
                  <a:stretch>
                    <a:fillRect/>
                  </a:stretch>
                </p:blipFill>
                <p:spPr>
                  <a:xfrm>
                    <a:off x="9463524" y="4668955"/>
                    <a:ext cx="858960" cy="410400"/>
                  </a:xfrm>
                  <a:prstGeom prst="rect">
                    <a:avLst/>
                  </a:prstGeom>
                </p:spPr>
              </p:pic>
            </mc:Fallback>
          </mc:AlternateContent>
        </p:grpSp>
        <p:sp>
          <p:nvSpPr>
            <p:cNvPr id="23579" name="Rectangle 35"/>
            <p:cNvSpPr>
              <a:spLocks noChangeArrowheads="1"/>
            </p:cNvSpPr>
            <p:nvPr/>
          </p:nvSpPr>
          <p:spPr bwMode="auto">
            <a:xfrm>
              <a:off x="1248907" y="4667956"/>
              <a:ext cx="674173" cy="288634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80" name="Rectangle 36"/>
            <p:cNvSpPr>
              <a:spLocks noChangeArrowheads="1"/>
            </p:cNvSpPr>
            <p:nvPr/>
          </p:nvSpPr>
          <p:spPr bwMode="auto">
            <a:xfrm>
              <a:off x="8376830" y="4496647"/>
              <a:ext cx="674173" cy="288634"/>
            </a:xfrm>
            <a:prstGeom prst="rect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</p:grpSp>
      <p:grpSp>
        <p:nvGrpSpPr>
          <p:cNvPr id="48" name="Group 47"/>
          <p:cNvGrpSpPr>
            <a:grpSpLocks/>
          </p:cNvGrpSpPr>
          <p:nvPr/>
        </p:nvGrpSpPr>
        <p:grpSpPr bwMode="auto">
          <a:xfrm>
            <a:off x="735013" y="5351463"/>
            <a:ext cx="9232900" cy="1038225"/>
            <a:chOff x="734964" y="5352216"/>
            <a:chExt cx="9232920" cy="1038259"/>
          </a:xfrm>
        </p:grpSpPr>
        <p:grpSp>
          <p:nvGrpSpPr>
            <p:cNvPr id="23558" name="Group 21"/>
            <p:cNvGrpSpPr>
              <a:grpSpLocks/>
            </p:cNvGrpSpPr>
            <p:nvPr/>
          </p:nvGrpSpPr>
          <p:grpSpPr bwMode="auto">
            <a:xfrm>
              <a:off x="3580108" y="5352216"/>
              <a:ext cx="3409621" cy="424263"/>
              <a:chOff x="3208150" y="4370379"/>
              <a:chExt cx="3409621" cy="424263"/>
            </a:xfrm>
          </p:grpSpPr>
          <p:grpSp>
            <p:nvGrpSpPr>
              <p:cNvPr id="23571" name="Group 22"/>
              <p:cNvGrpSpPr>
                <a:grpSpLocks/>
              </p:cNvGrpSpPr>
              <p:nvPr/>
            </p:nvGrpSpPr>
            <p:grpSpPr bwMode="auto">
              <a:xfrm>
                <a:off x="3208150" y="4370379"/>
                <a:ext cx="3308886" cy="417485"/>
                <a:chOff x="3208150" y="4370379"/>
                <a:chExt cx="3308886" cy="417485"/>
              </a:xfrm>
            </p:grpSpPr>
            <p:grpSp>
              <p:nvGrpSpPr>
                <p:cNvPr id="23573" name="Group 24"/>
                <p:cNvGrpSpPr>
                  <a:grpSpLocks/>
                </p:cNvGrpSpPr>
                <p:nvPr/>
              </p:nvGrpSpPr>
              <p:grpSpPr bwMode="auto">
                <a:xfrm>
                  <a:off x="3332134" y="4370379"/>
                  <a:ext cx="3184902" cy="278324"/>
                  <a:chOff x="3091911" y="3480567"/>
                  <a:chExt cx="3184902" cy="278324"/>
                </a:xfrm>
              </p:grpSpPr>
              <p:sp>
                <p:nvSpPr>
                  <p:cNvPr id="23575" name="Rectangle 26"/>
                  <p:cNvSpPr>
                    <a:spLocks noChangeArrowheads="1"/>
                  </p:cNvSpPr>
                  <p:nvPr/>
                </p:nvSpPr>
                <p:spPr bwMode="auto">
                  <a:xfrm>
                    <a:off x="3580108" y="3493483"/>
                    <a:ext cx="2231756" cy="265408"/>
                  </a:xfrm>
                  <a:prstGeom prst="rect">
                    <a:avLst/>
                  </a:prstGeom>
                  <a:solidFill>
                    <a:schemeClr val="accent2"/>
                  </a:solidFill>
                  <a:ln w="127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23576" name="Rectangle 27"/>
                  <p:cNvSpPr>
                    <a:spLocks noChangeArrowheads="1"/>
                  </p:cNvSpPr>
                  <p:nvPr/>
                </p:nvSpPr>
                <p:spPr bwMode="auto">
                  <a:xfrm>
                    <a:off x="3091911" y="3493483"/>
                    <a:ext cx="480447" cy="26540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  <p:sp>
                <p:nvSpPr>
                  <p:cNvPr id="23577" name="Rectangle 28"/>
                  <p:cNvSpPr>
                    <a:spLocks noChangeArrowheads="1"/>
                  </p:cNvSpPr>
                  <p:nvPr/>
                </p:nvSpPr>
                <p:spPr bwMode="auto">
                  <a:xfrm>
                    <a:off x="5796366" y="3480567"/>
                    <a:ext cx="480447" cy="265407"/>
                  </a:xfrm>
                  <a:prstGeom prst="rect">
                    <a:avLst/>
                  </a:prstGeom>
                  <a:solidFill>
                    <a:schemeClr val="accent1"/>
                  </a:solidFill>
                  <a:ln w="12700" algn="ctr">
                    <a:solidFill>
                      <a:schemeClr val="tx1"/>
                    </a:solidFill>
                    <a:round/>
                    <a:headEnd type="none" w="sm" len="sm"/>
                    <a:tailEnd type="none" w="sm" len="sm"/>
                  </a:ln>
                </p:spPr>
                <p:txBody>
                  <a:bodyPr/>
                  <a:lstStyle>
                    <a:lvl1pPr>
                      <a:spcBef>
                        <a:spcPct val="20000"/>
                      </a:spcBef>
                      <a:buChar char="•"/>
                      <a:defRPr sz="32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1pPr>
                    <a:lvl2pPr marL="742950" indent="-285750">
                      <a:spcBef>
                        <a:spcPct val="20000"/>
                      </a:spcBef>
                      <a:buChar char="–"/>
                      <a:defRPr sz="28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2pPr>
                    <a:lvl3pPr marL="1143000" indent="-228600">
                      <a:spcBef>
                        <a:spcPct val="20000"/>
                      </a:spcBef>
                      <a:buChar char="•"/>
                      <a:defRPr sz="24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3pPr>
                    <a:lvl4pPr marL="1600200" indent="-228600">
                      <a:spcBef>
                        <a:spcPct val="20000"/>
                      </a:spcBef>
                      <a:buChar char="–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4pPr>
                    <a:lvl5pPr marL="2057400" indent="-228600">
                      <a:spcBef>
                        <a:spcPct val="20000"/>
                      </a:spcBef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20000"/>
                      </a:spcBef>
                      <a:spcAft>
                        <a:spcPct val="0"/>
                      </a:spcAft>
                      <a:buChar char="»"/>
                      <a:defRPr sz="2000">
                        <a:solidFill>
                          <a:schemeClr val="tx1"/>
                        </a:solidFill>
                        <a:latin typeface="Arial" panose="020B0604020202020204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0"/>
                      </a:spcBef>
                      <a:buFontTx/>
                      <a:buNone/>
                    </a:pPr>
                    <a:endParaRPr lang="en-US" altLang="en-US" sz="1800"/>
                  </a:p>
                </p:txBody>
              </p:sp>
            </p:grpSp>
            <p:sp>
              <p:nvSpPr>
                <p:cNvPr id="23574" name="Rectangle 25"/>
                <p:cNvSpPr>
                  <a:spLocks noChangeArrowheads="1"/>
                </p:cNvSpPr>
                <p:nvPr/>
              </p:nvSpPr>
              <p:spPr bwMode="auto">
                <a:xfrm>
                  <a:off x="3208150" y="4522457"/>
                  <a:ext cx="480447" cy="265407"/>
                </a:xfrm>
                <a:prstGeom prst="rect">
                  <a:avLst/>
                </a:prstGeom>
                <a:solidFill>
                  <a:schemeClr val="bg1"/>
                </a:solidFill>
                <a:ln>
                  <a:noFill/>
                </a:ln>
                <a:extLst>
                  <a:ext uri="{91240B29-F687-4F45-9708-019B960494DF}">
                    <a14:hiddenLine xmlns:a14="http://schemas.microsoft.com/office/drawing/2010/main" w="12700" algn="ctr">
                      <a:solidFill>
                        <a:srgbClr val="000000"/>
                      </a:solidFill>
                      <a:round/>
                      <a:headEnd type="none" w="sm" len="sm"/>
                      <a:tailEnd type="none" w="sm" len="sm"/>
                    </a14:hiddenLine>
                  </a:ext>
                </a:extLst>
              </p:spPr>
              <p:txBody>
                <a:bodyPr/>
                <a:lstStyle>
                  <a:lvl1pPr>
                    <a:spcBef>
                      <a:spcPct val="20000"/>
                    </a:spcBef>
                    <a:buChar char="•"/>
                    <a:defRPr sz="32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1pPr>
                  <a:lvl2pPr marL="742950" indent="-285750">
                    <a:spcBef>
                      <a:spcPct val="20000"/>
                    </a:spcBef>
                    <a:buChar char="–"/>
                    <a:defRPr sz="28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2pPr>
                  <a:lvl3pPr marL="1143000" indent="-228600">
                    <a:spcBef>
                      <a:spcPct val="20000"/>
                    </a:spcBef>
                    <a:buChar char="•"/>
                    <a:defRPr sz="24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3pPr>
                  <a:lvl4pPr marL="1600200" indent="-228600">
                    <a:spcBef>
                      <a:spcPct val="20000"/>
                    </a:spcBef>
                    <a:buChar char="–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4pPr>
                  <a:lvl5pPr marL="2057400" indent="-228600">
                    <a:spcBef>
                      <a:spcPct val="20000"/>
                    </a:spcBef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5pPr>
                  <a:lvl6pPr marL="25146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6pPr>
                  <a:lvl7pPr marL="29718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7pPr>
                  <a:lvl8pPr marL="34290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8pPr>
                  <a:lvl9pPr marL="3886200" indent="-228600" eaLnBrk="0" fontAlgn="base" hangingPunct="0">
                    <a:spcBef>
                      <a:spcPct val="20000"/>
                    </a:spcBef>
                    <a:spcAft>
                      <a:spcPct val="0"/>
                    </a:spcAft>
                    <a:buChar char="»"/>
                    <a:defRPr sz="2000">
                      <a:solidFill>
                        <a:schemeClr val="tx1"/>
                      </a:solidFill>
                      <a:latin typeface="Arial" panose="020B0604020202020204" pitchFamily="34" charset="0"/>
                    </a:defRPr>
                  </a:lvl9pPr>
                </a:lstStyle>
                <a:p>
                  <a:pPr eaLnBrk="1" hangingPunct="1">
                    <a:spcBef>
                      <a:spcPct val="0"/>
                    </a:spcBef>
                    <a:buFontTx/>
                    <a:buNone/>
                  </a:pPr>
                  <a:endParaRPr lang="en-US" altLang="en-US" sz="1800"/>
                </a:p>
              </p:txBody>
            </p:sp>
          </p:grpSp>
          <p:sp>
            <p:nvSpPr>
              <p:cNvPr id="23572" name="Rectangle 23"/>
              <p:cNvSpPr>
                <a:spLocks noChangeArrowheads="1"/>
              </p:cNvSpPr>
              <p:nvPr/>
            </p:nvSpPr>
            <p:spPr bwMode="auto">
              <a:xfrm>
                <a:off x="6137324" y="4529235"/>
                <a:ext cx="480447" cy="265407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12700" algn="ctr">
                    <a:solidFill>
                      <a:srgbClr val="000000"/>
                    </a:solidFill>
                    <a:round/>
                    <a:headEnd type="none" w="sm" len="sm"/>
                    <a:tailEnd type="none" w="sm" len="sm"/>
                  </a14:hiddenLine>
                </a:ext>
              </a:extLst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3559" name="Group 7"/>
            <p:cNvGrpSpPr>
              <a:grpSpLocks/>
            </p:cNvGrpSpPr>
            <p:nvPr/>
          </p:nvGrpSpPr>
          <p:grpSpPr bwMode="auto">
            <a:xfrm>
              <a:off x="1788764" y="5488792"/>
              <a:ext cx="2213675" cy="309966"/>
              <a:chOff x="1193369" y="4990454"/>
              <a:chExt cx="2213675" cy="309966"/>
            </a:xfrm>
          </p:grpSpPr>
          <p:sp>
            <p:nvSpPr>
              <p:cNvPr id="23569" name="Rectangle 4"/>
              <p:cNvSpPr>
                <a:spLocks noChangeArrowheads="1"/>
              </p:cNvSpPr>
              <p:nvPr/>
            </p:nvSpPr>
            <p:spPr bwMode="auto">
              <a:xfrm>
                <a:off x="1717728" y="5145437"/>
                <a:ext cx="1689316" cy="152400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570" name="Rectangle 3"/>
              <p:cNvSpPr>
                <a:spLocks noChangeArrowheads="1"/>
              </p:cNvSpPr>
              <p:nvPr/>
            </p:nvSpPr>
            <p:spPr bwMode="auto">
              <a:xfrm>
                <a:off x="1193369" y="4990454"/>
                <a:ext cx="1689316" cy="309966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grpSp>
          <p:nvGrpSpPr>
            <p:cNvPr id="23560" name="Group 8"/>
            <p:cNvGrpSpPr>
              <a:grpSpLocks/>
            </p:cNvGrpSpPr>
            <p:nvPr/>
          </p:nvGrpSpPr>
          <p:grpSpPr bwMode="auto">
            <a:xfrm>
              <a:off x="6517036" y="5502579"/>
              <a:ext cx="2213675" cy="309966"/>
              <a:chOff x="5558724" y="4911671"/>
              <a:chExt cx="2213675" cy="309966"/>
            </a:xfrm>
          </p:grpSpPr>
          <p:sp>
            <p:nvSpPr>
              <p:cNvPr id="23567" name="Rectangle 6"/>
              <p:cNvSpPr>
                <a:spLocks noChangeArrowheads="1"/>
              </p:cNvSpPr>
              <p:nvPr/>
            </p:nvSpPr>
            <p:spPr bwMode="auto">
              <a:xfrm>
                <a:off x="5558724" y="5066654"/>
                <a:ext cx="1689316" cy="152400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  <p:sp>
            <p:nvSpPr>
              <p:cNvPr id="23568" name="Rectangle 5"/>
              <p:cNvSpPr>
                <a:spLocks noChangeArrowheads="1"/>
              </p:cNvSpPr>
              <p:nvPr/>
            </p:nvSpPr>
            <p:spPr bwMode="auto">
              <a:xfrm>
                <a:off x="6083083" y="4911671"/>
                <a:ext cx="1689316" cy="309966"/>
              </a:xfrm>
              <a:prstGeom prst="rect">
                <a:avLst/>
              </a:prstGeom>
              <a:solidFill>
                <a:schemeClr val="accent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>
                <a:lvl1pPr>
                  <a:spcBef>
                    <a:spcPct val="20000"/>
                  </a:spcBef>
                  <a:buChar char="•"/>
                  <a:defRPr sz="32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1pPr>
                <a:lvl2pPr marL="742950" indent="-285750">
                  <a:spcBef>
                    <a:spcPct val="20000"/>
                  </a:spcBef>
                  <a:buChar char="–"/>
                  <a:defRPr sz="28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2pPr>
                <a:lvl3pPr marL="1143000" indent="-228600">
                  <a:spcBef>
                    <a:spcPct val="20000"/>
                  </a:spcBef>
                  <a:buChar char="•"/>
                  <a:defRPr sz="24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3pPr>
                <a:lvl4pPr marL="1600200" indent="-228600">
                  <a:spcBef>
                    <a:spcPct val="20000"/>
                  </a:spcBef>
                  <a:buChar char="–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4pPr>
                <a:lvl5pPr marL="2057400" indent="-228600">
                  <a:spcBef>
                    <a:spcPct val="20000"/>
                  </a:spcBef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5pPr>
                <a:lvl6pPr marL="25146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6pPr>
                <a:lvl7pPr marL="29718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7pPr>
                <a:lvl8pPr marL="34290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8pPr>
                <a:lvl9pPr marL="3886200" indent="-228600" eaLnBrk="0" fontAlgn="base" hangingPunct="0">
                  <a:spcBef>
                    <a:spcPct val="20000"/>
                  </a:spcBef>
                  <a:spcAft>
                    <a:spcPct val="0"/>
                  </a:spcAft>
                  <a:buChar char="»"/>
                  <a:defRPr sz="2000">
                    <a:solidFill>
                      <a:schemeClr val="tx1"/>
                    </a:solidFill>
                    <a:latin typeface="Arial" panose="020B0604020202020204" pitchFamily="34" charset="0"/>
                  </a:defRPr>
                </a:lvl9pPr>
              </a:lstStyle>
              <a:p>
                <a:pPr eaLnBrk="1" hangingPunct="1">
                  <a:spcBef>
                    <a:spcPct val="0"/>
                  </a:spcBef>
                  <a:buFontTx/>
                  <a:buNone/>
                </a:pPr>
                <a:endParaRPr lang="en-US" altLang="en-US" sz="1800"/>
              </a:p>
            </p:txBody>
          </p:sp>
        </p:grpSp>
        <p:sp>
          <p:nvSpPr>
            <p:cNvPr id="23561" name="Rectangle 37"/>
            <p:cNvSpPr>
              <a:spLocks noChangeArrowheads="1"/>
            </p:cNvSpPr>
            <p:nvPr/>
          </p:nvSpPr>
          <p:spPr bwMode="auto">
            <a:xfrm>
              <a:off x="2242937" y="5497393"/>
              <a:ext cx="674173" cy="288634"/>
            </a:xfrm>
            <a:prstGeom prst="rect">
              <a:avLst/>
            </a:prstGeom>
            <a:solidFill>
              <a:srgbClr val="92D05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p:sp>
          <p:nvSpPr>
            <p:cNvPr id="23562" name="TextBox 38"/>
            <p:cNvSpPr txBox="1">
              <a:spLocks noChangeArrowheads="1"/>
            </p:cNvSpPr>
            <p:nvPr/>
          </p:nvSpPr>
          <p:spPr bwMode="auto">
            <a:xfrm>
              <a:off x="2204510" y="5963371"/>
              <a:ext cx="7617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att L1</a:t>
              </a:r>
            </a:p>
          </p:txBody>
        </p:sp>
        <p:sp>
          <p:nvSpPr>
            <p:cNvPr id="23563" name="TextBox 39"/>
            <p:cNvSpPr txBox="1">
              <a:spLocks noChangeArrowheads="1"/>
            </p:cNvSpPr>
            <p:nvPr/>
          </p:nvSpPr>
          <p:spPr bwMode="auto">
            <a:xfrm>
              <a:off x="7761084" y="5949451"/>
              <a:ext cx="761747" cy="3693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>
                <a:spcBef>
                  <a:spcPct val="0"/>
                </a:spcBef>
                <a:buFontTx/>
                <a:buNone/>
              </a:pPr>
              <a:r>
                <a:rPr lang="en-US" altLang="en-US" sz="1800"/>
                <a:t>att L2</a:t>
              </a:r>
            </a:p>
          </p:txBody>
        </p:sp>
        <p:sp>
          <p:nvSpPr>
            <p:cNvPr id="23564" name="Rectangle 40"/>
            <p:cNvSpPr>
              <a:spLocks noChangeArrowheads="1"/>
            </p:cNvSpPr>
            <p:nvPr/>
          </p:nvSpPr>
          <p:spPr bwMode="auto">
            <a:xfrm>
              <a:off x="7794358" y="5521328"/>
              <a:ext cx="674173" cy="288634"/>
            </a:xfrm>
            <a:prstGeom prst="rect">
              <a:avLst/>
            </a:prstGeom>
            <a:solidFill>
              <a:srgbClr val="00B05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endParaRPr lang="en-US" altLang="en-US" sz="1800"/>
            </a:p>
          </p:txBody>
        </p:sp>
        <mc:AlternateContent xmlns:mc="http://schemas.openxmlformats.org/markup-compatibility/2006">
          <mc:Choice xmlns:p14="http://schemas.microsoft.com/office/powerpoint/2010/main" Requires="p14">
            <p:contentPart p14:bwMode="auto" r:id="rId6">
              <p14:nvContentPartPr>
                <p14:cNvPr id="44" name="Ink 43">
                  <a:extLst>
                    <a:ext uri="{FF2B5EF4-FFF2-40B4-BE49-F238E27FC236}">
                      <a16:creationId xmlns:a16="http://schemas.microsoft.com/office/drawing/2014/main" id="{BBAE4D46-C158-304A-852A-4DB6D01FFC48}"/>
                    </a:ext>
                  </a:extLst>
                </p14:cNvPr>
                <p14:cNvContentPartPr/>
                <p14:nvPr/>
              </p14:nvContentPartPr>
              <p14:xfrm>
                <a:off x="8773764" y="5721235"/>
                <a:ext cx="1194120" cy="624960"/>
              </p14:xfrm>
            </p:contentPart>
          </mc:Choice>
          <mc:Fallback>
            <p:pic>
              <p:nvPicPr>
                <p:cNvPr id="44" name="Ink 43">
                  <a:extLst>
                    <a:ext uri="{FF2B5EF4-FFF2-40B4-BE49-F238E27FC236}">
                      <a16:creationId xmlns:a16="http://schemas.microsoft.com/office/drawing/2014/main" id="{BBAE4D46-C158-304A-852A-4DB6D01FFC48}"/>
                    </a:ext>
                  </a:extLst>
                </p:cNvPr>
                <p:cNvPicPr/>
                <p:nvPr/>
              </p:nvPicPr>
              <p:blipFill>
                <a:blip r:embed="rId7"/>
                <a:stretch>
                  <a:fillRect/>
                </a:stretch>
              </p:blipFill>
              <p:spPr>
                <a:xfrm>
                  <a:off x="8767644" y="5715115"/>
                  <a:ext cx="1206360" cy="637200"/>
                </a:xfrm>
                <a:prstGeom prst="rect">
                  <a:avLst/>
                </a:prstGeom>
              </p:spPr>
            </p:pic>
          </mc:Fallback>
        </mc:AlternateContent>
        <mc:AlternateContent xmlns:mc="http://schemas.openxmlformats.org/markup-compatibility/2006">
          <mc:Choice xmlns:p14="http://schemas.microsoft.com/office/powerpoint/2010/main" Requires="p14">
            <p:contentPart p14:bwMode="auto" r:id="rId8">
              <p14:nvContentPartPr>
                <p14:cNvPr id="45" name="Ink 44">
                  <a:extLst>
                    <a:ext uri="{FF2B5EF4-FFF2-40B4-BE49-F238E27FC236}">
                      <a16:creationId xmlns:a16="http://schemas.microsoft.com/office/drawing/2014/main" id="{631D6604-04D2-E24D-8E77-FBB1192853FB}"/>
                    </a:ext>
                  </a:extLst>
                </p14:cNvPr>
                <p14:cNvContentPartPr/>
                <p14:nvPr/>
              </p14:nvContentPartPr>
              <p14:xfrm>
                <a:off x="734964" y="5702155"/>
                <a:ext cx="1071720" cy="688320"/>
              </p14:xfrm>
            </p:contentPart>
          </mc:Choice>
          <mc:Fallback>
            <p:pic>
              <p:nvPicPr>
                <p:cNvPr id="45" name="Ink 44">
                  <a:extLst>
                    <a:ext uri="{FF2B5EF4-FFF2-40B4-BE49-F238E27FC236}">
                      <a16:creationId xmlns:a16="http://schemas.microsoft.com/office/drawing/2014/main" id="{631D6604-04D2-E24D-8E77-FBB1192853FB}"/>
                    </a:ext>
                  </a:extLst>
                </p:cNvPr>
                <p:cNvPicPr/>
                <p:nvPr/>
              </p:nvPicPr>
              <p:blipFill>
                <a:blip r:embed="rId9"/>
                <a:stretch>
                  <a:fillRect/>
                </a:stretch>
              </p:blipFill>
              <p:spPr>
                <a:xfrm>
                  <a:off x="728846" y="5696035"/>
                  <a:ext cx="1083956" cy="700560"/>
                </a:xfrm>
                <a:prstGeom prst="rect">
                  <a:avLst/>
                </a:prstGeom>
              </p:spPr>
            </p:pic>
          </mc:Fallback>
        </mc:AlternateContent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ext Box 3"/>
          <p:cNvSpPr txBox="1">
            <a:spLocks noChangeArrowheads="1"/>
          </p:cNvSpPr>
          <p:nvPr/>
        </p:nvSpPr>
        <p:spPr bwMode="auto">
          <a:xfrm>
            <a:off x="444500" y="188913"/>
            <a:ext cx="3967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Topoisomerase cloning: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67DDE72A-6767-1A49-9DA0-CB208302D3B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50813" y="712788"/>
            <a:ext cx="9985375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600" kern="0" dirty="0">
                <a:latin typeface="+mn-lt"/>
              </a:rPr>
              <a:t>Can be used for ligation in cloning experiments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600" kern="0" dirty="0">
                <a:latin typeface="+mn-lt"/>
              </a:rPr>
              <a:t>Advantage over ligases is a higher efficiency of ligation. </a:t>
            </a:r>
          </a:p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600" kern="0" dirty="0">
                <a:latin typeface="+mn-lt"/>
              </a:rPr>
              <a:t>Disadvantage is the </a:t>
            </a:r>
            <a:r>
              <a:rPr lang="en-US" sz="2600" kern="0" dirty="0">
                <a:solidFill>
                  <a:srgbClr val="FF0000"/>
                </a:solidFill>
                <a:latin typeface="+mn-lt"/>
              </a:rPr>
              <a:t>HIGH </a:t>
            </a:r>
            <a:r>
              <a:rPr lang="en-US" sz="2600" kern="0" dirty="0">
                <a:latin typeface="+mn-lt"/>
              </a:rPr>
              <a:t>cost of purchasing vectors with attached topoisomerase.</a:t>
            </a:r>
          </a:p>
        </p:txBody>
      </p:sp>
      <p:pic>
        <p:nvPicPr>
          <p:cNvPr id="2457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3613" y="2312988"/>
            <a:ext cx="5911850" cy="3797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ext Box 3"/>
          <p:cNvSpPr txBox="1">
            <a:spLocks noChangeArrowheads="1"/>
          </p:cNvSpPr>
          <p:nvPr/>
        </p:nvSpPr>
        <p:spPr bwMode="auto">
          <a:xfrm>
            <a:off x="444500" y="188913"/>
            <a:ext cx="3967163" cy="523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2800"/>
              <a:t>Topoisomerase cloning:</a:t>
            </a:r>
          </a:p>
        </p:txBody>
      </p:sp>
      <p:pic>
        <p:nvPicPr>
          <p:cNvPr id="25602" name="Picture 4" descr="TOPO TA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507038" y="1408113"/>
            <a:ext cx="3581400" cy="4518025"/>
          </a:xfrm>
        </p:spPr>
      </p:pic>
      <p:sp>
        <p:nvSpPr>
          <p:cNvPr id="25603" name="Text Box 6"/>
          <p:cNvSpPr txBox="1">
            <a:spLocks noChangeArrowheads="1"/>
          </p:cNvSpPr>
          <p:nvPr/>
        </p:nvSpPr>
        <p:spPr bwMode="auto">
          <a:xfrm>
            <a:off x="6430963" y="785813"/>
            <a:ext cx="1733550" cy="365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sz="1800" u="sng"/>
              <a:t>TOPO T-vector</a:t>
            </a: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5F28D342-C910-B745-8631-82F0CCF935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1625" y="1187450"/>
            <a:ext cx="4841875" cy="539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kern="0" dirty="0"/>
              <a:t>Vectors compatible with the gateway system are available</a:t>
            </a:r>
          </a:p>
          <a:p>
            <a:pPr lvl="1" eaLnBrk="1" hangingPunct="1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sz="2800" kern="0" dirty="0"/>
              <a:t>Note the attL1 and attL2 in the example shown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11125</TotalTime>
  <Words>416</Words>
  <Application>Microsoft Office PowerPoint</Application>
  <PresentationFormat>35mm Slides</PresentationFormat>
  <Paragraphs>63</Paragraphs>
  <Slides>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3" baseType="lpstr">
      <vt:lpstr>Arial</vt:lpstr>
      <vt:lpstr>Century Schoolbook</vt:lpstr>
      <vt:lpstr>Verdana</vt:lpstr>
      <vt:lpstr>Symbol</vt:lpstr>
      <vt:lpstr>Wingdings</vt:lpstr>
      <vt:lpstr>Default Design</vt:lpstr>
      <vt:lpstr>Adaptation of the l system for cloning</vt:lpstr>
      <vt:lpstr>Summary of recombinations</vt:lpstr>
      <vt:lpstr>The gateway system for site-directed recombination cloning</vt:lpstr>
      <vt:lpstr>To start:</vt:lpstr>
      <vt:lpstr>PCR amplify with restriction sites on the primers</vt:lpstr>
      <vt:lpstr>PowerPoint Presentation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Gateway Cloning Technology</dc:title>
  <dc:subject/>
  <dc:creator>Robin Rothrock</dc:creator>
  <cp:keywords/>
  <dc:description/>
  <cp:lastModifiedBy>M Yip</cp:lastModifiedBy>
  <cp:revision>239</cp:revision>
  <cp:lastPrinted>2019-10-04T01:24:57Z</cp:lastPrinted>
  <dcterms:created xsi:type="dcterms:W3CDTF">1995-06-17T23:31:02Z</dcterms:created>
  <dcterms:modified xsi:type="dcterms:W3CDTF">2020-11-05T22:42:19Z</dcterms:modified>
  <cp:category/>
</cp:coreProperties>
</file>