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4" r:id="rId3"/>
    <p:sldId id="278" r:id="rId4"/>
    <p:sldId id="279" r:id="rId5"/>
    <p:sldId id="256" r:id="rId6"/>
    <p:sldId id="280" r:id="rId7"/>
    <p:sldId id="281" r:id="rId8"/>
    <p:sldId id="282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4"/>
    <p:restoredTop sz="94608"/>
  </p:normalViewPr>
  <p:slideViewPr>
    <p:cSldViewPr>
      <p:cViewPr varScale="1">
        <p:scale>
          <a:sx n="95" d="100"/>
          <a:sy n="95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9E5E23-D314-8143-B20D-326B12D16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34C18-EB7A-1140-8CDA-17E27F28F6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FE30-B191-3141-84B2-BAF6014CE55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3161B-102C-1C45-919E-B5E4F909C2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D9965-ECF7-B747-B58A-BE6342DD75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89E99-D38C-D142-BDA2-0E6A4C3E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1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09359-88FC-CE48-9172-D9A29468024B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37B8-22C4-494E-9B25-315378FE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2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0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9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5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8858-4AF3-4E68-A5B9-0CFF1B95EE61}" type="datetimeFigureOut">
              <a:rPr lang="en-US" smtClean="0"/>
              <a:pPr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F1A5-2ADD-4D0C-AA7F-BD13A82DC1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2296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Chapter 13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A bit about Bio Bricks </a:t>
            </a:r>
          </a:p>
        </p:txBody>
      </p:sp>
    </p:spTree>
    <p:extLst>
      <p:ext uri="{BB962C8B-B14F-4D97-AF65-F5344CB8AC3E}">
        <p14:creationId xmlns:p14="http://schemas.microsoft.com/office/powerpoint/2010/main" val="289654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524" y="1085519"/>
            <a:ext cx="849405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1. A set of “parts” that can be assembled to generate novel combinations of promoter/coding unit and other parts (terminators, ribosome binding sites etc.)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2. </a:t>
            </a:r>
            <a:r>
              <a:rPr lang="en-CA" sz="2000" dirty="0"/>
              <a:t>International Genetically Engineered Machines, IGEM, a group from MIT</a:t>
            </a:r>
          </a:p>
          <a:p>
            <a:pPr>
              <a:defRPr/>
            </a:pPr>
            <a:r>
              <a:rPr lang="en-CA" sz="2000" dirty="0"/>
              <a:t>They sponsor a competition among students for the best design of a genetically engineered machine and they maintain a parts registry</a:t>
            </a:r>
          </a:p>
          <a:p>
            <a:endParaRPr lang="en-CA" sz="2000" dirty="0"/>
          </a:p>
          <a:p>
            <a:r>
              <a:rPr lang="en-CA" sz="2000" dirty="0"/>
              <a:t>3. They maintain a list and information about over 20,000 Bio Brick parts. The Registry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Information and characterisation data for all parts, device and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A catalogue which describes the function, performance and design of each part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4. Made available to use for non-profit research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5.  There are different ways to assemble; we’ll cover just the one used in your simulation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B0BD61-3FB5-5941-A1C6-50D0556F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24" y="137633"/>
            <a:ext cx="8229600" cy="909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Bio Bricks</a:t>
            </a:r>
          </a:p>
        </p:txBody>
      </p:sp>
    </p:spTree>
    <p:extLst>
      <p:ext uri="{BB962C8B-B14F-4D97-AF65-F5344CB8AC3E}">
        <p14:creationId xmlns:p14="http://schemas.microsoft.com/office/powerpoint/2010/main" val="233564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8FE4-5EB8-AA4C-BC48-D810DAC9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977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You can order the components you want: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FAAB5-5EA5-CA47-9984-CA5D24718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Examples of Bio Brick parts include promoters, ribosome binding sites (RBS), coding sequences, and terminators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Every Bio Brick part has its unique identification code which makes the search for the desired Bio Brick part easier</a:t>
            </a:r>
          </a:p>
          <a:p>
            <a:endParaRPr lang="en-CA" dirty="0"/>
          </a:p>
          <a:p>
            <a:r>
              <a:rPr lang="en-CA" dirty="0"/>
              <a:t>The registry is open access, so anyone can submit a Bio Brick part. Most of the Bio Brick submission is from students participating in the annual </a:t>
            </a:r>
            <a:r>
              <a:rPr lang="en-CA" dirty="0" err="1"/>
              <a:t>iGEM</a:t>
            </a:r>
            <a:r>
              <a:rPr lang="en-CA" dirty="0"/>
              <a:t> competition hosted every summer. The Registry allows exchange of data and materials online which allows rapid re-use and modifications of parts by the participating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3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17CF-5934-0C4C-848E-87194F26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71" y="4270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Prefixes and Suffixes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B3F2-0976-E140-9F18-E23E2AE4B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Each “part” is usually in a vector with its own antibiotic resistance, </a:t>
            </a:r>
            <a:r>
              <a:rPr lang="en-US" sz="2800" dirty="0" err="1"/>
              <a:t>ori</a:t>
            </a:r>
            <a:r>
              <a:rPr lang="en-US" sz="2800" dirty="0"/>
              <a:t> etc.</a:t>
            </a:r>
          </a:p>
          <a:p>
            <a:r>
              <a:rPr lang="en-US" sz="2800" dirty="0"/>
              <a:t>It has a “prefix”, set of restriction sites to the right of it and a “suffix”, set of restriction sites to the left of it</a:t>
            </a:r>
          </a:p>
          <a:p>
            <a:r>
              <a:rPr lang="en-US" sz="2800" b="1" dirty="0"/>
              <a:t>Prefix: </a:t>
            </a:r>
            <a:r>
              <a:rPr lang="en-US" sz="2800" i="1" dirty="0" err="1"/>
              <a:t>Eco</a:t>
            </a:r>
            <a:r>
              <a:rPr lang="en-US" sz="2800" dirty="0" err="1"/>
              <a:t>RI</a:t>
            </a:r>
            <a:r>
              <a:rPr lang="en-US" sz="2800" dirty="0"/>
              <a:t>, </a:t>
            </a:r>
            <a:r>
              <a:rPr lang="en-US" sz="2800" i="1" dirty="0" err="1"/>
              <a:t>Not</a:t>
            </a:r>
            <a:r>
              <a:rPr lang="en-US" sz="2800" dirty="0" err="1"/>
              <a:t>I</a:t>
            </a:r>
            <a:r>
              <a:rPr lang="en-US" sz="2800" dirty="0"/>
              <a:t>, </a:t>
            </a:r>
            <a:r>
              <a:rPr lang="en-US" sz="2800" i="1" dirty="0" err="1"/>
              <a:t>Xba</a:t>
            </a:r>
            <a:r>
              <a:rPr lang="en-US" sz="2800" dirty="0" err="1"/>
              <a:t>I</a:t>
            </a:r>
            <a:endParaRPr lang="en-US" sz="2800" dirty="0"/>
          </a:p>
          <a:p>
            <a:r>
              <a:rPr lang="en-US" sz="2800" b="1" dirty="0"/>
              <a:t>Suffix: </a:t>
            </a:r>
            <a:r>
              <a:rPr lang="en-US" sz="2800" i="1" dirty="0" err="1"/>
              <a:t>Spe</a:t>
            </a:r>
            <a:r>
              <a:rPr lang="en-US" sz="2800" dirty="0" err="1"/>
              <a:t>I</a:t>
            </a:r>
            <a:r>
              <a:rPr lang="en-US" sz="2800" dirty="0"/>
              <a:t>, </a:t>
            </a:r>
            <a:r>
              <a:rPr lang="en-US" sz="2800" i="1" dirty="0" err="1"/>
              <a:t>Not</a:t>
            </a:r>
            <a:r>
              <a:rPr lang="en-US" sz="2800" dirty="0" err="1"/>
              <a:t>I</a:t>
            </a:r>
            <a:r>
              <a:rPr lang="en-US" sz="2800" dirty="0"/>
              <a:t>, </a:t>
            </a:r>
            <a:r>
              <a:rPr lang="en-US" sz="2800" i="1" dirty="0" err="1"/>
              <a:t>Pst</a:t>
            </a:r>
            <a:r>
              <a:rPr lang="en-US" sz="2800" dirty="0" err="1"/>
              <a:t>I</a:t>
            </a:r>
            <a:endParaRPr lang="en-US" sz="2800" dirty="0"/>
          </a:p>
          <a:p>
            <a:r>
              <a:rPr lang="en-US" sz="2800" i="1" dirty="0" err="1"/>
              <a:t>Xba</a:t>
            </a:r>
            <a:r>
              <a:rPr lang="en-US" sz="2800" dirty="0" err="1"/>
              <a:t>I</a:t>
            </a:r>
            <a:r>
              <a:rPr lang="en-US" sz="2800" dirty="0"/>
              <a:t> and </a:t>
            </a:r>
            <a:r>
              <a:rPr lang="en-US" sz="2800" i="1" dirty="0" err="1"/>
              <a:t>Spe</a:t>
            </a:r>
            <a:r>
              <a:rPr lang="en-US" sz="2800" dirty="0" err="1"/>
              <a:t>I</a:t>
            </a:r>
            <a:r>
              <a:rPr lang="en-US" sz="2800" dirty="0"/>
              <a:t> make compatible overhangs</a:t>
            </a:r>
          </a:p>
        </p:txBody>
      </p:sp>
    </p:spTree>
    <p:extLst>
      <p:ext uri="{BB962C8B-B14F-4D97-AF65-F5344CB8AC3E}">
        <p14:creationId xmlns:p14="http://schemas.microsoft.com/office/powerpoint/2010/main" val="378649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1BD11AE-0A01-C442-B514-0735C8B4A19C}"/>
              </a:ext>
            </a:extLst>
          </p:cNvPr>
          <p:cNvGrpSpPr/>
          <p:nvPr/>
        </p:nvGrpSpPr>
        <p:grpSpPr>
          <a:xfrm>
            <a:off x="531382" y="1490079"/>
            <a:ext cx="3971255" cy="646332"/>
            <a:chOff x="26895" y="1588258"/>
            <a:chExt cx="5295007" cy="8617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408896-768B-B44D-9CB8-10AAED9C71F0}"/>
                </a:ext>
              </a:extLst>
            </p:cNvPr>
            <p:cNvSpPr txBox="1"/>
            <p:nvPr/>
          </p:nvSpPr>
          <p:spPr>
            <a:xfrm>
              <a:off x="26895" y="1896037"/>
              <a:ext cx="184922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GAATTC </a:t>
              </a:r>
              <a:r>
                <a:rPr lang="en-US" sz="1050" dirty="0" err="1"/>
                <a:t>notI</a:t>
              </a:r>
              <a:r>
                <a:rPr lang="en-US" sz="1050" dirty="0"/>
                <a:t>  TCTAGA</a:t>
              </a:r>
            </a:p>
            <a:p>
              <a:r>
                <a:rPr lang="en-US" sz="1050" dirty="0"/>
                <a:t>CTTAAG </a:t>
              </a:r>
              <a:r>
                <a:rPr lang="en-US" sz="1050" dirty="0" err="1"/>
                <a:t>notI</a:t>
              </a:r>
              <a:r>
                <a:rPr lang="en-US" sz="1050" dirty="0"/>
                <a:t>  AGATCT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F94009-08F2-1D4E-A06C-8F826088B6DE}"/>
                </a:ext>
              </a:extLst>
            </p:cNvPr>
            <p:cNvSpPr/>
            <p:nvPr/>
          </p:nvSpPr>
          <p:spPr>
            <a:xfrm>
              <a:off x="1785966" y="1918123"/>
              <a:ext cx="1653988" cy="4168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1FD1AD-C9CF-D944-9FAD-BCEFFDE67A20}"/>
                </a:ext>
              </a:extLst>
            </p:cNvPr>
            <p:cNvSpPr txBox="1"/>
            <p:nvPr/>
          </p:nvSpPr>
          <p:spPr>
            <a:xfrm>
              <a:off x="3447030" y="1896037"/>
              <a:ext cx="1874872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ACTAGT </a:t>
              </a:r>
              <a:r>
                <a:rPr lang="en-US" sz="1050" dirty="0" err="1"/>
                <a:t>notI</a:t>
              </a:r>
              <a:r>
                <a:rPr lang="en-US" sz="1050" dirty="0"/>
                <a:t> CTCTAG</a:t>
              </a:r>
            </a:p>
            <a:p>
              <a:r>
                <a:rPr lang="en-US" sz="1050" dirty="0"/>
                <a:t>TGATCA </a:t>
              </a:r>
              <a:r>
                <a:rPr lang="en-US" sz="1050" dirty="0" err="1"/>
                <a:t>notI</a:t>
              </a:r>
              <a:r>
                <a:rPr lang="en-US" sz="1050" dirty="0"/>
                <a:t>  GAGATC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2EFC33A-438B-4E43-B2F9-724A1BCA56B7}"/>
                </a:ext>
              </a:extLst>
            </p:cNvPr>
            <p:cNvSpPr txBox="1"/>
            <p:nvPr/>
          </p:nvSpPr>
          <p:spPr>
            <a:xfrm>
              <a:off x="26895" y="1588259"/>
              <a:ext cx="648040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EcoRI</a:t>
              </a:r>
              <a:endParaRPr lang="en-US" sz="105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3207D9-8E7F-864C-A9D8-5D087560B2D3}"/>
                </a:ext>
              </a:extLst>
            </p:cNvPr>
            <p:cNvSpPr txBox="1"/>
            <p:nvPr/>
          </p:nvSpPr>
          <p:spPr>
            <a:xfrm>
              <a:off x="1174378" y="1588259"/>
              <a:ext cx="564685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XbaI</a:t>
              </a:r>
              <a:endParaRPr lang="en-US" sz="105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557EEB9-3358-A342-8535-81FB3E29AEC7}"/>
                </a:ext>
              </a:extLst>
            </p:cNvPr>
            <p:cNvSpPr txBox="1"/>
            <p:nvPr/>
          </p:nvSpPr>
          <p:spPr>
            <a:xfrm>
              <a:off x="3483137" y="1588258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SpeI</a:t>
              </a:r>
              <a:endParaRPr lang="en-US" sz="105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4C1DCC-6A00-6842-B1BC-53B4693ADF83}"/>
                </a:ext>
              </a:extLst>
            </p:cNvPr>
            <p:cNvSpPr txBox="1"/>
            <p:nvPr/>
          </p:nvSpPr>
          <p:spPr>
            <a:xfrm>
              <a:off x="4576591" y="1595733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PstI</a:t>
              </a:r>
              <a:endParaRPr lang="en-US" sz="105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9EAEEC-2F78-844D-8A44-F0F04E39A9D8}"/>
              </a:ext>
            </a:extLst>
          </p:cNvPr>
          <p:cNvGrpSpPr/>
          <p:nvPr/>
        </p:nvGrpSpPr>
        <p:grpSpPr>
          <a:xfrm>
            <a:off x="4735998" y="1533226"/>
            <a:ext cx="3971255" cy="646332"/>
            <a:chOff x="26895" y="1588258"/>
            <a:chExt cx="5295007" cy="86177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2C589E5-1FE7-CE47-8B5B-CCE4932653B6}"/>
                </a:ext>
              </a:extLst>
            </p:cNvPr>
            <p:cNvSpPr txBox="1"/>
            <p:nvPr/>
          </p:nvSpPr>
          <p:spPr>
            <a:xfrm>
              <a:off x="26895" y="1896037"/>
              <a:ext cx="184922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GAATTC </a:t>
              </a:r>
              <a:r>
                <a:rPr lang="en-US" sz="1050" dirty="0" err="1"/>
                <a:t>notI</a:t>
              </a:r>
              <a:r>
                <a:rPr lang="en-US" sz="1050" dirty="0"/>
                <a:t>  TCTAGA</a:t>
              </a:r>
            </a:p>
            <a:p>
              <a:r>
                <a:rPr lang="en-US" sz="1050" dirty="0"/>
                <a:t>CTTAAG </a:t>
              </a:r>
              <a:r>
                <a:rPr lang="en-US" sz="1050" dirty="0" err="1"/>
                <a:t>notI</a:t>
              </a:r>
              <a:r>
                <a:rPr lang="en-US" sz="1050" dirty="0"/>
                <a:t>  AGATCT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1CEF88B-0B21-7948-9BF2-4B9F46E6B99D}"/>
                </a:ext>
              </a:extLst>
            </p:cNvPr>
            <p:cNvSpPr/>
            <p:nvPr/>
          </p:nvSpPr>
          <p:spPr>
            <a:xfrm>
              <a:off x="1785966" y="1918123"/>
              <a:ext cx="1653988" cy="41685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4A821D1-9A55-D04D-A414-186B57BDC531}"/>
                </a:ext>
              </a:extLst>
            </p:cNvPr>
            <p:cNvSpPr txBox="1"/>
            <p:nvPr/>
          </p:nvSpPr>
          <p:spPr>
            <a:xfrm>
              <a:off x="3447030" y="1896037"/>
              <a:ext cx="1874872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ACTAGT </a:t>
              </a:r>
              <a:r>
                <a:rPr lang="en-US" sz="1050" dirty="0" err="1"/>
                <a:t>notI</a:t>
              </a:r>
              <a:r>
                <a:rPr lang="en-US" sz="1050" dirty="0"/>
                <a:t> CTCTAG</a:t>
              </a:r>
            </a:p>
            <a:p>
              <a:r>
                <a:rPr lang="en-US" sz="1050" dirty="0"/>
                <a:t>TGATCA </a:t>
              </a:r>
              <a:r>
                <a:rPr lang="en-US" sz="1050" dirty="0" err="1"/>
                <a:t>notI</a:t>
              </a:r>
              <a:r>
                <a:rPr lang="en-US" sz="1050" dirty="0"/>
                <a:t>  GAGATC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3CA8D8-B1FE-2D49-BC2A-2A2C6815D1C6}"/>
                </a:ext>
              </a:extLst>
            </p:cNvPr>
            <p:cNvSpPr txBox="1"/>
            <p:nvPr/>
          </p:nvSpPr>
          <p:spPr>
            <a:xfrm>
              <a:off x="26895" y="1588259"/>
              <a:ext cx="648040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EcoRI</a:t>
              </a:r>
              <a:endParaRPr lang="en-US" sz="105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8A6807-ED6A-BA47-8DF9-90ABA264B175}"/>
                </a:ext>
              </a:extLst>
            </p:cNvPr>
            <p:cNvSpPr txBox="1"/>
            <p:nvPr/>
          </p:nvSpPr>
          <p:spPr>
            <a:xfrm>
              <a:off x="1174378" y="1588259"/>
              <a:ext cx="564685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XbaI</a:t>
              </a:r>
              <a:endParaRPr lang="en-US" sz="105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5891F8-04A7-CC40-A0D5-322BAC6F8F86}"/>
                </a:ext>
              </a:extLst>
            </p:cNvPr>
            <p:cNvSpPr txBox="1"/>
            <p:nvPr/>
          </p:nvSpPr>
          <p:spPr>
            <a:xfrm>
              <a:off x="3483137" y="1588258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SpeI</a:t>
              </a:r>
              <a:endParaRPr lang="en-US" sz="105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114E77-F4E0-A74F-8F75-DB778E0E7652}"/>
                </a:ext>
              </a:extLst>
            </p:cNvPr>
            <p:cNvSpPr txBox="1"/>
            <p:nvPr/>
          </p:nvSpPr>
          <p:spPr>
            <a:xfrm>
              <a:off x="4576591" y="1595733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PstI</a:t>
              </a:r>
              <a:endParaRPr lang="en-US" sz="1050" dirty="0"/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F9B8DA9-FAAC-1F4D-8057-C802A4D3E258}"/>
              </a:ext>
            </a:extLst>
          </p:cNvPr>
          <p:cNvCxnSpPr>
            <a:cxnSpLocks/>
          </p:cNvCxnSpPr>
          <p:nvPr/>
        </p:nvCxnSpPr>
        <p:spPr>
          <a:xfrm>
            <a:off x="3346382" y="1219200"/>
            <a:ext cx="0" cy="231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D16FFE2-00EF-0040-9F6B-8C8E996A9F7E}"/>
              </a:ext>
            </a:extLst>
          </p:cNvPr>
          <p:cNvCxnSpPr>
            <a:cxnSpLocks/>
          </p:cNvCxnSpPr>
          <p:nvPr/>
        </p:nvCxnSpPr>
        <p:spPr>
          <a:xfrm>
            <a:off x="5796716" y="1194442"/>
            <a:ext cx="0" cy="281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D43A389-A205-6A4C-8F16-AB2C4CFC813D}"/>
              </a:ext>
            </a:extLst>
          </p:cNvPr>
          <p:cNvGrpSpPr/>
          <p:nvPr/>
        </p:nvGrpSpPr>
        <p:grpSpPr>
          <a:xfrm>
            <a:off x="514943" y="3192559"/>
            <a:ext cx="3116855" cy="766615"/>
            <a:chOff x="26895" y="1588259"/>
            <a:chExt cx="4155806" cy="6719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6B8253-4493-434B-8545-96001994A45A}"/>
                </a:ext>
              </a:extLst>
            </p:cNvPr>
            <p:cNvSpPr txBox="1"/>
            <p:nvPr/>
          </p:nvSpPr>
          <p:spPr>
            <a:xfrm>
              <a:off x="26895" y="1896036"/>
              <a:ext cx="1849224" cy="364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GAATTC </a:t>
              </a:r>
              <a:r>
                <a:rPr lang="en-US" sz="1050" dirty="0" err="1"/>
                <a:t>notI</a:t>
              </a:r>
              <a:r>
                <a:rPr lang="en-US" sz="1050" dirty="0"/>
                <a:t>  TCTAGA</a:t>
              </a:r>
            </a:p>
            <a:p>
              <a:r>
                <a:rPr lang="en-US" sz="1050" dirty="0"/>
                <a:t>CTTAAG </a:t>
              </a:r>
              <a:r>
                <a:rPr lang="en-US" sz="1050" dirty="0" err="1"/>
                <a:t>notI</a:t>
              </a:r>
              <a:r>
                <a:rPr lang="en-US" sz="1050" dirty="0"/>
                <a:t>  AGATCT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97259A1-B9C1-CD4E-9871-905C5B2F6EBE}"/>
                </a:ext>
              </a:extLst>
            </p:cNvPr>
            <p:cNvSpPr/>
            <p:nvPr/>
          </p:nvSpPr>
          <p:spPr>
            <a:xfrm>
              <a:off x="1785966" y="1918123"/>
              <a:ext cx="1653988" cy="273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D7B79C-3B26-B444-A089-959C67DE9A4E}"/>
                </a:ext>
              </a:extLst>
            </p:cNvPr>
            <p:cNvSpPr txBox="1"/>
            <p:nvPr/>
          </p:nvSpPr>
          <p:spPr>
            <a:xfrm>
              <a:off x="3447029" y="1896036"/>
              <a:ext cx="735672" cy="364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A</a:t>
              </a:r>
            </a:p>
            <a:p>
              <a:r>
                <a:rPr lang="en-US" sz="1050" dirty="0"/>
                <a:t>TGATC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F7D9D5D-2658-204F-B454-F62548F5D418}"/>
                </a:ext>
              </a:extLst>
            </p:cNvPr>
            <p:cNvSpPr txBox="1"/>
            <p:nvPr/>
          </p:nvSpPr>
          <p:spPr>
            <a:xfrm>
              <a:off x="26895" y="1588259"/>
              <a:ext cx="648040" cy="222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EcoRI</a:t>
              </a:r>
              <a:endParaRPr lang="en-US" sz="105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48C6CC5-E9AA-A740-A188-871638CD1407}"/>
                </a:ext>
              </a:extLst>
            </p:cNvPr>
            <p:cNvSpPr txBox="1"/>
            <p:nvPr/>
          </p:nvSpPr>
          <p:spPr>
            <a:xfrm>
              <a:off x="1174377" y="1588259"/>
              <a:ext cx="564685" cy="222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/>
                <a:t>XbaI</a:t>
              </a:r>
              <a:endParaRPr lang="en-US" sz="105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31990E-470F-2046-8409-7A890D88DCD3}"/>
              </a:ext>
            </a:extLst>
          </p:cNvPr>
          <p:cNvGrpSpPr/>
          <p:nvPr/>
        </p:nvGrpSpPr>
        <p:grpSpPr>
          <a:xfrm>
            <a:off x="5483000" y="3257250"/>
            <a:ext cx="3198444" cy="646332"/>
            <a:chOff x="1107719" y="1588258"/>
            <a:chExt cx="4174635" cy="86177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ADF4537-8E38-0841-BD8E-646A3779DFE5}"/>
                </a:ext>
              </a:extLst>
            </p:cNvPr>
            <p:cNvSpPr txBox="1"/>
            <p:nvPr/>
          </p:nvSpPr>
          <p:spPr>
            <a:xfrm>
              <a:off x="1107719" y="1875878"/>
              <a:ext cx="746972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CTAGA</a:t>
              </a:r>
            </a:p>
            <a:p>
              <a:r>
                <a:rPr lang="en-US" sz="1050" dirty="0"/>
                <a:t>         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19D5C38-5400-9E41-811A-8230EBBB0A42}"/>
                </a:ext>
              </a:extLst>
            </p:cNvPr>
            <p:cNvSpPr/>
            <p:nvPr/>
          </p:nvSpPr>
          <p:spPr>
            <a:xfrm>
              <a:off x="1785966" y="1918123"/>
              <a:ext cx="1653988" cy="41685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C8584C-7917-F44F-A69B-2B626C7A44CF}"/>
                </a:ext>
              </a:extLst>
            </p:cNvPr>
            <p:cNvSpPr txBox="1"/>
            <p:nvPr/>
          </p:nvSpPr>
          <p:spPr>
            <a:xfrm>
              <a:off x="3447030" y="1896037"/>
              <a:ext cx="183532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ACTAGT </a:t>
              </a:r>
              <a:r>
                <a:rPr lang="en-US" sz="1050" dirty="0" err="1"/>
                <a:t>notI</a:t>
              </a:r>
              <a:r>
                <a:rPr lang="en-US" sz="1050" dirty="0"/>
                <a:t> CTCTAG</a:t>
              </a:r>
            </a:p>
            <a:p>
              <a:r>
                <a:rPr lang="en-US" sz="1050" dirty="0"/>
                <a:t>TGATCA </a:t>
              </a:r>
              <a:r>
                <a:rPr lang="en-US" sz="1050" dirty="0" err="1"/>
                <a:t>notI</a:t>
              </a:r>
              <a:r>
                <a:rPr lang="en-US" sz="1050" dirty="0"/>
                <a:t>  GAGATC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613CF8-5155-6548-8140-37DD657F95BE}"/>
                </a:ext>
              </a:extLst>
            </p:cNvPr>
            <p:cNvSpPr txBox="1"/>
            <p:nvPr/>
          </p:nvSpPr>
          <p:spPr>
            <a:xfrm>
              <a:off x="3483137" y="1588258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SpeI</a:t>
              </a:r>
              <a:endParaRPr lang="en-US" sz="10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E9A99A0-B006-BF4C-83AF-EC801CA13B64}"/>
                </a:ext>
              </a:extLst>
            </p:cNvPr>
            <p:cNvSpPr txBox="1"/>
            <p:nvPr/>
          </p:nvSpPr>
          <p:spPr>
            <a:xfrm>
              <a:off x="4576592" y="1595733"/>
              <a:ext cx="59503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/>
                <a:t>PstI</a:t>
              </a:r>
              <a:endParaRPr lang="en-US" sz="105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07AB54-5B17-FD45-BB56-0EF130A580E6}"/>
              </a:ext>
            </a:extLst>
          </p:cNvPr>
          <p:cNvGrpSpPr/>
          <p:nvPr/>
        </p:nvGrpSpPr>
        <p:grpSpPr>
          <a:xfrm>
            <a:off x="1833653" y="4372045"/>
            <a:ext cx="5779780" cy="776702"/>
            <a:chOff x="1785966" y="4619157"/>
            <a:chExt cx="7706372" cy="103560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CE1A480-07D7-3640-A783-D60AFF8A6B58}"/>
                </a:ext>
              </a:extLst>
            </p:cNvPr>
            <p:cNvGrpSpPr/>
            <p:nvPr/>
          </p:nvGrpSpPr>
          <p:grpSpPr>
            <a:xfrm>
              <a:off x="1785966" y="4619157"/>
              <a:ext cx="4092342" cy="1032275"/>
              <a:chOff x="26895" y="1588259"/>
              <a:chExt cx="4092342" cy="678642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279BB9-3C8A-664A-B59F-5BF2CE0F8C09}"/>
                  </a:ext>
                </a:extLst>
              </p:cNvPr>
              <p:cNvSpPr txBox="1"/>
              <p:nvPr/>
            </p:nvSpPr>
            <p:spPr>
              <a:xfrm>
                <a:off x="26895" y="1896036"/>
                <a:ext cx="1849224" cy="364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GAATTC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 TCTAGA</a:t>
                </a:r>
              </a:p>
              <a:p>
                <a:r>
                  <a:rPr lang="en-US" sz="1050" dirty="0"/>
                  <a:t>CTTAAG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 AGATCT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2365DDE-8614-DE41-93DA-49D096EDB384}"/>
                  </a:ext>
                </a:extLst>
              </p:cNvPr>
              <p:cNvSpPr/>
              <p:nvPr/>
            </p:nvSpPr>
            <p:spPr>
              <a:xfrm>
                <a:off x="1785966" y="1918123"/>
                <a:ext cx="1653988" cy="2731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0E8D76E-32E2-6241-AFDC-96F94B565537}"/>
                  </a:ext>
                </a:extLst>
              </p:cNvPr>
              <p:cNvSpPr txBox="1"/>
              <p:nvPr/>
            </p:nvSpPr>
            <p:spPr>
              <a:xfrm>
                <a:off x="3383565" y="1902690"/>
                <a:ext cx="735672" cy="364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A</a:t>
                </a:r>
              </a:p>
              <a:p>
                <a:r>
                  <a:rPr lang="en-US" sz="1050" dirty="0"/>
                  <a:t>TGATC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99D3C51-DD3D-1740-AE8B-F18A47A7E2CB}"/>
                  </a:ext>
                </a:extLst>
              </p:cNvPr>
              <p:cNvSpPr txBox="1"/>
              <p:nvPr/>
            </p:nvSpPr>
            <p:spPr>
              <a:xfrm>
                <a:off x="26895" y="1588259"/>
                <a:ext cx="648040" cy="222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err="1"/>
                  <a:t>EcoRI</a:t>
                </a:r>
                <a:endParaRPr lang="en-US" sz="1050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D20E6A1-72DA-5D45-AB43-D59861A57440}"/>
                  </a:ext>
                </a:extLst>
              </p:cNvPr>
              <p:cNvSpPr txBox="1"/>
              <p:nvPr/>
            </p:nvSpPr>
            <p:spPr>
              <a:xfrm>
                <a:off x="1174377" y="1588259"/>
                <a:ext cx="564685" cy="222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err="1"/>
                  <a:t>XbaI</a:t>
                </a:r>
                <a:endParaRPr lang="en-US" sz="1050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5F4A94B-9736-924B-AAD6-3CF1F53F3C7B}"/>
                </a:ext>
              </a:extLst>
            </p:cNvPr>
            <p:cNvGrpSpPr/>
            <p:nvPr/>
          </p:nvGrpSpPr>
          <p:grpSpPr>
            <a:xfrm>
              <a:off x="5283627" y="4792983"/>
              <a:ext cx="4208711" cy="861776"/>
              <a:chOff x="1162421" y="1588258"/>
              <a:chExt cx="4119933" cy="861776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D3D7F2-D1FA-7545-A559-A49E65A09308}"/>
                  </a:ext>
                </a:extLst>
              </p:cNvPr>
              <p:cNvSpPr txBox="1"/>
              <p:nvPr/>
            </p:nvSpPr>
            <p:spPr>
              <a:xfrm>
                <a:off x="1162421" y="1884238"/>
                <a:ext cx="746972" cy="553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CTAGA</a:t>
                </a:r>
              </a:p>
              <a:p>
                <a:r>
                  <a:rPr lang="en-US" sz="1050" dirty="0"/>
                  <a:t>         T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4E31A78-8ED2-3D44-A6F2-61B752B05D32}"/>
                  </a:ext>
                </a:extLst>
              </p:cNvPr>
              <p:cNvSpPr/>
              <p:nvPr/>
            </p:nvSpPr>
            <p:spPr>
              <a:xfrm>
                <a:off x="1785966" y="1918123"/>
                <a:ext cx="1653988" cy="416859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4784399-F387-6147-B5B2-54D4730377E5}"/>
                  </a:ext>
                </a:extLst>
              </p:cNvPr>
              <p:cNvSpPr txBox="1"/>
              <p:nvPr/>
            </p:nvSpPr>
            <p:spPr>
              <a:xfrm>
                <a:off x="3447030" y="1896037"/>
                <a:ext cx="1835324" cy="553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ACTAGT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CTCTAG</a:t>
                </a:r>
              </a:p>
              <a:p>
                <a:r>
                  <a:rPr lang="en-US" sz="1050" dirty="0"/>
                  <a:t>TGATCA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 GAGATC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30537DE-3D5E-B449-86C3-E0FD0776C493}"/>
                  </a:ext>
                </a:extLst>
              </p:cNvPr>
              <p:cNvSpPr txBox="1"/>
              <p:nvPr/>
            </p:nvSpPr>
            <p:spPr>
              <a:xfrm>
                <a:off x="3483137" y="1588258"/>
                <a:ext cx="595035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/>
                  <a:t>SpeI</a:t>
                </a:r>
                <a:endParaRPr lang="en-US" sz="1050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D2856F9-9BD2-314A-9BD1-1E676F710FA1}"/>
                  </a:ext>
                </a:extLst>
              </p:cNvPr>
              <p:cNvSpPr txBox="1"/>
              <p:nvPr/>
            </p:nvSpPr>
            <p:spPr>
              <a:xfrm>
                <a:off x="4576592" y="1595733"/>
                <a:ext cx="595035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/>
                  <a:t>PstI</a:t>
                </a:r>
                <a:endParaRPr lang="en-US" sz="10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379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5A24E28-C4E2-F04B-A8FB-43D903EC6808}"/>
              </a:ext>
            </a:extLst>
          </p:cNvPr>
          <p:cNvGrpSpPr/>
          <p:nvPr/>
        </p:nvGrpSpPr>
        <p:grpSpPr>
          <a:xfrm>
            <a:off x="293914" y="404534"/>
            <a:ext cx="8434958" cy="1438967"/>
            <a:chOff x="293914" y="404534"/>
            <a:chExt cx="8434958" cy="1438967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507AB54-5B17-FD45-BB56-0EF130A580E6}"/>
                </a:ext>
              </a:extLst>
            </p:cNvPr>
            <p:cNvGrpSpPr/>
            <p:nvPr/>
          </p:nvGrpSpPr>
          <p:grpSpPr>
            <a:xfrm>
              <a:off x="1682110" y="1066800"/>
              <a:ext cx="5779780" cy="776701"/>
              <a:chOff x="1785966" y="4619158"/>
              <a:chExt cx="7706372" cy="1035601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CE1A480-07D7-3640-A783-D60AFF8A6B58}"/>
                  </a:ext>
                </a:extLst>
              </p:cNvPr>
              <p:cNvGrpSpPr/>
              <p:nvPr/>
            </p:nvGrpSpPr>
            <p:grpSpPr>
              <a:xfrm>
                <a:off x="1785966" y="4619158"/>
                <a:ext cx="4048179" cy="1022154"/>
                <a:chOff x="26895" y="1588259"/>
                <a:chExt cx="4048179" cy="671988"/>
              </a:xfrm>
            </p:grpSpPr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1279BB9-3C8A-664A-B59F-5BF2CE0F8C09}"/>
                    </a:ext>
                  </a:extLst>
                </p:cNvPr>
                <p:cNvSpPr txBox="1"/>
                <p:nvPr/>
              </p:nvSpPr>
              <p:spPr>
                <a:xfrm>
                  <a:off x="26895" y="1896036"/>
                  <a:ext cx="1849224" cy="364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GAATTC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TCTAGA</a:t>
                  </a:r>
                </a:p>
                <a:p>
                  <a:r>
                    <a:rPr lang="en-US" sz="1050" dirty="0"/>
                    <a:t>CTTAAG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AGATCT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2365DDE-8614-DE41-93DA-49D096EDB384}"/>
                    </a:ext>
                  </a:extLst>
                </p:cNvPr>
                <p:cNvSpPr/>
                <p:nvPr/>
              </p:nvSpPr>
              <p:spPr>
                <a:xfrm>
                  <a:off x="1785966" y="1918123"/>
                  <a:ext cx="1653988" cy="2731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A0E8D76E-32E2-6241-AFDC-96F94B565537}"/>
                    </a:ext>
                  </a:extLst>
                </p:cNvPr>
                <p:cNvSpPr txBox="1"/>
                <p:nvPr/>
              </p:nvSpPr>
              <p:spPr>
                <a:xfrm>
                  <a:off x="3339402" y="1872597"/>
                  <a:ext cx="735672" cy="364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</a:t>
                  </a:r>
                </a:p>
                <a:p>
                  <a:r>
                    <a:rPr lang="en-US" sz="1050" dirty="0"/>
                    <a:t>TGATC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99D3C51-DD3D-1740-AE8B-F18A47A7E2CB}"/>
                    </a:ext>
                  </a:extLst>
                </p:cNvPr>
                <p:cNvSpPr txBox="1"/>
                <p:nvPr/>
              </p:nvSpPr>
              <p:spPr>
                <a:xfrm>
                  <a:off x="26895" y="1588259"/>
                  <a:ext cx="648040" cy="222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/>
                    <a:t>EcoRI</a:t>
                  </a:r>
                  <a:endParaRPr lang="en-US" sz="1050" dirty="0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0D20E6A1-72DA-5D45-AB43-D59861A57440}"/>
                    </a:ext>
                  </a:extLst>
                </p:cNvPr>
                <p:cNvSpPr txBox="1"/>
                <p:nvPr/>
              </p:nvSpPr>
              <p:spPr>
                <a:xfrm>
                  <a:off x="1174377" y="1588259"/>
                  <a:ext cx="564685" cy="222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/>
                    <a:t>XbaI</a:t>
                  </a:r>
                  <a:endParaRPr lang="en-US" sz="1050" dirty="0"/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5F4A94B-9736-924B-AAD6-3CF1F53F3C7B}"/>
                  </a:ext>
                </a:extLst>
              </p:cNvPr>
              <p:cNvGrpSpPr/>
              <p:nvPr/>
            </p:nvGrpSpPr>
            <p:grpSpPr>
              <a:xfrm>
                <a:off x="5329425" y="4792983"/>
                <a:ext cx="4162913" cy="861776"/>
                <a:chOff x="1207253" y="1588258"/>
                <a:chExt cx="4075101" cy="861776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4D3D7F2-D1FA-7545-A559-A49E65A09308}"/>
                    </a:ext>
                  </a:extLst>
                </p:cNvPr>
                <p:cNvSpPr txBox="1"/>
                <p:nvPr/>
              </p:nvSpPr>
              <p:spPr>
                <a:xfrm>
                  <a:off x="1207253" y="1834541"/>
                  <a:ext cx="746972" cy="553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/>
                    <a:t>CTAGA</a:t>
                  </a:r>
                </a:p>
                <a:p>
                  <a:r>
                    <a:rPr lang="en-US" sz="1050" dirty="0"/>
                    <a:t>         T</a:t>
                  </a: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34E31A78-8ED2-3D44-A6F2-61B752B05D32}"/>
                    </a:ext>
                  </a:extLst>
                </p:cNvPr>
                <p:cNvSpPr/>
                <p:nvPr/>
              </p:nvSpPr>
              <p:spPr>
                <a:xfrm>
                  <a:off x="1839669" y="1903110"/>
                  <a:ext cx="1653988" cy="416859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04784399-F387-6147-B5B2-54D4730377E5}"/>
                    </a:ext>
                  </a:extLst>
                </p:cNvPr>
                <p:cNvSpPr txBox="1"/>
                <p:nvPr/>
              </p:nvSpPr>
              <p:spPr>
                <a:xfrm>
                  <a:off x="3447030" y="1896037"/>
                  <a:ext cx="1835324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ACTAGT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CTCTAG</a:t>
                  </a:r>
                </a:p>
                <a:p>
                  <a:r>
                    <a:rPr lang="en-US" sz="1050" dirty="0"/>
                    <a:t>TGATCA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GAGATC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530537DE-3D5E-B449-86C3-E0FD0776C493}"/>
                    </a:ext>
                  </a:extLst>
                </p:cNvPr>
                <p:cNvSpPr txBox="1"/>
                <p:nvPr/>
              </p:nvSpPr>
              <p:spPr>
                <a:xfrm>
                  <a:off x="3483137" y="1588258"/>
                  <a:ext cx="595035" cy="338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err="1"/>
                    <a:t>SpeI</a:t>
                  </a:r>
                  <a:endParaRPr lang="en-US" sz="1050" dirty="0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D2856F9-9BD2-314A-9BD1-1E676F710FA1}"/>
                    </a:ext>
                  </a:extLst>
                </p:cNvPr>
                <p:cNvSpPr txBox="1"/>
                <p:nvPr/>
              </p:nvSpPr>
              <p:spPr>
                <a:xfrm>
                  <a:off x="4576592" y="1595733"/>
                  <a:ext cx="595035" cy="338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err="1"/>
                    <a:t>PstI</a:t>
                  </a:r>
                  <a:endParaRPr lang="en-US" sz="1050" dirty="0"/>
                </a:p>
              </p:txBody>
            </p:sp>
          </p:grpSp>
        </p:grp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E6296526-FC44-3547-9895-DADFC8A10D2B}"/>
                </a:ext>
              </a:extLst>
            </p:cNvPr>
            <p:cNvSpPr/>
            <p:nvPr/>
          </p:nvSpPr>
          <p:spPr>
            <a:xfrm>
              <a:off x="293914" y="1175657"/>
              <a:ext cx="1306286" cy="555172"/>
            </a:xfrm>
            <a:custGeom>
              <a:avLst/>
              <a:gdLst>
                <a:gd name="connsiteX0" fmla="*/ 1306286 w 1306286"/>
                <a:gd name="connsiteY0" fmla="*/ 555172 h 555172"/>
                <a:gd name="connsiteX1" fmla="*/ 81643 w 1306286"/>
                <a:gd name="connsiteY1" fmla="*/ 114300 h 555172"/>
                <a:gd name="connsiteX2" fmla="*/ 16329 w 1306286"/>
                <a:gd name="connsiteY2" fmla="*/ 48986 h 555172"/>
                <a:gd name="connsiteX3" fmla="*/ 0 w 1306286"/>
                <a:gd name="connsiteY3" fmla="*/ 0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6" h="555172">
                  <a:moveTo>
                    <a:pt x="1306286" y="555172"/>
                  </a:moveTo>
                  <a:cubicBezTo>
                    <a:pt x="898072" y="408215"/>
                    <a:pt x="485522" y="272784"/>
                    <a:pt x="81643" y="114300"/>
                  </a:cubicBezTo>
                  <a:cubicBezTo>
                    <a:pt x="52981" y="103053"/>
                    <a:pt x="34225" y="74040"/>
                    <a:pt x="16329" y="48986"/>
                  </a:cubicBezTo>
                  <a:cubicBezTo>
                    <a:pt x="6325" y="34980"/>
                    <a:pt x="0" y="0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F96E7B9-13C1-B047-BD4E-753672ECD07C}"/>
                </a:ext>
              </a:extLst>
            </p:cNvPr>
            <p:cNvSpPr/>
            <p:nvPr/>
          </p:nvSpPr>
          <p:spPr>
            <a:xfrm rot="19261940">
              <a:off x="7422586" y="1140332"/>
              <a:ext cx="1306286" cy="555172"/>
            </a:xfrm>
            <a:custGeom>
              <a:avLst/>
              <a:gdLst>
                <a:gd name="connsiteX0" fmla="*/ 1306286 w 1306286"/>
                <a:gd name="connsiteY0" fmla="*/ 555172 h 555172"/>
                <a:gd name="connsiteX1" fmla="*/ 81643 w 1306286"/>
                <a:gd name="connsiteY1" fmla="*/ 114300 h 555172"/>
                <a:gd name="connsiteX2" fmla="*/ 16329 w 1306286"/>
                <a:gd name="connsiteY2" fmla="*/ 48986 h 555172"/>
                <a:gd name="connsiteX3" fmla="*/ 0 w 1306286"/>
                <a:gd name="connsiteY3" fmla="*/ 0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6" h="555172">
                  <a:moveTo>
                    <a:pt x="1306286" y="555172"/>
                  </a:moveTo>
                  <a:cubicBezTo>
                    <a:pt x="898072" y="408215"/>
                    <a:pt x="485522" y="272784"/>
                    <a:pt x="81643" y="114300"/>
                  </a:cubicBezTo>
                  <a:cubicBezTo>
                    <a:pt x="52981" y="103053"/>
                    <a:pt x="34225" y="74040"/>
                    <a:pt x="16329" y="48986"/>
                  </a:cubicBezTo>
                  <a:cubicBezTo>
                    <a:pt x="6325" y="34980"/>
                    <a:pt x="0" y="0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1F1A387-350D-0A4B-8B3F-FD4BE0470A92}"/>
                </a:ext>
              </a:extLst>
            </p:cNvPr>
            <p:cNvCxnSpPr/>
            <p:nvPr/>
          </p:nvCxnSpPr>
          <p:spPr>
            <a:xfrm>
              <a:off x="2016248" y="404534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75D56AD-F825-0C4E-9CC3-144B677CD308}"/>
                </a:ext>
              </a:extLst>
            </p:cNvPr>
            <p:cNvCxnSpPr/>
            <p:nvPr/>
          </p:nvCxnSpPr>
          <p:spPr>
            <a:xfrm>
              <a:off x="7149108" y="518102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E1DBF30-672C-8A4F-9290-9807BEDC6115}"/>
              </a:ext>
            </a:extLst>
          </p:cNvPr>
          <p:cNvGrpSpPr/>
          <p:nvPr/>
        </p:nvGrpSpPr>
        <p:grpSpPr>
          <a:xfrm>
            <a:off x="604948" y="2514600"/>
            <a:ext cx="8096612" cy="1557268"/>
            <a:chOff x="604948" y="2514600"/>
            <a:chExt cx="8096612" cy="15572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261FF1-2A81-E24F-9961-E482A26D11AF}"/>
                </a:ext>
              </a:extLst>
            </p:cNvPr>
            <p:cNvSpPr/>
            <p:nvPr/>
          </p:nvSpPr>
          <p:spPr>
            <a:xfrm>
              <a:off x="3385232" y="3276600"/>
              <a:ext cx="2743200" cy="304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ccdB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09DFD57-016C-2340-84C1-49241EB2684B}"/>
                </a:ext>
              </a:extLst>
            </p:cNvPr>
            <p:cNvSpPr txBox="1"/>
            <p:nvPr/>
          </p:nvSpPr>
          <p:spPr>
            <a:xfrm>
              <a:off x="1970551" y="3238500"/>
              <a:ext cx="138691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GAATTC </a:t>
              </a:r>
              <a:r>
                <a:rPr lang="en-US" sz="1050" dirty="0" err="1"/>
                <a:t>notI</a:t>
              </a:r>
              <a:r>
                <a:rPr lang="en-US" sz="1050" dirty="0"/>
                <a:t>  TCTAGA</a:t>
              </a:r>
            </a:p>
            <a:p>
              <a:r>
                <a:rPr lang="en-US" sz="1050" dirty="0"/>
                <a:t>CTTAAG </a:t>
              </a:r>
              <a:r>
                <a:rPr lang="en-US" sz="1050" dirty="0" err="1"/>
                <a:t>notI</a:t>
              </a:r>
              <a:r>
                <a:rPr lang="en-US" sz="1050" dirty="0"/>
                <a:t>  AGATCT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4032338-DEDF-7E43-BD14-4BC90E8A9A2C}"/>
                </a:ext>
              </a:extLst>
            </p:cNvPr>
            <p:cNvSpPr txBox="1"/>
            <p:nvPr/>
          </p:nvSpPr>
          <p:spPr>
            <a:xfrm>
              <a:off x="6091262" y="3206299"/>
              <a:ext cx="140615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ACTAGT </a:t>
              </a:r>
              <a:r>
                <a:rPr lang="en-US" sz="1050" dirty="0" err="1"/>
                <a:t>notI</a:t>
              </a:r>
              <a:r>
                <a:rPr lang="en-US" sz="1050" dirty="0"/>
                <a:t> CTCTAG</a:t>
              </a:r>
            </a:p>
            <a:p>
              <a:r>
                <a:rPr lang="en-US" sz="1050" dirty="0"/>
                <a:t>TGATCA </a:t>
              </a:r>
              <a:r>
                <a:rPr lang="en-US" sz="1050" dirty="0" err="1"/>
                <a:t>notI</a:t>
              </a:r>
              <a:r>
                <a:rPr lang="en-US" sz="1050" dirty="0"/>
                <a:t>  GAGATC</a:t>
              </a: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490FE43-DFB1-F440-8A7E-EDCC8B5DAA39}"/>
                </a:ext>
              </a:extLst>
            </p:cNvPr>
            <p:cNvSpPr/>
            <p:nvPr/>
          </p:nvSpPr>
          <p:spPr>
            <a:xfrm rot="8809545">
              <a:off x="604948" y="3344210"/>
              <a:ext cx="1306286" cy="555172"/>
            </a:xfrm>
            <a:custGeom>
              <a:avLst/>
              <a:gdLst>
                <a:gd name="connsiteX0" fmla="*/ 1306286 w 1306286"/>
                <a:gd name="connsiteY0" fmla="*/ 555172 h 555172"/>
                <a:gd name="connsiteX1" fmla="*/ 81643 w 1306286"/>
                <a:gd name="connsiteY1" fmla="*/ 114300 h 555172"/>
                <a:gd name="connsiteX2" fmla="*/ 16329 w 1306286"/>
                <a:gd name="connsiteY2" fmla="*/ 48986 h 555172"/>
                <a:gd name="connsiteX3" fmla="*/ 0 w 1306286"/>
                <a:gd name="connsiteY3" fmla="*/ 0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6" h="555172">
                  <a:moveTo>
                    <a:pt x="1306286" y="555172"/>
                  </a:moveTo>
                  <a:cubicBezTo>
                    <a:pt x="898072" y="408215"/>
                    <a:pt x="485522" y="272784"/>
                    <a:pt x="81643" y="114300"/>
                  </a:cubicBezTo>
                  <a:cubicBezTo>
                    <a:pt x="52981" y="103053"/>
                    <a:pt x="34225" y="74040"/>
                    <a:pt x="16329" y="48986"/>
                  </a:cubicBezTo>
                  <a:cubicBezTo>
                    <a:pt x="6325" y="34980"/>
                    <a:pt x="0" y="0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8FDAE09-E73F-5342-8DB4-947E8DAA2264}"/>
                </a:ext>
              </a:extLst>
            </p:cNvPr>
            <p:cNvSpPr/>
            <p:nvPr/>
          </p:nvSpPr>
          <p:spPr>
            <a:xfrm rot="11579112">
              <a:off x="7395274" y="3516696"/>
              <a:ext cx="1306286" cy="555172"/>
            </a:xfrm>
            <a:custGeom>
              <a:avLst/>
              <a:gdLst>
                <a:gd name="connsiteX0" fmla="*/ 1306286 w 1306286"/>
                <a:gd name="connsiteY0" fmla="*/ 555172 h 555172"/>
                <a:gd name="connsiteX1" fmla="*/ 81643 w 1306286"/>
                <a:gd name="connsiteY1" fmla="*/ 114300 h 555172"/>
                <a:gd name="connsiteX2" fmla="*/ 16329 w 1306286"/>
                <a:gd name="connsiteY2" fmla="*/ 48986 h 555172"/>
                <a:gd name="connsiteX3" fmla="*/ 0 w 1306286"/>
                <a:gd name="connsiteY3" fmla="*/ 0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6" h="555172">
                  <a:moveTo>
                    <a:pt x="1306286" y="555172"/>
                  </a:moveTo>
                  <a:cubicBezTo>
                    <a:pt x="898072" y="408215"/>
                    <a:pt x="485522" y="272784"/>
                    <a:pt x="81643" y="114300"/>
                  </a:cubicBezTo>
                  <a:cubicBezTo>
                    <a:pt x="52981" y="103053"/>
                    <a:pt x="34225" y="74040"/>
                    <a:pt x="16329" y="48986"/>
                  </a:cubicBezTo>
                  <a:cubicBezTo>
                    <a:pt x="6325" y="34980"/>
                    <a:pt x="0" y="0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37DCB755-CD24-FC40-A2A4-1CD2EF97AEF4}"/>
                </a:ext>
              </a:extLst>
            </p:cNvPr>
            <p:cNvCxnSpPr/>
            <p:nvPr/>
          </p:nvCxnSpPr>
          <p:spPr>
            <a:xfrm>
              <a:off x="2367074" y="2514600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44FF0D9-4E9E-0443-BB74-B7D23AC28795}"/>
                </a:ext>
              </a:extLst>
            </p:cNvPr>
            <p:cNvCxnSpPr/>
            <p:nvPr/>
          </p:nvCxnSpPr>
          <p:spPr>
            <a:xfrm>
              <a:off x="7010400" y="2514600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721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5A24E28-C4E2-F04B-A8FB-43D903EC6808}"/>
              </a:ext>
            </a:extLst>
          </p:cNvPr>
          <p:cNvGrpSpPr/>
          <p:nvPr/>
        </p:nvGrpSpPr>
        <p:grpSpPr>
          <a:xfrm>
            <a:off x="1682110" y="404534"/>
            <a:ext cx="5694945" cy="1464561"/>
            <a:chOff x="1682110" y="404534"/>
            <a:chExt cx="5694945" cy="146456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507AB54-5B17-FD45-BB56-0EF130A580E6}"/>
                </a:ext>
              </a:extLst>
            </p:cNvPr>
            <p:cNvGrpSpPr/>
            <p:nvPr/>
          </p:nvGrpSpPr>
          <p:grpSpPr>
            <a:xfrm>
              <a:off x="1682110" y="1066802"/>
              <a:ext cx="5694945" cy="802293"/>
              <a:chOff x="1785966" y="4619158"/>
              <a:chExt cx="7593259" cy="1069723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CE1A480-07D7-3640-A783-D60AFF8A6B58}"/>
                  </a:ext>
                </a:extLst>
              </p:cNvPr>
              <p:cNvGrpSpPr/>
              <p:nvPr/>
            </p:nvGrpSpPr>
            <p:grpSpPr>
              <a:xfrm>
                <a:off x="1785966" y="4619158"/>
                <a:ext cx="4046451" cy="1069723"/>
                <a:chOff x="26895" y="1588259"/>
                <a:chExt cx="4046451" cy="703261"/>
              </a:xfrm>
            </p:grpSpPr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1279BB9-3C8A-664A-B59F-5BF2CE0F8C09}"/>
                    </a:ext>
                  </a:extLst>
                </p:cNvPr>
                <p:cNvSpPr txBox="1"/>
                <p:nvPr/>
              </p:nvSpPr>
              <p:spPr>
                <a:xfrm>
                  <a:off x="26895" y="1896036"/>
                  <a:ext cx="1776554" cy="364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 AATTC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TCTAGA</a:t>
                  </a:r>
                </a:p>
                <a:p>
                  <a:r>
                    <a:rPr lang="en-US" sz="1050" dirty="0"/>
                    <a:t>          G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AGATCT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2365DDE-8614-DE41-93DA-49D096EDB384}"/>
                    </a:ext>
                  </a:extLst>
                </p:cNvPr>
                <p:cNvSpPr/>
                <p:nvPr/>
              </p:nvSpPr>
              <p:spPr>
                <a:xfrm>
                  <a:off x="1739063" y="1963474"/>
                  <a:ext cx="1653988" cy="2731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A0E8D76E-32E2-6241-AFDC-96F94B565537}"/>
                    </a:ext>
                  </a:extLst>
                </p:cNvPr>
                <p:cNvSpPr txBox="1"/>
                <p:nvPr/>
              </p:nvSpPr>
              <p:spPr>
                <a:xfrm>
                  <a:off x="3337674" y="1927309"/>
                  <a:ext cx="735672" cy="364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</a:t>
                  </a:r>
                </a:p>
                <a:p>
                  <a:r>
                    <a:rPr lang="en-US" sz="1050" dirty="0"/>
                    <a:t>TGATC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99D3C51-DD3D-1740-AE8B-F18A47A7E2CB}"/>
                    </a:ext>
                  </a:extLst>
                </p:cNvPr>
                <p:cNvSpPr txBox="1"/>
                <p:nvPr/>
              </p:nvSpPr>
              <p:spPr>
                <a:xfrm>
                  <a:off x="26895" y="1588259"/>
                  <a:ext cx="648040" cy="222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/>
                    <a:t>EcoRI</a:t>
                  </a:r>
                  <a:endParaRPr lang="en-US" sz="1050" dirty="0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0D20E6A1-72DA-5D45-AB43-D59861A57440}"/>
                    </a:ext>
                  </a:extLst>
                </p:cNvPr>
                <p:cNvSpPr txBox="1"/>
                <p:nvPr/>
              </p:nvSpPr>
              <p:spPr>
                <a:xfrm>
                  <a:off x="1174377" y="1588259"/>
                  <a:ext cx="564685" cy="222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/>
                    <a:t>XbaI</a:t>
                  </a:r>
                  <a:endParaRPr lang="en-US" sz="1050" dirty="0"/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5F4A94B-9736-924B-AAD6-3CF1F53F3C7B}"/>
                  </a:ext>
                </a:extLst>
              </p:cNvPr>
              <p:cNvGrpSpPr/>
              <p:nvPr/>
            </p:nvGrpSpPr>
            <p:grpSpPr>
              <a:xfrm>
                <a:off x="5204518" y="4792983"/>
                <a:ext cx="4174707" cy="892551"/>
                <a:chOff x="1084980" y="1588258"/>
                <a:chExt cx="4086647" cy="892551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4D3D7F2-D1FA-7545-A559-A49E65A09308}"/>
                    </a:ext>
                  </a:extLst>
                </p:cNvPr>
                <p:cNvSpPr txBox="1"/>
                <p:nvPr/>
              </p:nvSpPr>
              <p:spPr>
                <a:xfrm>
                  <a:off x="1084980" y="1926813"/>
                  <a:ext cx="746972" cy="553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/>
                    <a:t>CTAGA</a:t>
                  </a:r>
                </a:p>
                <a:p>
                  <a:r>
                    <a:rPr lang="en-US" sz="1050" dirty="0"/>
                    <a:t>         T</a:t>
                  </a: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34E31A78-8ED2-3D44-A6F2-61B752B05D32}"/>
                    </a:ext>
                  </a:extLst>
                </p:cNvPr>
                <p:cNvSpPr/>
                <p:nvPr/>
              </p:nvSpPr>
              <p:spPr>
                <a:xfrm>
                  <a:off x="1715942" y="1951158"/>
                  <a:ext cx="1653988" cy="41686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04784399-F387-6147-B5B2-54D4730377E5}"/>
                    </a:ext>
                  </a:extLst>
                </p:cNvPr>
                <p:cNvSpPr txBox="1"/>
                <p:nvPr/>
              </p:nvSpPr>
              <p:spPr>
                <a:xfrm>
                  <a:off x="3336303" y="1877460"/>
                  <a:ext cx="1655390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ACTAGT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CTCTA</a:t>
                  </a:r>
                </a:p>
                <a:p>
                  <a:r>
                    <a:rPr lang="en-US" sz="1050" dirty="0"/>
                    <a:t>TGATCA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G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530537DE-3D5E-B449-86C3-E0FD0776C493}"/>
                    </a:ext>
                  </a:extLst>
                </p:cNvPr>
                <p:cNvSpPr txBox="1"/>
                <p:nvPr/>
              </p:nvSpPr>
              <p:spPr>
                <a:xfrm>
                  <a:off x="3483137" y="1588258"/>
                  <a:ext cx="595035" cy="338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err="1"/>
                    <a:t>SpeI</a:t>
                  </a:r>
                  <a:endParaRPr lang="en-US" sz="1050" dirty="0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D2856F9-9BD2-314A-9BD1-1E676F710FA1}"/>
                    </a:ext>
                  </a:extLst>
                </p:cNvPr>
                <p:cNvSpPr txBox="1"/>
                <p:nvPr/>
              </p:nvSpPr>
              <p:spPr>
                <a:xfrm>
                  <a:off x="4576592" y="1595733"/>
                  <a:ext cx="595035" cy="338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err="1"/>
                    <a:t>PstI</a:t>
                  </a:r>
                  <a:endParaRPr lang="en-US" sz="1050" dirty="0"/>
                </a:p>
              </p:txBody>
            </p:sp>
          </p:grp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1F1A387-350D-0A4B-8B3F-FD4BE0470A92}"/>
                </a:ext>
              </a:extLst>
            </p:cNvPr>
            <p:cNvCxnSpPr/>
            <p:nvPr/>
          </p:nvCxnSpPr>
          <p:spPr>
            <a:xfrm>
              <a:off x="2016248" y="404534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75D56AD-F825-0C4E-9CC3-144B677CD308}"/>
                </a:ext>
              </a:extLst>
            </p:cNvPr>
            <p:cNvCxnSpPr/>
            <p:nvPr/>
          </p:nvCxnSpPr>
          <p:spPr>
            <a:xfrm>
              <a:off x="7149108" y="518102"/>
              <a:ext cx="0" cy="597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9A0B16F-09E3-1C4A-BBA6-0BA5B5A77B06}"/>
              </a:ext>
            </a:extLst>
          </p:cNvPr>
          <p:cNvGrpSpPr/>
          <p:nvPr/>
        </p:nvGrpSpPr>
        <p:grpSpPr>
          <a:xfrm>
            <a:off x="661506" y="2564999"/>
            <a:ext cx="8096612" cy="1557268"/>
            <a:chOff x="661506" y="2564999"/>
            <a:chExt cx="8096612" cy="155726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F7FA685-AF40-AF4F-97AD-53BF2C1D6FAF}"/>
                </a:ext>
              </a:extLst>
            </p:cNvPr>
            <p:cNvGrpSpPr/>
            <p:nvPr/>
          </p:nvGrpSpPr>
          <p:grpSpPr>
            <a:xfrm>
              <a:off x="661506" y="2564999"/>
              <a:ext cx="8096612" cy="1557268"/>
              <a:chOff x="661506" y="2564999"/>
              <a:chExt cx="8096612" cy="1557268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4E1DBF30-672C-8A4F-9290-9807BEDC6115}"/>
                  </a:ext>
                </a:extLst>
              </p:cNvPr>
              <p:cNvGrpSpPr/>
              <p:nvPr/>
            </p:nvGrpSpPr>
            <p:grpSpPr>
              <a:xfrm>
                <a:off x="661506" y="2564999"/>
                <a:ext cx="8096612" cy="1557268"/>
                <a:chOff x="604948" y="2514600"/>
                <a:chExt cx="8096612" cy="1557268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4261FF1-2A81-E24F-9961-E482A26D11AF}"/>
                    </a:ext>
                  </a:extLst>
                </p:cNvPr>
                <p:cNvSpPr/>
                <p:nvPr/>
              </p:nvSpPr>
              <p:spPr>
                <a:xfrm>
                  <a:off x="3385232" y="3276600"/>
                  <a:ext cx="2743200" cy="3048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/>
                    <a:t>ccdB</a:t>
                  </a:r>
                  <a:endParaRPr lang="en-US" dirty="0"/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B09DFD57-016C-2340-84C1-49241EB2684B}"/>
                    </a:ext>
                  </a:extLst>
                </p:cNvPr>
                <p:cNvSpPr txBox="1"/>
                <p:nvPr/>
              </p:nvSpPr>
              <p:spPr>
                <a:xfrm>
                  <a:off x="1970551" y="3238500"/>
                  <a:ext cx="1386918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GAATTC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TCTAGA</a:t>
                  </a:r>
                </a:p>
                <a:p>
                  <a:r>
                    <a:rPr lang="en-US" sz="1050" dirty="0"/>
                    <a:t>CTTAAG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AGATCT</a:t>
                  </a: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24032338-DEDF-7E43-BD14-4BC90E8A9A2C}"/>
                    </a:ext>
                  </a:extLst>
                </p:cNvPr>
                <p:cNvSpPr txBox="1"/>
                <p:nvPr/>
              </p:nvSpPr>
              <p:spPr>
                <a:xfrm>
                  <a:off x="6091262" y="3206299"/>
                  <a:ext cx="140615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ACTAGT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CTCTAG</a:t>
                  </a:r>
                </a:p>
                <a:p>
                  <a:r>
                    <a:rPr lang="en-US" sz="1050" dirty="0"/>
                    <a:t>TGATCA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GAGATC</a:t>
                  </a:r>
                </a:p>
              </p:txBody>
            </p:sp>
            <p:sp>
              <p:nvSpPr>
                <p:cNvPr id="60" name="Freeform 59">
                  <a:extLst>
                    <a:ext uri="{FF2B5EF4-FFF2-40B4-BE49-F238E27FC236}">
                      <a16:creationId xmlns:a16="http://schemas.microsoft.com/office/drawing/2014/main" id="{D490FE43-DFB1-F440-8A7E-EDCC8B5DAA39}"/>
                    </a:ext>
                  </a:extLst>
                </p:cNvPr>
                <p:cNvSpPr/>
                <p:nvPr/>
              </p:nvSpPr>
              <p:spPr>
                <a:xfrm rot="8809545">
                  <a:off x="604948" y="3344210"/>
                  <a:ext cx="1306286" cy="555172"/>
                </a:xfrm>
                <a:custGeom>
                  <a:avLst/>
                  <a:gdLst>
                    <a:gd name="connsiteX0" fmla="*/ 1306286 w 1306286"/>
                    <a:gd name="connsiteY0" fmla="*/ 555172 h 555172"/>
                    <a:gd name="connsiteX1" fmla="*/ 81643 w 1306286"/>
                    <a:gd name="connsiteY1" fmla="*/ 114300 h 555172"/>
                    <a:gd name="connsiteX2" fmla="*/ 16329 w 1306286"/>
                    <a:gd name="connsiteY2" fmla="*/ 48986 h 555172"/>
                    <a:gd name="connsiteX3" fmla="*/ 0 w 1306286"/>
                    <a:gd name="connsiteY3" fmla="*/ 0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6286" h="555172">
                      <a:moveTo>
                        <a:pt x="1306286" y="555172"/>
                      </a:moveTo>
                      <a:cubicBezTo>
                        <a:pt x="898072" y="408215"/>
                        <a:pt x="485522" y="272784"/>
                        <a:pt x="81643" y="114300"/>
                      </a:cubicBezTo>
                      <a:cubicBezTo>
                        <a:pt x="52981" y="103053"/>
                        <a:pt x="34225" y="74040"/>
                        <a:pt x="16329" y="48986"/>
                      </a:cubicBezTo>
                      <a:cubicBezTo>
                        <a:pt x="6325" y="34980"/>
                        <a:pt x="0" y="0"/>
                        <a:pt x="0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>
                  <a:extLst>
                    <a:ext uri="{FF2B5EF4-FFF2-40B4-BE49-F238E27FC236}">
                      <a16:creationId xmlns:a16="http://schemas.microsoft.com/office/drawing/2014/main" id="{48FDAE09-E73F-5342-8DB4-947E8DAA2264}"/>
                    </a:ext>
                  </a:extLst>
                </p:cNvPr>
                <p:cNvSpPr/>
                <p:nvPr/>
              </p:nvSpPr>
              <p:spPr>
                <a:xfrm rot="11579112">
                  <a:off x="7395274" y="3516696"/>
                  <a:ext cx="1306286" cy="555172"/>
                </a:xfrm>
                <a:custGeom>
                  <a:avLst/>
                  <a:gdLst>
                    <a:gd name="connsiteX0" fmla="*/ 1306286 w 1306286"/>
                    <a:gd name="connsiteY0" fmla="*/ 555172 h 555172"/>
                    <a:gd name="connsiteX1" fmla="*/ 81643 w 1306286"/>
                    <a:gd name="connsiteY1" fmla="*/ 114300 h 555172"/>
                    <a:gd name="connsiteX2" fmla="*/ 16329 w 1306286"/>
                    <a:gd name="connsiteY2" fmla="*/ 48986 h 555172"/>
                    <a:gd name="connsiteX3" fmla="*/ 0 w 1306286"/>
                    <a:gd name="connsiteY3" fmla="*/ 0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6286" h="555172">
                      <a:moveTo>
                        <a:pt x="1306286" y="555172"/>
                      </a:moveTo>
                      <a:cubicBezTo>
                        <a:pt x="898072" y="408215"/>
                        <a:pt x="485522" y="272784"/>
                        <a:pt x="81643" y="114300"/>
                      </a:cubicBezTo>
                      <a:cubicBezTo>
                        <a:pt x="52981" y="103053"/>
                        <a:pt x="34225" y="74040"/>
                        <a:pt x="16329" y="48986"/>
                      </a:cubicBezTo>
                      <a:cubicBezTo>
                        <a:pt x="6325" y="34980"/>
                        <a:pt x="0" y="0"/>
                        <a:pt x="0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" name="Straight Arrow Connector 62">
                  <a:extLst>
                    <a:ext uri="{FF2B5EF4-FFF2-40B4-BE49-F238E27FC236}">
                      <a16:creationId xmlns:a16="http://schemas.microsoft.com/office/drawing/2014/main" id="{37DCB755-CD24-FC40-A2A4-1CD2EF97AEF4}"/>
                    </a:ext>
                  </a:extLst>
                </p:cNvPr>
                <p:cNvCxnSpPr/>
                <p:nvPr/>
              </p:nvCxnSpPr>
              <p:spPr>
                <a:xfrm>
                  <a:off x="2367074" y="2514600"/>
                  <a:ext cx="0" cy="59725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544FF0D9-4E9E-0443-BB74-B7D23AC28795}"/>
                    </a:ext>
                  </a:extLst>
                </p:cNvPr>
                <p:cNvCxnSpPr/>
                <p:nvPr/>
              </p:nvCxnSpPr>
              <p:spPr>
                <a:xfrm>
                  <a:off x="7010400" y="2514600"/>
                  <a:ext cx="0" cy="59725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14A0D58-F00D-4747-9550-198C223F8CCA}"/>
                  </a:ext>
                </a:extLst>
              </p:cNvPr>
              <p:cNvSpPr/>
              <p:nvPr/>
            </p:nvSpPr>
            <p:spPr>
              <a:xfrm>
                <a:off x="6214880" y="3343192"/>
                <a:ext cx="1083002" cy="1385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BF420B4-3C36-1646-84B4-4BC84D68F094}"/>
                  </a:ext>
                </a:extLst>
              </p:cNvPr>
              <p:cNvSpPr/>
              <p:nvPr/>
            </p:nvSpPr>
            <p:spPr>
              <a:xfrm>
                <a:off x="6177118" y="3496648"/>
                <a:ext cx="888339" cy="1385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93342F9-6548-534F-B2C0-D2F2B20022F8}"/>
                </a:ext>
              </a:extLst>
            </p:cNvPr>
            <p:cNvSpPr/>
            <p:nvPr/>
          </p:nvSpPr>
          <p:spPr>
            <a:xfrm>
              <a:off x="2202991" y="3326999"/>
              <a:ext cx="118466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5AC47C9-A1B5-4049-9166-6B9591058D52}"/>
                </a:ext>
              </a:extLst>
            </p:cNvPr>
            <p:cNvSpPr/>
            <p:nvPr/>
          </p:nvSpPr>
          <p:spPr>
            <a:xfrm>
              <a:off x="2483233" y="3492326"/>
              <a:ext cx="936434" cy="179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941F169-CAFD-A54D-AB19-D41F27F1DF2F}"/>
              </a:ext>
            </a:extLst>
          </p:cNvPr>
          <p:cNvSpPr/>
          <p:nvPr/>
        </p:nvSpPr>
        <p:spPr>
          <a:xfrm>
            <a:off x="3387651" y="3162249"/>
            <a:ext cx="3151641" cy="952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A0B16F-09E3-1C4A-BBA6-0BA5B5A77B06}"/>
              </a:ext>
            </a:extLst>
          </p:cNvPr>
          <p:cNvGrpSpPr/>
          <p:nvPr/>
        </p:nvGrpSpPr>
        <p:grpSpPr>
          <a:xfrm>
            <a:off x="964124" y="3053401"/>
            <a:ext cx="7998693" cy="1371968"/>
            <a:chOff x="1142358" y="3136457"/>
            <a:chExt cx="7615760" cy="137196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F7FA685-AF40-AF4F-97AD-53BF2C1D6FAF}"/>
                </a:ext>
              </a:extLst>
            </p:cNvPr>
            <p:cNvGrpSpPr/>
            <p:nvPr/>
          </p:nvGrpSpPr>
          <p:grpSpPr>
            <a:xfrm>
              <a:off x="1142358" y="3136457"/>
              <a:ext cx="7615760" cy="1371968"/>
              <a:chOff x="1142358" y="3136457"/>
              <a:chExt cx="7615760" cy="1371968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4E1DBF30-672C-8A4F-9290-9807BEDC6115}"/>
                  </a:ext>
                </a:extLst>
              </p:cNvPr>
              <p:cNvGrpSpPr/>
              <p:nvPr/>
            </p:nvGrpSpPr>
            <p:grpSpPr>
              <a:xfrm>
                <a:off x="1142358" y="3136457"/>
                <a:ext cx="7615760" cy="1371968"/>
                <a:chOff x="1085800" y="3086058"/>
                <a:chExt cx="7615760" cy="1371968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4261FF1-2A81-E24F-9961-E482A26D11AF}"/>
                    </a:ext>
                  </a:extLst>
                </p:cNvPr>
                <p:cNvSpPr/>
                <p:nvPr/>
              </p:nvSpPr>
              <p:spPr>
                <a:xfrm>
                  <a:off x="3385232" y="3276600"/>
                  <a:ext cx="2743200" cy="3048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/>
                    <a:t>ccdB</a:t>
                  </a:r>
                  <a:endParaRPr lang="en-US" dirty="0"/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B09DFD57-016C-2340-84C1-49241EB2684B}"/>
                    </a:ext>
                  </a:extLst>
                </p:cNvPr>
                <p:cNvSpPr txBox="1"/>
                <p:nvPr/>
              </p:nvSpPr>
              <p:spPr>
                <a:xfrm>
                  <a:off x="1970551" y="3238500"/>
                  <a:ext cx="1386918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GAATTC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TCTAGA</a:t>
                  </a:r>
                </a:p>
                <a:p>
                  <a:r>
                    <a:rPr lang="en-US" sz="1050" dirty="0"/>
                    <a:t>CTTAAG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AGATCT</a:t>
                  </a: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24032338-DEDF-7E43-BD14-4BC90E8A9A2C}"/>
                    </a:ext>
                  </a:extLst>
                </p:cNvPr>
                <p:cNvSpPr txBox="1"/>
                <p:nvPr/>
              </p:nvSpPr>
              <p:spPr>
                <a:xfrm>
                  <a:off x="6091262" y="3206299"/>
                  <a:ext cx="140615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/>
                    <a:t>ACTAGT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CTCTAG</a:t>
                  </a:r>
                </a:p>
                <a:p>
                  <a:r>
                    <a:rPr lang="en-US" sz="1050" dirty="0"/>
                    <a:t>TGATCA </a:t>
                  </a:r>
                  <a:r>
                    <a:rPr lang="en-US" sz="1050" dirty="0" err="1"/>
                    <a:t>notI</a:t>
                  </a:r>
                  <a:r>
                    <a:rPr lang="en-US" sz="1050" dirty="0"/>
                    <a:t>  GAGATC</a:t>
                  </a:r>
                </a:p>
              </p:txBody>
            </p:sp>
            <p:sp>
              <p:nvSpPr>
                <p:cNvPr id="60" name="Freeform 59">
                  <a:extLst>
                    <a:ext uri="{FF2B5EF4-FFF2-40B4-BE49-F238E27FC236}">
                      <a16:creationId xmlns:a16="http://schemas.microsoft.com/office/drawing/2014/main" id="{D490FE43-DFB1-F440-8A7E-EDCC8B5DAA39}"/>
                    </a:ext>
                  </a:extLst>
                </p:cNvPr>
                <p:cNvSpPr/>
                <p:nvPr/>
              </p:nvSpPr>
              <p:spPr>
                <a:xfrm rot="7629172">
                  <a:off x="664113" y="3507745"/>
                  <a:ext cx="1371968" cy="528593"/>
                </a:xfrm>
                <a:custGeom>
                  <a:avLst/>
                  <a:gdLst>
                    <a:gd name="connsiteX0" fmla="*/ 1306286 w 1306286"/>
                    <a:gd name="connsiteY0" fmla="*/ 555172 h 555172"/>
                    <a:gd name="connsiteX1" fmla="*/ 81643 w 1306286"/>
                    <a:gd name="connsiteY1" fmla="*/ 114300 h 555172"/>
                    <a:gd name="connsiteX2" fmla="*/ 16329 w 1306286"/>
                    <a:gd name="connsiteY2" fmla="*/ 48986 h 555172"/>
                    <a:gd name="connsiteX3" fmla="*/ 0 w 1306286"/>
                    <a:gd name="connsiteY3" fmla="*/ 0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6286" h="555172">
                      <a:moveTo>
                        <a:pt x="1306286" y="555172"/>
                      </a:moveTo>
                      <a:cubicBezTo>
                        <a:pt x="898072" y="408215"/>
                        <a:pt x="485522" y="272784"/>
                        <a:pt x="81643" y="114300"/>
                      </a:cubicBezTo>
                      <a:cubicBezTo>
                        <a:pt x="52981" y="103053"/>
                        <a:pt x="34225" y="74040"/>
                        <a:pt x="16329" y="48986"/>
                      </a:cubicBezTo>
                      <a:cubicBezTo>
                        <a:pt x="6325" y="34980"/>
                        <a:pt x="0" y="0"/>
                        <a:pt x="0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>
                  <a:extLst>
                    <a:ext uri="{FF2B5EF4-FFF2-40B4-BE49-F238E27FC236}">
                      <a16:creationId xmlns:a16="http://schemas.microsoft.com/office/drawing/2014/main" id="{48FDAE09-E73F-5342-8DB4-947E8DAA2264}"/>
                    </a:ext>
                  </a:extLst>
                </p:cNvPr>
                <p:cNvSpPr/>
                <p:nvPr/>
              </p:nvSpPr>
              <p:spPr>
                <a:xfrm rot="11579112">
                  <a:off x="7395274" y="3516696"/>
                  <a:ext cx="1306286" cy="555172"/>
                </a:xfrm>
                <a:custGeom>
                  <a:avLst/>
                  <a:gdLst>
                    <a:gd name="connsiteX0" fmla="*/ 1306286 w 1306286"/>
                    <a:gd name="connsiteY0" fmla="*/ 555172 h 555172"/>
                    <a:gd name="connsiteX1" fmla="*/ 81643 w 1306286"/>
                    <a:gd name="connsiteY1" fmla="*/ 114300 h 555172"/>
                    <a:gd name="connsiteX2" fmla="*/ 16329 w 1306286"/>
                    <a:gd name="connsiteY2" fmla="*/ 48986 h 555172"/>
                    <a:gd name="connsiteX3" fmla="*/ 0 w 1306286"/>
                    <a:gd name="connsiteY3" fmla="*/ 0 h 5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6286" h="555172">
                      <a:moveTo>
                        <a:pt x="1306286" y="555172"/>
                      </a:moveTo>
                      <a:cubicBezTo>
                        <a:pt x="898072" y="408215"/>
                        <a:pt x="485522" y="272784"/>
                        <a:pt x="81643" y="114300"/>
                      </a:cubicBezTo>
                      <a:cubicBezTo>
                        <a:pt x="52981" y="103053"/>
                        <a:pt x="34225" y="74040"/>
                        <a:pt x="16329" y="48986"/>
                      </a:cubicBezTo>
                      <a:cubicBezTo>
                        <a:pt x="6325" y="34980"/>
                        <a:pt x="0" y="0"/>
                        <a:pt x="0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14A0D58-F00D-4747-9550-198C223F8CCA}"/>
                  </a:ext>
                </a:extLst>
              </p:cNvPr>
              <p:cNvSpPr/>
              <p:nvPr/>
            </p:nvSpPr>
            <p:spPr>
              <a:xfrm>
                <a:off x="6183359" y="3354617"/>
                <a:ext cx="1083002" cy="1385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BF420B4-3C36-1646-84B4-4BC84D68F094}"/>
                  </a:ext>
                </a:extLst>
              </p:cNvPr>
              <p:cNvSpPr/>
              <p:nvPr/>
            </p:nvSpPr>
            <p:spPr>
              <a:xfrm>
                <a:off x="6153459" y="3484595"/>
                <a:ext cx="888339" cy="1385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93342F9-6548-534F-B2C0-D2F2B20022F8}"/>
                </a:ext>
              </a:extLst>
            </p:cNvPr>
            <p:cNvSpPr/>
            <p:nvPr/>
          </p:nvSpPr>
          <p:spPr>
            <a:xfrm>
              <a:off x="2202991" y="3326999"/>
              <a:ext cx="118466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5AC47C9-A1B5-4049-9166-6B9591058D52}"/>
                </a:ext>
              </a:extLst>
            </p:cNvPr>
            <p:cNvSpPr/>
            <p:nvPr/>
          </p:nvSpPr>
          <p:spPr>
            <a:xfrm>
              <a:off x="2483233" y="3492326"/>
              <a:ext cx="936434" cy="179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941F169-CAFD-A54D-AB19-D41F27F1DF2F}"/>
              </a:ext>
            </a:extLst>
          </p:cNvPr>
          <p:cNvSpPr/>
          <p:nvPr/>
        </p:nvSpPr>
        <p:spPr>
          <a:xfrm>
            <a:off x="3387651" y="3162249"/>
            <a:ext cx="3151641" cy="952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07AB54-5B17-FD45-BB56-0EF130A580E6}"/>
              </a:ext>
            </a:extLst>
          </p:cNvPr>
          <p:cNvGrpSpPr/>
          <p:nvPr/>
        </p:nvGrpSpPr>
        <p:grpSpPr>
          <a:xfrm>
            <a:off x="1983803" y="2858538"/>
            <a:ext cx="5518056" cy="762803"/>
            <a:chOff x="1785966" y="4671809"/>
            <a:chExt cx="7512965" cy="1017070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CE1A480-07D7-3640-A783-D60AFF8A6B58}"/>
                </a:ext>
              </a:extLst>
            </p:cNvPr>
            <p:cNvGrpSpPr/>
            <p:nvPr/>
          </p:nvGrpSpPr>
          <p:grpSpPr>
            <a:xfrm>
              <a:off x="1785966" y="4671809"/>
              <a:ext cx="4046451" cy="1017070"/>
              <a:chOff x="26895" y="1622874"/>
              <a:chExt cx="4046451" cy="668646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279BB9-3C8A-664A-B59F-5BF2CE0F8C09}"/>
                  </a:ext>
                </a:extLst>
              </p:cNvPr>
              <p:cNvSpPr txBox="1"/>
              <p:nvPr/>
            </p:nvSpPr>
            <p:spPr>
              <a:xfrm>
                <a:off x="26895" y="1896036"/>
                <a:ext cx="1776554" cy="364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 AATTC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 TCTAGA</a:t>
                </a:r>
              </a:p>
              <a:p>
                <a:r>
                  <a:rPr lang="en-US" sz="1050" dirty="0"/>
                  <a:t>          G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 AGATCT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2365DDE-8614-DE41-93DA-49D096EDB384}"/>
                  </a:ext>
                </a:extLst>
              </p:cNvPr>
              <p:cNvSpPr/>
              <p:nvPr/>
            </p:nvSpPr>
            <p:spPr>
              <a:xfrm>
                <a:off x="1739063" y="1963474"/>
                <a:ext cx="1653988" cy="2731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0E8D76E-32E2-6241-AFDC-96F94B565537}"/>
                  </a:ext>
                </a:extLst>
              </p:cNvPr>
              <p:cNvSpPr txBox="1"/>
              <p:nvPr/>
            </p:nvSpPr>
            <p:spPr>
              <a:xfrm>
                <a:off x="3337674" y="1927309"/>
                <a:ext cx="735672" cy="364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A</a:t>
                </a:r>
              </a:p>
              <a:p>
                <a:r>
                  <a:rPr lang="en-US" sz="1050" dirty="0"/>
                  <a:t>TGATC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99D3C51-DD3D-1740-AE8B-F18A47A7E2CB}"/>
                  </a:ext>
                </a:extLst>
              </p:cNvPr>
              <p:cNvSpPr txBox="1"/>
              <p:nvPr/>
            </p:nvSpPr>
            <p:spPr>
              <a:xfrm>
                <a:off x="58995" y="1650614"/>
                <a:ext cx="648040" cy="222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err="1"/>
                  <a:t>EcoRI</a:t>
                </a:r>
                <a:endParaRPr lang="en-US" sz="1050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D20E6A1-72DA-5D45-AB43-D59861A57440}"/>
                  </a:ext>
                </a:extLst>
              </p:cNvPr>
              <p:cNvSpPr txBox="1"/>
              <p:nvPr/>
            </p:nvSpPr>
            <p:spPr>
              <a:xfrm>
                <a:off x="1137619" y="1622874"/>
                <a:ext cx="564685" cy="222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err="1"/>
                  <a:t>XbaI</a:t>
                </a:r>
                <a:endParaRPr lang="en-US" sz="1050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5F4A94B-9736-924B-AAD6-3CF1F53F3C7B}"/>
                </a:ext>
              </a:extLst>
            </p:cNvPr>
            <p:cNvGrpSpPr/>
            <p:nvPr/>
          </p:nvGrpSpPr>
          <p:grpSpPr>
            <a:xfrm>
              <a:off x="5204518" y="4792983"/>
              <a:ext cx="4094413" cy="892551"/>
              <a:chOff x="1084980" y="1588258"/>
              <a:chExt cx="4008047" cy="892551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D3D7F2-D1FA-7545-A559-A49E65A09308}"/>
                  </a:ext>
                </a:extLst>
              </p:cNvPr>
              <p:cNvSpPr txBox="1"/>
              <p:nvPr/>
            </p:nvSpPr>
            <p:spPr>
              <a:xfrm>
                <a:off x="1084980" y="1926813"/>
                <a:ext cx="746972" cy="553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CTAGA</a:t>
                </a:r>
              </a:p>
              <a:p>
                <a:r>
                  <a:rPr lang="en-US" sz="1050" dirty="0"/>
                  <a:t>         T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4E31A78-8ED2-3D44-A6F2-61B752B05D32}"/>
                  </a:ext>
                </a:extLst>
              </p:cNvPr>
              <p:cNvSpPr/>
              <p:nvPr/>
            </p:nvSpPr>
            <p:spPr>
              <a:xfrm>
                <a:off x="1715942" y="1951158"/>
                <a:ext cx="1653988" cy="41686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4784399-F387-6147-B5B2-54D4730377E5}"/>
                  </a:ext>
                </a:extLst>
              </p:cNvPr>
              <p:cNvSpPr txBox="1"/>
              <p:nvPr/>
            </p:nvSpPr>
            <p:spPr>
              <a:xfrm>
                <a:off x="3336302" y="1877460"/>
                <a:ext cx="1756725" cy="553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ACTAGT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CTCTA</a:t>
                </a:r>
              </a:p>
              <a:p>
                <a:r>
                  <a:rPr lang="en-US" sz="1050" dirty="0"/>
                  <a:t>TGATCA </a:t>
                </a:r>
                <a:r>
                  <a:rPr lang="en-US" sz="1050" dirty="0" err="1"/>
                  <a:t>notI</a:t>
                </a:r>
                <a:r>
                  <a:rPr lang="en-US" sz="1050" dirty="0"/>
                  <a:t> G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30537DE-3D5E-B449-86C3-E0FD0776C493}"/>
                  </a:ext>
                </a:extLst>
              </p:cNvPr>
              <p:cNvSpPr txBox="1"/>
              <p:nvPr/>
            </p:nvSpPr>
            <p:spPr>
              <a:xfrm>
                <a:off x="3483137" y="1588258"/>
                <a:ext cx="595035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/>
                  <a:t>SpeI</a:t>
                </a:r>
                <a:endParaRPr lang="en-US" sz="1050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D2856F9-9BD2-314A-9BD1-1E676F710FA1}"/>
                  </a:ext>
                </a:extLst>
              </p:cNvPr>
              <p:cNvSpPr txBox="1"/>
              <p:nvPr/>
            </p:nvSpPr>
            <p:spPr>
              <a:xfrm>
                <a:off x="4360787" y="1594953"/>
                <a:ext cx="595035" cy="338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err="1"/>
                  <a:t>PstI</a:t>
                </a:r>
                <a:endParaRPr lang="en-US" sz="10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147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497</Words>
  <Application>Microsoft Macintosh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Bio Bricks</vt:lpstr>
      <vt:lpstr>You can order the components you want:</vt:lpstr>
      <vt:lpstr>Prefixes and Suffixes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Kathleen Fitzpatrick</cp:lastModifiedBy>
  <cp:revision>50</cp:revision>
  <cp:lastPrinted>2018-10-18T20:20:23Z</cp:lastPrinted>
  <dcterms:created xsi:type="dcterms:W3CDTF">2017-10-29T21:44:23Z</dcterms:created>
  <dcterms:modified xsi:type="dcterms:W3CDTF">2020-11-10T23:45:58Z</dcterms:modified>
</cp:coreProperties>
</file>