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2" r:id="rId4"/>
    <p:sldId id="291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>
      <p:cViewPr varScale="1">
        <p:scale>
          <a:sx n="106" d="100"/>
          <a:sy n="106" d="100"/>
        </p:scale>
        <p:origin x="169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318DD0-9798-AD48-9D28-9470E86440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723268-16F8-1642-B066-086F37E76F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26188-3E1B-654E-BE8E-8CC7D5122FD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23C2F-CA84-9C42-B546-D3BEA691D8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7AF15-C4D6-1E44-846F-B23BD061CA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F062-98F3-B646-825A-9EBF7E31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47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AA9BD-E918-445A-B1DD-C29529A9BA98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43458-BF34-46B9-BE36-97A751F02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9D5C5-DD5F-4821-A2B1-6642B7049129}" type="slidenum">
              <a:rPr lang="en-US" altLang="en-US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13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C89EB5-2949-4EF4-8D22-E344989DFE98}" type="slidenum">
              <a:rPr lang="en-US" altLang="en-US">
                <a:solidFill>
                  <a:prstClr val="black"/>
                </a:solidFill>
              </a:rPr>
              <a:pPr eaLnBrk="1" hangingPunct="1"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41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783B66-D775-408D-BDD1-CF520D5B3892}" type="slidenum">
              <a:rPr lang="en-US" altLang="en-US">
                <a:solidFill>
                  <a:prstClr val="black"/>
                </a:solidFill>
              </a:rPr>
              <a:pPr eaLnBrk="1" hangingPunct="1"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</p:spPr>
        <p:txBody>
          <a:bodyPr lIns="89707" tIns="44853" rIns="89707" bIns="4485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9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B648A-EDDE-46F6-9C91-40C380DDBFE0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7A0B1-CFAE-442B-9924-B288F75E0E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EDBC5-E32D-4B2B-B0C4-3DC755435680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140E1-A07E-4E8C-9D40-5458582DD77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3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5EDDA-B6AC-490D-A910-136A296BA53F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A3398-0407-4D41-8484-0D7CE645A2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2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F0936-A5B2-4902-96FA-530A65D38B22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AA67A-E07C-4DE6-8FA9-DDBEF9EB17A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807D2-DA42-4C0E-8128-43DB68F46551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6DC2A-25C6-412E-A1FA-3C0A1A3B73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4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1410D-2C2C-4FB1-91E3-92B37B251A9D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EE73F-4B29-4061-8B94-97940E650B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4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43BE6-18E5-4F1B-B246-FCA34487E9E2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560A9-9444-41F4-A79A-49EFF54F9E6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0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DC58B-2B0E-419A-AB76-BCE8DC999152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24621-93C6-4847-B4CD-497E8444D4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6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E7BEB-E104-42CC-8882-CF89F428EECA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F7740-1FF7-4BF2-8EE5-EA28367F72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9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B5A63-DE13-4574-98FC-8155523B24AB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68A8B-CE1B-4E56-A35C-8FB2288F09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7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F20BC-5698-402A-8CA7-EA633BC14D74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80A6B-F7D9-4CE9-9247-32F47715A0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51A9D-A887-4B32-B3BE-C264D083D8F6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05DE1-B9E9-4031-86C8-F02C006800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2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FC71D7-FE20-47EA-9C3B-629C1FA589D8}" type="datetime1">
              <a:rPr lang="en-US" altLang="en-US" smtClean="0">
                <a:solidFill>
                  <a:srgbClr val="000000"/>
                </a:solidFill>
              </a:rPr>
              <a:t>12/2/2020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7C7E68-49A7-49ED-A651-B59CF64F9D7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6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90800" y="304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3399"/>
                </a:solidFill>
              </a:rPr>
              <a:t>The Retroviral Genome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2575" y="2301875"/>
            <a:ext cx="82931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333399"/>
                </a:solidFill>
              </a:rPr>
              <a:t>Long Terminal Repeat (LTR): </a:t>
            </a:r>
            <a:r>
              <a:rPr lang="en-US" altLang="en-US" b="1" dirty="0">
                <a:solidFill>
                  <a:srgbClr val="000000"/>
                </a:solidFill>
              </a:rPr>
              <a:t>Necessary for integration into host genome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b="1" dirty="0">
              <a:solidFill>
                <a:srgbClr val="333399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altLang="en-US" b="1" dirty="0">
                <a:solidFill>
                  <a:srgbClr val="333399"/>
                </a:solidFill>
                <a:sym typeface="Symbol" pitchFamily="18" charset="2"/>
              </a:rPr>
              <a:t> (Psi): </a:t>
            </a:r>
            <a:r>
              <a:rPr lang="en-US" altLang="en-US" b="1" dirty="0">
                <a:solidFill>
                  <a:srgbClr val="000000"/>
                </a:solidFill>
              </a:rPr>
              <a:t>packaging signal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Char char="y"/>
            </a:pPr>
            <a:endParaRPr lang="en-US" altLang="en-US" b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altLang="en-US" b="1" i="1" dirty="0">
                <a:solidFill>
                  <a:srgbClr val="333399"/>
                </a:solidFill>
              </a:rPr>
              <a:t>gag</a:t>
            </a:r>
            <a:r>
              <a:rPr lang="en-US" altLang="en-US" b="1" dirty="0">
                <a:solidFill>
                  <a:srgbClr val="333399"/>
                </a:solidFill>
              </a:rPr>
              <a:t>:</a:t>
            </a:r>
            <a:r>
              <a:rPr lang="en-US" altLang="en-US" b="1" dirty="0">
                <a:solidFill>
                  <a:srgbClr val="000000"/>
                </a:solidFill>
              </a:rPr>
              <a:t> Coat protein, for packaging viral genome into viral particles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endParaRPr lang="en-US" altLang="en-US" b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altLang="en-US" b="1" i="1" dirty="0">
                <a:solidFill>
                  <a:srgbClr val="333399"/>
                </a:solidFill>
              </a:rPr>
              <a:t>pol</a:t>
            </a:r>
            <a:r>
              <a:rPr lang="en-US" altLang="en-US" b="1" dirty="0">
                <a:solidFill>
                  <a:srgbClr val="333399"/>
                </a:solidFill>
              </a:rPr>
              <a:t>:</a:t>
            </a:r>
            <a:r>
              <a:rPr lang="en-US" altLang="en-US" b="1" dirty="0">
                <a:solidFill>
                  <a:srgbClr val="000000"/>
                </a:solidFill>
              </a:rPr>
              <a:t> viral polymerase necessary for viral replication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endParaRPr lang="en-US" altLang="en-US" b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altLang="en-US" b="1" i="1" dirty="0" err="1">
                <a:solidFill>
                  <a:srgbClr val="333399"/>
                </a:solidFill>
              </a:rPr>
              <a:t>env</a:t>
            </a:r>
            <a:r>
              <a:rPr lang="en-US" altLang="en-US" b="1" dirty="0">
                <a:solidFill>
                  <a:srgbClr val="333399"/>
                </a:solidFill>
              </a:rPr>
              <a:t>:</a:t>
            </a:r>
            <a:r>
              <a:rPr lang="en-US" altLang="en-US" b="1" dirty="0">
                <a:solidFill>
                  <a:srgbClr val="000000"/>
                </a:solidFill>
              </a:rPr>
              <a:t> viral envelope proteins, necessary for entry into host cells, dictate host range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524000" y="1219200"/>
            <a:ext cx="5905500" cy="684213"/>
            <a:chOff x="592" y="1336"/>
            <a:chExt cx="3720" cy="431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592" y="1336"/>
              <a:ext cx="3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Tahoma" charset="0"/>
                </a:rPr>
                <a:t>LTR  </a:t>
              </a:r>
              <a:r>
                <a:rPr lang="en-US" altLang="en-US">
                  <a:solidFill>
                    <a:srgbClr val="000000"/>
                  </a:solidFill>
                  <a:latin typeface="Tahoma" charset="0"/>
                  <a:sym typeface="Symbol" pitchFamily="18" charset="2"/>
                </a:rPr>
                <a:t>                                                             LTR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152" y="1536"/>
              <a:ext cx="2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srgbClr val="000000"/>
                  </a:solidFill>
                </a:rPr>
                <a:t>gag                      pol                      env</a:t>
              </a:r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688" y="1560"/>
              <a:ext cx="3392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8A8B-CE1B-4E56-A35C-8FB2288F09D5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0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24000" y="2744788"/>
            <a:ext cx="5943600" cy="684212"/>
            <a:chOff x="592" y="1336"/>
            <a:chExt cx="3720" cy="431"/>
          </a:xfrm>
        </p:grpSpPr>
        <p:sp>
          <p:nvSpPr>
            <p:cNvPr id="9254" name="Text Box 3"/>
            <p:cNvSpPr txBox="1">
              <a:spLocks noChangeArrowheads="1"/>
            </p:cNvSpPr>
            <p:nvPr/>
          </p:nvSpPr>
          <p:spPr bwMode="auto">
            <a:xfrm>
              <a:off x="592" y="1336"/>
              <a:ext cx="3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Tahoma" charset="0"/>
                </a:rPr>
                <a:t>LTR  </a:t>
              </a:r>
              <a:r>
                <a:rPr lang="en-US" altLang="en-US">
                  <a:solidFill>
                    <a:srgbClr val="000000"/>
                  </a:solidFill>
                  <a:latin typeface="Tahoma" charset="0"/>
                  <a:sym typeface="Symbol" pitchFamily="18" charset="2"/>
                </a:rPr>
                <a:t>                                                             LTR</a:t>
              </a:r>
              <a:endParaRPr lang="en-US" altLang="en-US" b="1">
                <a:solidFill>
                  <a:srgbClr val="FF0000"/>
                </a:solidFill>
                <a:latin typeface="Tahoma" charset="0"/>
                <a:cs typeface="Tahoma" charset="0"/>
                <a:sym typeface="Symbol" pitchFamily="18" charset="2"/>
              </a:endParaRPr>
            </a:p>
          </p:txBody>
        </p:sp>
        <p:sp>
          <p:nvSpPr>
            <p:cNvPr id="9255" name="Rectangle 4"/>
            <p:cNvSpPr>
              <a:spLocks noChangeArrowheads="1"/>
            </p:cNvSpPr>
            <p:nvPr/>
          </p:nvSpPr>
          <p:spPr bwMode="auto">
            <a:xfrm>
              <a:off x="1152" y="1536"/>
              <a:ext cx="2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srgbClr val="000000"/>
                  </a:solidFill>
                </a:rPr>
                <a:t>gag                      pol                      env</a:t>
              </a:r>
            </a:p>
          </p:txBody>
        </p:sp>
        <p:sp>
          <p:nvSpPr>
            <p:cNvPr id="9256" name="Line 5"/>
            <p:cNvSpPr>
              <a:spLocks noChangeShapeType="1"/>
            </p:cNvSpPr>
            <p:nvPr/>
          </p:nvSpPr>
          <p:spPr bwMode="auto">
            <a:xfrm>
              <a:off x="592" y="1565"/>
              <a:ext cx="3654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447800" y="80655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99"/>
                </a:solidFill>
              </a:rPr>
              <a:t>Design of </a:t>
            </a:r>
            <a:r>
              <a:rPr lang="en-US" altLang="en-US" sz="2400" b="1" dirty="0">
                <a:solidFill>
                  <a:srgbClr val="FF0000"/>
                </a:solidFill>
              </a:rPr>
              <a:t>Replication </a:t>
            </a:r>
            <a:r>
              <a:rPr lang="en-US" altLang="en-US" sz="2400" b="1" u="sng" dirty="0">
                <a:solidFill>
                  <a:srgbClr val="FF0000"/>
                </a:solidFill>
              </a:rPr>
              <a:t>Incompetent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b="1" dirty="0">
                <a:solidFill>
                  <a:srgbClr val="333399"/>
                </a:solidFill>
              </a:rPr>
              <a:t>Vectors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5867400" y="4572000"/>
            <a:ext cx="1143000" cy="1143000"/>
            <a:chOff x="3603" y="2880"/>
            <a:chExt cx="720" cy="720"/>
          </a:xfrm>
        </p:grpSpPr>
        <p:sp>
          <p:nvSpPr>
            <p:cNvPr id="9251" name="Oval 8"/>
            <p:cNvSpPr>
              <a:spLocks noChangeArrowheads="1"/>
            </p:cNvSpPr>
            <p:nvPr/>
          </p:nvSpPr>
          <p:spPr bwMode="auto">
            <a:xfrm>
              <a:off x="3603" y="2880"/>
              <a:ext cx="720" cy="720"/>
            </a:xfrm>
            <a:prstGeom prst="ellipse">
              <a:avLst/>
            </a:prstGeom>
            <a:noFill/>
            <a:ln w="412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CA" altLang="en-US">
                <a:solidFill>
                  <a:srgbClr val="000000"/>
                </a:solidFill>
              </a:endParaRPr>
            </a:p>
          </p:txBody>
        </p:sp>
        <p:sp>
          <p:nvSpPr>
            <p:cNvPr id="9252" name="Text Box 9"/>
            <p:cNvSpPr txBox="1">
              <a:spLocks noChangeArrowheads="1"/>
            </p:cNvSpPr>
            <p:nvPr/>
          </p:nvSpPr>
          <p:spPr bwMode="auto">
            <a:xfrm>
              <a:off x="3648" y="3024"/>
              <a:ext cx="643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Times New Roman" charset="0"/>
                </a:rPr>
                <a:t>Envelope </a:t>
              </a: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Times New Roman" charset="0"/>
                </a:rPr>
                <a:t>Vector</a:t>
              </a:r>
            </a:p>
          </p:txBody>
        </p:sp>
      </p:grpSp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2895600" y="4572000"/>
            <a:ext cx="1168400" cy="1143000"/>
            <a:chOff x="2112" y="2880"/>
            <a:chExt cx="736" cy="720"/>
          </a:xfrm>
        </p:grpSpPr>
        <p:sp>
          <p:nvSpPr>
            <p:cNvPr id="9248" name="Oval 12"/>
            <p:cNvSpPr>
              <a:spLocks noChangeArrowheads="1"/>
            </p:cNvSpPr>
            <p:nvPr/>
          </p:nvSpPr>
          <p:spPr bwMode="auto">
            <a:xfrm>
              <a:off x="2112" y="2880"/>
              <a:ext cx="720" cy="7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CA" altLang="en-US">
                <a:solidFill>
                  <a:srgbClr val="000000"/>
                </a:solidFill>
              </a:endParaRPr>
            </a:p>
          </p:txBody>
        </p:sp>
        <p:sp>
          <p:nvSpPr>
            <p:cNvPr id="9249" name="Text Box 13"/>
            <p:cNvSpPr txBox="1">
              <a:spLocks noChangeArrowheads="1"/>
            </p:cNvSpPr>
            <p:nvPr/>
          </p:nvSpPr>
          <p:spPr bwMode="auto">
            <a:xfrm>
              <a:off x="2143" y="3072"/>
              <a:ext cx="70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Times New Roman" charset="0"/>
                </a:rPr>
                <a:t>Packaging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Times New Roman" charset="0"/>
                </a:rPr>
                <a:t>Vector</a:t>
              </a:r>
            </a:p>
          </p:txBody>
        </p:sp>
      </p:grpSp>
      <p:grpSp>
        <p:nvGrpSpPr>
          <p:cNvPr id="9222" name="Group 15"/>
          <p:cNvGrpSpPr>
            <a:grpSpLocks/>
          </p:cNvGrpSpPr>
          <p:nvPr/>
        </p:nvGrpSpPr>
        <p:grpSpPr bwMode="auto">
          <a:xfrm>
            <a:off x="304799" y="4483100"/>
            <a:ext cx="1954213" cy="1713354"/>
            <a:chOff x="192" y="960"/>
            <a:chExt cx="720" cy="722"/>
          </a:xfrm>
        </p:grpSpPr>
        <p:sp>
          <p:nvSpPr>
            <p:cNvPr id="9245" name="Oval 16"/>
            <p:cNvSpPr>
              <a:spLocks noChangeArrowheads="1"/>
            </p:cNvSpPr>
            <p:nvPr/>
          </p:nvSpPr>
          <p:spPr bwMode="auto">
            <a:xfrm>
              <a:off x="192" y="960"/>
              <a:ext cx="720" cy="72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CA" altLang="en-US">
                <a:solidFill>
                  <a:srgbClr val="000000"/>
                </a:solidFill>
              </a:endParaRPr>
            </a:p>
          </p:txBody>
        </p:sp>
        <p:sp>
          <p:nvSpPr>
            <p:cNvPr id="9247" name="Text Box 18"/>
            <p:cNvSpPr txBox="1">
              <a:spLocks noChangeArrowheads="1"/>
            </p:cNvSpPr>
            <p:nvPr/>
          </p:nvSpPr>
          <p:spPr bwMode="auto">
            <a:xfrm>
              <a:off x="240" y="1008"/>
              <a:ext cx="62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 sz="1400" b="1" dirty="0">
                <a:solidFill>
                  <a:srgbClr val="000000"/>
                </a:solidFill>
                <a:cs typeface="Times New Roman" charset="0"/>
              </a:endParaRP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000000"/>
                  </a:solidFill>
                  <a:cs typeface="Times New Roman" charset="0"/>
                </a:rPr>
                <a:t>Transfer Vector</a:t>
              </a: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000000"/>
                  </a:solidFill>
                  <a:cs typeface="Times New Roman" charset="0"/>
                </a:rPr>
                <a:t>with genes of </a:t>
              </a: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000000"/>
                  </a:solidFill>
                  <a:cs typeface="Times New Roman" charset="0"/>
                </a:rPr>
                <a:t>interest  (GOI)</a:t>
              </a: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 sz="1400" dirty="0">
                <a:solidFill>
                  <a:srgbClr val="000000"/>
                </a:solidFill>
                <a:cs typeface="Times New Roman" charset="0"/>
              </a:endParaRPr>
            </a:p>
          </p:txBody>
        </p:sp>
      </p:grp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800100" y="1045686"/>
            <a:ext cx="75819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The viral vector is reduced to a transfer vector without gag, pol, </a:t>
            </a:r>
            <a:r>
              <a:rPr lang="en-US" altLang="en-US" b="1" dirty="0" err="1">
                <a:solidFill>
                  <a:srgbClr val="000000"/>
                </a:solidFill>
              </a:rPr>
              <a:t>env</a:t>
            </a:r>
            <a:r>
              <a:rPr lang="en-US" altLang="en-US" b="1" dirty="0">
                <a:solidFill>
                  <a:srgbClr val="000000"/>
                </a:solidFill>
              </a:rPr>
              <a:t>, but has instead the gene(s) of interest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Removed functions are provided by other </a:t>
            </a:r>
            <a:r>
              <a:rPr lang="en-US" altLang="en-US" b="1" u="sng" dirty="0">
                <a:solidFill>
                  <a:srgbClr val="000000"/>
                </a:solidFill>
              </a:rPr>
              <a:t>complementing vectors</a:t>
            </a:r>
            <a:r>
              <a:rPr lang="en-US" altLang="en-US" b="1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9224" name="Line 20"/>
          <p:cNvSpPr>
            <a:spLocks noChangeShapeType="1"/>
          </p:cNvSpPr>
          <p:nvPr/>
        </p:nvSpPr>
        <p:spPr bwMode="auto">
          <a:xfrm flipH="1">
            <a:off x="1219200" y="3276600"/>
            <a:ext cx="762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5" name="Line 21"/>
          <p:cNvSpPr>
            <a:spLocks noChangeShapeType="1"/>
          </p:cNvSpPr>
          <p:nvPr/>
        </p:nvSpPr>
        <p:spPr bwMode="auto">
          <a:xfrm>
            <a:off x="2667000" y="3505200"/>
            <a:ext cx="457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6" name="Line 22"/>
          <p:cNvSpPr>
            <a:spLocks noChangeShapeType="1"/>
          </p:cNvSpPr>
          <p:nvPr/>
        </p:nvSpPr>
        <p:spPr bwMode="auto">
          <a:xfrm flipH="1">
            <a:off x="3733800" y="3429000"/>
            <a:ext cx="685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7" name="Line 23"/>
          <p:cNvSpPr>
            <a:spLocks noChangeShapeType="1"/>
          </p:cNvSpPr>
          <p:nvPr/>
        </p:nvSpPr>
        <p:spPr bwMode="auto">
          <a:xfrm>
            <a:off x="6172200" y="3352800"/>
            <a:ext cx="304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6648" name="Group 24"/>
          <p:cNvGrpSpPr>
            <a:grpSpLocks/>
          </p:cNvGrpSpPr>
          <p:nvPr/>
        </p:nvGrpSpPr>
        <p:grpSpPr bwMode="auto">
          <a:xfrm>
            <a:off x="2514600" y="2590800"/>
            <a:ext cx="3886200" cy="914400"/>
            <a:chOff x="1584" y="1632"/>
            <a:chExt cx="2448" cy="576"/>
          </a:xfrm>
        </p:grpSpPr>
        <p:grpSp>
          <p:nvGrpSpPr>
            <p:cNvPr id="9234" name="Group 25"/>
            <p:cNvGrpSpPr>
              <a:grpSpLocks/>
            </p:cNvGrpSpPr>
            <p:nvPr/>
          </p:nvGrpSpPr>
          <p:grpSpPr bwMode="auto">
            <a:xfrm>
              <a:off x="1584" y="1968"/>
              <a:ext cx="2416" cy="240"/>
              <a:chOff x="1608" y="1968"/>
              <a:chExt cx="2416" cy="240"/>
            </a:xfrm>
          </p:grpSpPr>
          <p:grpSp>
            <p:nvGrpSpPr>
              <p:cNvPr id="9236" name="Group 26"/>
              <p:cNvGrpSpPr>
                <a:grpSpLocks/>
              </p:cNvGrpSpPr>
              <p:nvPr/>
            </p:nvGrpSpPr>
            <p:grpSpPr bwMode="auto">
              <a:xfrm>
                <a:off x="1608" y="1968"/>
                <a:ext cx="240" cy="240"/>
                <a:chOff x="4032" y="2112"/>
                <a:chExt cx="240" cy="240"/>
              </a:xfrm>
            </p:grpSpPr>
            <p:sp>
              <p:nvSpPr>
                <p:cNvPr id="9243" name="Line 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32" y="2112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4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4032" y="2112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237" name="Group 29"/>
              <p:cNvGrpSpPr>
                <a:grpSpLocks noChangeAspect="1"/>
              </p:cNvGrpSpPr>
              <p:nvPr/>
            </p:nvGrpSpPr>
            <p:grpSpPr bwMode="auto">
              <a:xfrm>
                <a:off x="3784" y="1968"/>
                <a:ext cx="240" cy="240"/>
                <a:chOff x="2304" y="1008"/>
                <a:chExt cx="288" cy="288"/>
              </a:xfrm>
            </p:grpSpPr>
            <p:sp>
              <p:nvSpPr>
                <p:cNvPr id="9241" name="Line 3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304" y="10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2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10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238" name="Group 32"/>
              <p:cNvGrpSpPr>
                <a:grpSpLocks/>
              </p:cNvGrpSpPr>
              <p:nvPr/>
            </p:nvGrpSpPr>
            <p:grpSpPr bwMode="auto">
              <a:xfrm>
                <a:off x="2712" y="1968"/>
                <a:ext cx="240" cy="240"/>
                <a:chOff x="4032" y="2112"/>
                <a:chExt cx="240" cy="240"/>
              </a:xfrm>
            </p:grpSpPr>
            <p:sp>
              <p:nvSpPr>
                <p:cNvPr id="9239" name="Line 3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32" y="2112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0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4032" y="2112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235" name="Rectangle 35"/>
            <p:cNvSpPr>
              <a:spLocks noChangeArrowheads="1"/>
            </p:cNvSpPr>
            <p:nvPr/>
          </p:nvSpPr>
          <p:spPr bwMode="auto">
            <a:xfrm>
              <a:off x="1584" y="1632"/>
              <a:ext cx="2448" cy="2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</a:rPr>
                <a:t>gene of interest, selectable marker</a:t>
              </a:r>
            </a:p>
          </p:txBody>
        </p:sp>
      </p:grpSp>
      <p:grpSp>
        <p:nvGrpSpPr>
          <p:cNvPr id="9230" name="Group 37"/>
          <p:cNvGrpSpPr>
            <a:grpSpLocks/>
          </p:cNvGrpSpPr>
          <p:nvPr/>
        </p:nvGrpSpPr>
        <p:grpSpPr bwMode="auto">
          <a:xfrm>
            <a:off x="1889125" y="2679700"/>
            <a:ext cx="4856163" cy="457200"/>
            <a:chOff x="1184" y="1696"/>
            <a:chExt cx="3059" cy="288"/>
          </a:xfrm>
        </p:grpSpPr>
        <p:sp>
          <p:nvSpPr>
            <p:cNvPr id="9232" name="Text Box 38"/>
            <p:cNvSpPr txBox="1">
              <a:spLocks noChangeArrowheads="1"/>
            </p:cNvSpPr>
            <p:nvPr/>
          </p:nvSpPr>
          <p:spPr bwMode="auto">
            <a:xfrm>
              <a:off x="4010" y="1696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rgbClr val="FF0000"/>
                  </a:solidFill>
                  <a:cs typeface="Arial" charset="0"/>
                </a:rPr>
                <a:t>∆</a:t>
              </a:r>
            </a:p>
          </p:txBody>
        </p:sp>
        <p:sp>
          <p:nvSpPr>
            <p:cNvPr id="9233" name="Text Box 39"/>
            <p:cNvSpPr txBox="1">
              <a:spLocks noChangeArrowheads="1"/>
            </p:cNvSpPr>
            <p:nvPr/>
          </p:nvSpPr>
          <p:spPr bwMode="auto">
            <a:xfrm>
              <a:off x="1184" y="1696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rgbClr val="FF0000"/>
                  </a:solidFill>
                  <a:cs typeface="Arial" charset="0"/>
                </a:rPr>
                <a:t>∆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8A8B-CE1B-4E56-A35C-8FB2288F09D5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9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9"/>
          <a:stretch>
            <a:fillRect/>
          </a:stretch>
        </p:blipFill>
        <p:spPr bwMode="auto">
          <a:xfrm>
            <a:off x="0" y="1358900"/>
            <a:ext cx="6539121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304799"/>
            <a:ext cx="78412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99"/>
                </a:solidFill>
              </a:rPr>
              <a:t>Transfection of cells with the three plasmids results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99"/>
                </a:solidFill>
              </a:rPr>
              <a:t>in production of viral particles with GOI RNA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539121" y="1905000"/>
            <a:ext cx="2604879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The three plasmids containing the viral genome components are transfected into the packaging line to create the infectious viral particles.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</a:rPr>
              <a:t>Multiple plasmids are used to </a:t>
            </a:r>
            <a:r>
              <a:rPr lang="en-US" altLang="en-US" b="1" u="sng" dirty="0">
                <a:solidFill>
                  <a:srgbClr val="0000FF"/>
                </a:solidFill>
              </a:rPr>
              <a:t>prevent reconstitution</a:t>
            </a:r>
            <a:r>
              <a:rPr lang="en-US" altLang="en-US" b="1" dirty="0">
                <a:solidFill>
                  <a:srgbClr val="0000FF"/>
                </a:solidFill>
              </a:rPr>
              <a:t> of a replication competent virus.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583363"/>
            <a:ext cx="1671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  <a:latin typeface="Times New Roman" charset="0"/>
              </a:rPr>
              <a:t>www.sigma.com/RNAI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696200" y="6245225"/>
            <a:ext cx="990600" cy="476250"/>
          </a:xfrm>
        </p:spPr>
        <p:txBody>
          <a:bodyPr/>
          <a:lstStyle/>
          <a:p>
            <a:fld id="{9136DC2A-25C6-412E-A1FA-3C0A1A3B7362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8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9"/>
          <a:stretch/>
        </p:blipFill>
        <p:spPr bwMode="auto">
          <a:xfrm>
            <a:off x="478632" y="2286000"/>
            <a:ext cx="7994101" cy="435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399" y="3142565"/>
            <a:ext cx="1616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Record effect/</a:t>
            </a:r>
          </a:p>
          <a:p>
            <a:r>
              <a:rPr lang="en-US" dirty="0"/>
              <a:t>phenotype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57200"/>
            <a:ext cx="79901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/>
              <a:t>The viral particles with GOI RNA can be harvested  and used to</a:t>
            </a:r>
          </a:p>
          <a:p>
            <a:r>
              <a:rPr lang="en-US" altLang="en-US" b="1" dirty="0"/>
              <a:t>transfect cells under study</a:t>
            </a:r>
          </a:p>
          <a:p>
            <a:endParaRPr lang="en-US" altLang="en-US" b="1" dirty="0"/>
          </a:p>
          <a:p>
            <a:r>
              <a:rPr lang="en-US" altLang="en-US" b="1" dirty="0"/>
              <a:t>RNA is reverse transcribed into DNA, DNA integrated into chromosome</a:t>
            </a:r>
          </a:p>
          <a:p>
            <a:r>
              <a:rPr lang="en-US" altLang="en-US" b="1" dirty="0"/>
              <a:t>Genes of interest expressed, and the effect of protein recorded </a:t>
            </a:r>
          </a:p>
          <a:p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6DC2A-25C6-412E-A1FA-3C0A1A3B7362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0942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229</Words>
  <Application>Microsoft Office PowerPoint</Application>
  <PresentationFormat>On-screen Show (4:3)</PresentationFormat>
  <Paragraphs>48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Tahoma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</dc:creator>
  <cp:lastModifiedBy>M Yip</cp:lastModifiedBy>
  <cp:revision>58</cp:revision>
  <cp:lastPrinted>2018-11-07T21:16:24Z</cp:lastPrinted>
  <dcterms:created xsi:type="dcterms:W3CDTF">2014-11-13T05:02:40Z</dcterms:created>
  <dcterms:modified xsi:type="dcterms:W3CDTF">2020-12-03T06:23:57Z</dcterms:modified>
</cp:coreProperties>
</file>