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handoutMasterIdLst>
    <p:handoutMasterId r:id="rId14"/>
  </p:handoutMasterIdLst>
  <p:sldIdLst>
    <p:sldId id="256" r:id="rId3"/>
    <p:sldId id="257" r:id="rId4"/>
    <p:sldId id="258" r:id="rId5"/>
    <p:sldId id="275" r:id="rId6"/>
    <p:sldId id="278" r:id="rId7"/>
    <p:sldId id="292" r:id="rId8"/>
    <p:sldId id="276" r:id="rId9"/>
    <p:sldId id="277" r:id="rId10"/>
    <p:sldId id="261" r:id="rId11"/>
    <p:sldId id="260"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8"/>
  </p:normalViewPr>
  <p:slideViewPr>
    <p:cSldViewPr>
      <p:cViewPr varScale="1">
        <p:scale>
          <a:sx n="106" d="100"/>
          <a:sy n="106" d="100"/>
        </p:scale>
        <p:origin x="1695"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318DD0-9798-AD48-9D28-9470E864400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723268-16F8-1642-B066-086F37E76F1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6426188-3E1B-654E-BE8E-8CC7D5122FD6}" type="datetimeFigureOut">
              <a:rPr lang="en-US" smtClean="0"/>
              <a:t>12/2/2020</a:t>
            </a:fld>
            <a:endParaRPr lang="en-US"/>
          </a:p>
        </p:txBody>
      </p:sp>
      <p:sp>
        <p:nvSpPr>
          <p:cNvPr id="4" name="Footer Placeholder 3">
            <a:extLst>
              <a:ext uri="{FF2B5EF4-FFF2-40B4-BE49-F238E27FC236}">
                <a16:creationId xmlns:a16="http://schemas.microsoft.com/office/drawing/2014/main" id="{40623C2F-CA84-9C42-B546-D3BEA691D87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57AF15-C4D6-1E44-846F-B23BD061CA4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E3BF062-98F3-B646-825A-9EBF7E3170AC}" type="slidenum">
              <a:rPr lang="en-US" smtClean="0"/>
              <a:t>‹#›</a:t>
            </a:fld>
            <a:endParaRPr lang="en-US"/>
          </a:p>
        </p:txBody>
      </p:sp>
    </p:spTree>
    <p:extLst>
      <p:ext uri="{BB962C8B-B14F-4D97-AF65-F5344CB8AC3E}">
        <p14:creationId xmlns:p14="http://schemas.microsoft.com/office/powerpoint/2010/main" val="365364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17AA9BD-E918-445A-B1DD-C29529A9BA98}" type="datetimeFigureOut">
              <a:rPr lang="en-US" smtClean="0"/>
              <a:pPr/>
              <a:t>12/2/2020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BD43458-BF34-46B9-BE36-97A751F023D6}" type="slidenum">
              <a:rPr lang="en-US" smtClean="0"/>
              <a:pPr/>
              <a:t>‹#›</a:t>
            </a:fld>
            <a:endParaRPr lang="en-US"/>
          </a:p>
        </p:txBody>
      </p:sp>
    </p:spTree>
    <p:extLst>
      <p:ext uri="{BB962C8B-B14F-4D97-AF65-F5344CB8AC3E}">
        <p14:creationId xmlns:p14="http://schemas.microsoft.com/office/powerpoint/2010/main" val="11397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custDataLst>
              <p:tags r:id="rId1"/>
            </p:custDataLst>
          </p:nvPr>
        </p:nvSpPr>
        <p:spPr>
          <a:noFill/>
          <a:ln/>
        </p:spPr>
        <p:txBody>
          <a:bodyPr/>
          <a:lstStyle/>
          <a:p>
            <a:r>
              <a:rPr lang="en-US" sz="1600" dirty="0">
                <a:latin typeface="Arial" pitchFamily="34" charset="0"/>
              </a:rPr>
              <a:t>PP5e-Fig-02-17-0.jpg</a:t>
            </a:r>
            <a:br>
              <a:rPr lang="en-US" sz="1600" dirty="0">
                <a:latin typeface="Arial" pitchFamily="34" charset="0"/>
              </a:rPr>
            </a:br>
            <a:endParaRPr lang="en-US" sz="1600" dirty="0">
              <a:latin typeface="Arial" pitchFamily="34" charset="0"/>
            </a:endParaRPr>
          </a:p>
        </p:txBody>
      </p:sp>
      <p:sp>
        <p:nvSpPr>
          <p:cNvPr id="38916" name="Slide Number Placeholder 3"/>
          <p:cNvSpPr>
            <a:spLocks noGrp="1"/>
          </p:cNvSpPr>
          <p:nvPr>
            <p:ph type="sldNum" sz="quarter" idx="5"/>
          </p:nvPr>
        </p:nvSpPr>
        <p:spPr>
          <a:noFill/>
        </p:spPr>
        <p:txBody>
          <a:bodyPr/>
          <a:lstStyle/>
          <a:p>
            <a:fld id="{6591F5BF-59E7-4226-AF20-A2BBF1C1F690}" type="slidenum">
              <a:rPr lang="en-US"/>
              <a:pPr/>
              <a:t>3</a:t>
            </a:fld>
            <a:endParaRPr lang="en-US"/>
          </a:p>
        </p:txBody>
      </p:sp>
    </p:spTree>
    <p:extLst>
      <p:ext uri="{BB962C8B-B14F-4D97-AF65-F5344CB8AC3E}">
        <p14:creationId xmlns:p14="http://schemas.microsoft.com/office/powerpoint/2010/main" val="287116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089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8C529B-71C9-4798-BF09-6466A4CADE57}"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70246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B05AA-62DD-47AE-9055-7CE2E55FDCB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253944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247500-0A36-47F0-ABE2-3AB72364751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39129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65163" y="6367463"/>
            <a:ext cx="1905000" cy="457200"/>
          </a:xfrm>
          <a:prstGeom prst="rect">
            <a:avLst/>
          </a:prstGeom>
        </p:spPr>
        <p:txBody>
          <a:bodyPr/>
          <a:lstStyle>
            <a:lvl1pPr>
              <a:defRPr/>
            </a:lvl1pPr>
          </a:lstStyle>
          <a:p>
            <a:fld id="{B56E6E1D-4D02-429B-B57E-F99DF9A6B850}" type="datetime1">
              <a:rPr lang="en-US" smtClean="0"/>
              <a:t>12/2/2020</a:t>
            </a:fld>
            <a:endParaRPr lang="en-US"/>
          </a:p>
        </p:txBody>
      </p:sp>
      <p:sp>
        <p:nvSpPr>
          <p:cNvPr id="6" name="Footer Placeholder 5"/>
          <p:cNvSpPr>
            <a:spLocks noGrp="1"/>
          </p:cNvSpPr>
          <p:nvPr>
            <p:ph type="ftr" sz="quarter" idx="11"/>
          </p:nvPr>
        </p:nvSpPr>
        <p:spPr>
          <a:xfrm>
            <a:off x="3103563" y="6367463"/>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a:prstGeom prst="rect">
            <a:avLst/>
          </a:prstGeom>
        </p:spPr>
        <p:txBody>
          <a:bodyPr/>
          <a:lstStyle>
            <a:lvl1pPr>
              <a:defRPr/>
            </a:lvl1pPr>
          </a:lstStyle>
          <a:p>
            <a:fld id="{7B64BD7B-D32C-4852-9C31-4CEB3F5114BA}" type="slidenum">
              <a:rPr lang="en-US"/>
              <a:pPr/>
              <a:t>‹#›</a:t>
            </a:fld>
            <a:endParaRPr lang="en-US"/>
          </a:p>
        </p:txBody>
      </p:sp>
    </p:spTree>
    <p:extLst>
      <p:ext uri="{BB962C8B-B14F-4D97-AF65-F5344CB8AC3E}">
        <p14:creationId xmlns:p14="http://schemas.microsoft.com/office/powerpoint/2010/main" val="341224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F753B27-E712-4142-A6CF-9F80F3FBBD18}" type="datetime1">
              <a:rPr lang="en-US" smtClean="0"/>
              <a:t>12/2/2020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502B615-F0F5-4617-8709-02D024DB2C60}" type="slidenum">
              <a:rPr lang="en-US"/>
              <a:pPr>
                <a:defRPr/>
              </a:pPr>
              <a:t>‹#›</a:t>
            </a:fld>
            <a:endParaRPr lang="en-US"/>
          </a:p>
        </p:txBody>
      </p:sp>
    </p:spTree>
    <p:extLst>
      <p:ext uri="{BB962C8B-B14F-4D97-AF65-F5344CB8AC3E}">
        <p14:creationId xmlns:p14="http://schemas.microsoft.com/office/powerpoint/2010/main" val="20251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A03333EB-29B5-4F93-8A99-E5E3783137D2}" type="datetime1">
              <a:rPr lang="en-US" altLang="en-US" smtClean="0">
                <a:solidFill>
                  <a:srgbClr val="000000"/>
                </a:solidFill>
              </a:rPr>
              <a:t>12/2/2020</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4EE54A-9281-40BA-9646-2EDBC0EF52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34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086125C2-4335-4F52-A3BD-12318B86F9F7}" type="datetime1">
              <a:rPr lang="en-US" altLang="en-US" smtClean="0">
                <a:solidFill>
                  <a:srgbClr val="000000"/>
                </a:solidFill>
              </a:rPr>
              <a:t>12/2/2020</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D99F61-5509-46B7-ADCC-98384DB02A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47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0525171-62F4-45B1-9489-443D53EA6EF1}" type="datetime1">
              <a:rPr lang="en-US" altLang="en-US" smtClean="0">
                <a:solidFill>
                  <a:srgbClr val="000000"/>
                </a:solidFill>
              </a:rPr>
              <a:t>12/2/2020</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19A86E9-5F57-46C5-96AB-9AAC9A5645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060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E735FD9-68FE-499A-99ED-C51C038C6BD5}" type="datetime1">
              <a:rPr lang="en-US" altLang="en-US" smtClean="0">
                <a:solidFill>
                  <a:srgbClr val="000000"/>
                </a:solidFill>
              </a:rPr>
              <a:t>12/2/2020</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CEAECE-2BC7-45CB-A7E8-0943F99B74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6131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DC58F3F-43A8-4D9A-9C5D-3F71F9698A11}" type="datetime1">
              <a:rPr lang="en-US" altLang="en-US" smtClean="0">
                <a:solidFill>
                  <a:srgbClr val="000000"/>
                </a:solidFill>
              </a:rPr>
              <a:t>12/2/2020</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3D7837E-06D4-4046-BA07-3CAB25244F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5303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8A5065BB-8C1A-4ACE-BC35-A79859C8DA94}" type="datetime1">
              <a:rPr lang="en-US" altLang="en-US" smtClean="0">
                <a:solidFill>
                  <a:srgbClr val="000000"/>
                </a:solidFill>
              </a:rPr>
              <a:t>12/2/2020</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81371B5-75A7-4AFA-BCF0-FF652EC398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27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17C2C-1B2B-4CE7-BAF5-F81E4B9BB76D}"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794310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2FFC87-6C3C-468D-952F-5793971BE926}" type="datetime1">
              <a:rPr lang="en-US" altLang="en-US" smtClean="0">
                <a:solidFill>
                  <a:srgbClr val="000000"/>
                </a:solidFill>
              </a:rPr>
              <a:t>12/2/2020</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6CAC0EB-5785-4984-8865-15A2126323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57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E15DB3-C890-4327-82EF-3D99F104E120}" type="datetime1">
              <a:rPr lang="en-US" altLang="en-US" smtClean="0">
                <a:solidFill>
                  <a:srgbClr val="000000"/>
                </a:solidFill>
              </a:rPr>
              <a:t>12/2/2020</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47B3A1-B0CB-497C-9AEE-8D798BC083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6970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0020EEB-0064-4A2D-B284-3F176B52B3E7}" type="datetime1">
              <a:rPr lang="en-US" altLang="en-US" smtClean="0">
                <a:solidFill>
                  <a:srgbClr val="000000"/>
                </a:solidFill>
              </a:rPr>
              <a:t>12/2/2020</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0D6170-C06D-4DCD-9CDD-6247BF682D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8858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B2FF725-1AB4-4B0C-8337-A5DAC1A298F4}" type="datetime1">
              <a:rPr lang="en-US" altLang="en-US" smtClean="0">
                <a:solidFill>
                  <a:srgbClr val="000000"/>
                </a:solidFill>
              </a:rPr>
              <a:t>12/2/2020</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7AF5D1-2599-4560-851B-6D188BBB12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37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3359295-0D13-4F4F-9128-81524EF7B5B3}" type="datetime1">
              <a:rPr lang="en-US" altLang="en-US" smtClean="0">
                <a:solidFill>
                  <a:srgbClr val="000000"/>
                </a:solidFill>
              </a:rPr>
              <a:t>12/2/2020</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26A6B8-EC30-4FB7-83D7-E2DD40D92E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8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8363D-D91C-4812-9886-D8858006BDA7}"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292805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5F63EC-0687-4260-A3E7-D7ACD838435D}"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819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CC7DD9-2D8C-472E-8BDF-FCCC8C04D522}"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109700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D1C505-1AF3-415A-B3AC-0371FD200D39}"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245395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F9567-DF38-4202-AD3D-BA0A9566E5E9}"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72505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48EB8-722E-4C68-AED7-D414FEA3DA2E}"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255182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6E093-089E-4A9B-8F3E-4EF3C9FCE68B}"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8842-7384-4A38-BA7A-DFBF6BEFD74C}" type="slidenum">
              <a:rPr lang="en-US" smtClean="0"/>
              <a:pPr/>
              <a:t>‹#›</a:t>
            </a:fld>
            <a:endParaRPr lang="en-US"/>
          </a:p>
        </p:txBody>
      </p:sp>
    </p:spTree>
    <p:extLst>
      <p:ext uri="{BB962C8B-B14F-4D97-AF65-F5344CB8AC3E}">
        <p14:creationId xmlns:p14="http://schemas.microsoft.com/office/powerpoint/2010/main" val="308109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77A3B-D838-47E8-98D8-37A33CFD6D54}" type="datetime1">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A8842-7384-4A38-BA7A-DFBF6BEFD74C}" type="slidenum">
              <a:rPr lang="en-US" smtClean="0"/>
              <a:pPr/>
              <a:t>‹#›</a:t>
            </a:fld>
            <a:endParaRPr lang="en-US"/>
          </a:p>
        </p:txBody>
      </p:sp>
    </p:spTree>
    <p:extLst>
      <p:ext uri="{BB962C8B-B14F-4D97-AF65-F5344CB8AC3E}">
        <p14:creationId xmlns:p14="http://schemas.microsoft.com/office/powerpoint/2010/main" val="240698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5000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charset="0"/>
              </a:defRPr>
            </a:lvl1pPr>
          </a:lstStyle>
          <a:p>
            <a:pPr fontAlgn="base">
              <a:spcBef>
                <a:spcPct val="0"/>
              </a:spcBef>
              <a:spcAft>
                <a:spcPct val="0"/>
              </a:spcAft>
            </a:pPr>
            <a:fld id="{0A8A2DDA-D728-4F65-90F8-99892DF34E7E}" type="datetime1">
              <a:rPr lang="en-US" altLang="en-US" smtClean="0">
                <a:solidFill>
                  <a:srgbClr val="000000"/>
                </a:solidFill>
              </a:rPr>
              <a:t>12/2/2020</a:t>
            </a:fld>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charset="0"/>
              </a:defRPr>
            </a:lvl1pPr>
          </a:lstStyle>
          <a:p>
            <a:pPr algn="ct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charset="0"/>
              </a:defRPr>
            </a:lvl1pPr>
          </a:lstStyle>
          <a:p>
            <a:pPr fontAlgn="base">
              <a:spcBef>
                <a:spcPct val="0"/>
              </a:spcBef>
              <a:spcAft>
                <a:spcPct val="0"/>
              </a:spcAft>
            </a:pPr>
            <a:fld id="{0FAC1ACF-6E03-4181-904F-D4ACF464DFD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616935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4114799"/>
          </a:xfrm>
        </p:spPr>
        <p:txBody>
          <a:bodyPr>
            <a:normAutofit/>
          </a:bodyPr>
          <a:lstStyle/>
          <a:p>
            <a:r>
              <a:rPr lang="en-US" sz="4000" i="1" dirty="0">
                <a:solidFill>
                  <a:srgbClr val="002060"/>
                </a:solidFill>
              </a:rPr>
              <a:t>Agrobacterium </a:t>
            </a:r>
            <a:r>
              <a:rPr lang="en-US" sz="4000" i="1" dirty="0" err="1">
                <a:solidFill>
                  <a:srgbClr val="002060"/>
                </a:solidFill>
              </a:rPr>
              <a:t>tumefaciens</a:t>
            </a:r>
            <a:r>
              <a:rPr lang="en-US" sz="4000" dirty="0">
                <a:solidFill>
                  <a:srgbClr val="002060"/>
                </a:solidFill>
              </a:rPr>
              <a:t>-mediated genetic transformation of plant cells</a:t>
            </a:r>
            <a:br>
              <a:rPr lang="en-US" sz="4000" dirty="0">
                <a:solidFill>
                  <a:srgbClr val="002060"/>
                </a:solidFill>
              </a:rPr>
            </a:br>
            <a:r>
              <a:rPr lang="en-US" dirty="0"/>
              <a:t/>
            </a:r>
            <a:br>
              <a:rPr lang="en-US" dirty="0"/>
            </a:br>
            <a:r>
              <a:rPr lang="en-US" sz="3200" i="1" dirty="0">
                <a:solidFill>
                  <a:srgbClr val="C00000"/>
                </a:solidFill>
              </a:rPr>
              <a:t>The only known </a:t>
            </a:r>
            <a:r>
              <a:rPr lang="en-US" sz="3200" i="1" u="sng" dirty="0">
                <a:solidFill>
                  <a:srgbClr val="C00000"/>
                </a:solidFill>
              </a:rPr>
              <a:t>inter-kingdom</a:t>
            </a:r>
            <a:r>
              <a:rPr lang="en-US" sz="3200" i="1" dirty="0">
                <a:solidFill>
                  <a:srgbClr val="C00000"/>
                </a:solidFill>
              </a:rPr>
              <a:t/>
            </a:r>
            <a:br>
              <a:rPr lang="en-US" sz="3200" i="1" dirty="0">
                <a:solidFill>
                  <a:srgbClr val="C00000"/>
                </a:solidFill>
              </a:rPr>
            </a:br>
            <a:r>
              <a:rPr lang="en-US" sz="3200" i="1" dirty="0">
                <a:solidFill>
                  <a:srgbClr val="C00000"/>
                </a:solidFill>
              </a:rPr>
              <a:t>transfer of DNA</a:t>
            </a:r>
          </a:p>
        </p:txBody>
      </p:sp>
      <p:sp>
        <p:nvSpPr>
          <p:cNvPr id="3" name="Slide Number Placeholder 2"/>
          <p:cNvSpPr>
            <a:spLocks noGrp="1"/>
          </p:cNvSpPr>
          <p:nvPr>
            <p:ph type="sldNum" sz="quarter" idx="12"/>
          </p:nvPr>
        </p:nvSpPr>
        <p:spPr/>
        <p:txBody>
          <a:bodyPr/>
          <a:lstStyle/>
          <a:p>
            <a:fld id="{CA6A8842-7384-4A38-BA7A-DFBF6BEFD74C}" type="slidenum">
              <a:rPr lang="en-US" smtClean="0"/>
              <a:pPr/>
              <a:t>1</a:t>
            </a:fld>
            <a:endParaRPr lang="en-US"/>
          </a:p>
        </p:txBody>
      </p:sp>
    </p:spTree>
    <p:extLst>
      <p:ext uri="{BB962C8B-B14F-4D97-AF65-F5344CB8AC3E}">
        <p14:creationId xmlns:p14="http://schemas.microsoft.com/office/powerpoint/2010/main" val="132084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inary plasmid"/>
          <p:cNvPicPr>
            <a:picLocks noChangeAspect="1" noChangeArrowheads="1"/>
          </p:cNvPicPr>
          <p:nvPr/>
        </p:nvPicPr>
        <p:blipFill rotWithShape="1">
          <a:blip r:embed="rId2">
            <a:extLst>
              <a:ext uri="{28A0092B-C50C-407E-A947-70E740481C1C}">
                <a14:useLocalDpi xmlns:a14="http://schemas.microsoft.com/office/drawing/2010/main" val="0"/>
              </a:ext>
            </a:extLst>
          </a:blip>
          <a:srcRect l="18493" t="34934" r="18457"/>
          <a:stretch/>
        </p:blipFill>
        <p:spPr bwMode="auto">
          <a:xfrm>
            <a:off x="4154811" y="3027192"/>
            <a:ext cx="4796777" cy="3712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0812" y="197241"/>
            <a:ext cx="8369788" cy="5078313"/>
          </a:xfrm>
          <a:prstGeom prst="rect">
            <a:avLst/>
          </a:prstGeom>
          <a:noFill/>
        </p:spPr>
        <p:txBody>
          <a:bodyPr wrap="square" rtlCol="0">
            <a:spAutoFit/>
          </a:bodyPr>
          <a:lstStyle/>
          <a:p>
            <a:r>
              <a:rPr lang="en-US" sz="2400" b="1" dirty="0"/>
              <a:t>A typical Agrobacterium binary plasmid transformation vector</a:t>
            </a:r>
          </a:p>
          <a:p>
            <a:pPr marL="285750" indent="-285750">
              <a:lnSpc>
                <a:spcPct val="150000"/>
              </a:lnSpc>
              <a:buFont typeface="Arial" panose="020B0604020202020204" pitchFamily="34" charset="0"/>
              <a:buChar char="•"/>
            </a:pPr>
            <a:r>
              <a:rPr lang="en-US" sz="2000" dirty="0"/>
              <a:t>Two origins of replication, one for </a:t>
            </a:r>
            <a:r>
              <a:rPr lang="en-US" sz="2000" i="1" dirty="0">
                <a:sym typeface="Wingdings" pitchFamily="2" charset="2"/>
              </a:rPr>
              <a:t>E. coli, </a:t>
            </a:r>
            <a:r>
              <a:rPr lang="en-US" sz="2000" dirty="0">
                <a:sym typeface="Wingdings" pitchFamily="2" charset="2"/>
              </a:rPr>
              <a:t>one for </a:t>
            </a:r>
            <a:r>
              <a:rPr lang="en-US" sz="2000" i="1" dirty="0">
                <a:sym typeface="Wingdings" pitchFamily="2" charset="2"/>
              </a:rPr>
              <a:t>A. </a:t>
            </a:r>
            <a:r>
              <a:rPr lang="en-US" sz="2000" i="1" dirty="0" err="1">
                <a:sym typeface="Wingdings" pitchFamily="2" charset="2"/>
              </a:rPr>
              <a:t>tumefaciens</a:t>
            </a:r>
            <a:endParaRPr lang="en-US" sz="2000" i="1" dirty="0">
              <a:sym typeface="Wingdings" pitchFamily="2" charset="2"/>
            </a:endParaRPr>
          </a:p>
          <a:p>
            <a:pPr marL="285750" indent="-285750">
              <a:lnSpc>
                <a:spcPct val="150000"/>
              </a:lnSpc>
              <a:buFont typeface="Arial" panose="020B0604020202020204" pitchFamily="34" charset="0"/>
              <a:buChar char="•"/>
            </a:pPr>
            <a:r>
              <a:rPr lang="en-US" sz="2000" dirty="0">
                <a:sym typeface="Wingdings" pitchFamily="2" charset="2"/>
              </a:rPr>
              <a:t>High copy number easy to purify enough plasmid for cloning experiments</a:t>
            </a:r>
          </a:p>
          <a:p>
            <a:pPr marL="285750" indent="-285750">
              <a:lnSpc>
                <a:spcPct val="150000"/>
              </a:lnSpc>
              <a:buFont typeface="Arial" panose="020B0604020202020204" pitchFamily="34" charset="0"/>
              <a:buChar char="•"/>
            </a:pPr>
            <a:r>
              <a:rPr lang="en-US" sz="2000" dirty="0">
                <a:sym typeface="Wingdings" pitchFamily="2" charset="2"/>
              </a:rPr>
              <a:t>Small, with several unique restriction endonuclease recognition sites for cloning of GOI</a:t>
            </a:r>
          </a:p>
          <a:p>
            <a:pPr marL="285750" indent="-285750">
              <a:buFont typeface="Arial" panose="020B0604020202020204" pitchFamily="34" charset="0"/>
              <a:buChar char="•"/>
            </a:pPr>
            <a:r>
              <a:rPr lang="en-US" sz="2000" dirty="0">
                <a:sym typeface="Wingdings" pitchFamily="2" charset="2"/>
              </a:rPr>
              <a:t>Has left and right border repeats, recognized by </a:t>
            </a:r>
            <a:r>
              <a:rPr lang="en-US" sz="2000" dirty="0" err="1">
                <a:sym typeface="Wingdings" pitchFamily="2" charset="2"/>
              </a:rPr>
              <a:t>Vir</a:t>
            </a:r>
            <a:r>
              <a:rPr lang="en-US" sz="2000" dirty="0">
                <a:sym typeface="Wingdings" pitchFamily="2" charset="2"/>
              </a:rPr>
              <a:t> proteins for excision and transfer</a:t>
            </a:r>
          </a:p>
          <a:p>
            <a:r>
              <a:rPr lang="en-US" sz="2000" dirty="0">
                <a:sym typeface="Wingdings" pitchFamily="2" charset="2"/>
              </a:rPr>
              <a:t>      into plant chromosome</a:t>
            </a:r>
          </a:p>
          <a:p>
            <a:endParaRPr lang="en-US" sz="2000" dirty="0">
              <a:sym typeface="Wingdings" pitchFamily="2" charset="2"/>
            </a:endParaRPr>
          </a:p>
          <a:p>
            <a:pPr marL="285750" indent="-285750">
              <a:buFont typeface="Arial" panose="020B0604020202020204" pitchFamily="34" charset="0"/>
              <a:buChar char="•"/>
            </a:pPr>
            <a:r>
              <a:rPr lang="en-US" sz="2000" dirty="0">
                <a:sym typeface="Wingdings" pitchFamily="2" charset="2"/>
              </a:rPr>
              <a:t>Has selectable marker gene for </a:t>
            </a:r>
          </a:p>
          <a:p>
            <a:r>
              <a:rPr lang="en-US" sz="2000" dirty="0">
                <a:sym typeface="Wingdings" pitchFamily="2" charset="2"/>
              </a:rPr>
              <a:t>selection of bacterial cells with plasmid</a:t>
            </a:r>
          </a:p>
          <a:p>
            <a:endParaRPr lang="en-US" sz="2000" dirty="0">
              <a:sym typeface="Wingdings" pitchFamily="2" charset="2"/>
            </a:endParaRPr>
          </a:p>
          <a:p>
            <a:pPr marL="285750" indent="-285750">
              <a:buFont typeface="Arial" panose="020B0604020202020204" pitchFamily="34" charset="0"/>
              <a:buChar char="•"/>
            </a:pPr>
            <a:r>
              <a:rPr lang="en-US" sz="2000" dirty="0">
                <a:sym typeface="Wingdings" pitchFamily="2" charset="2"/>
              </a:rPr>
              <a:t>Has selectable marker gene for </a:t>
            </a:r>
          </a:p>
          <a:p>
            <a:r>
              <a:rPr lang="en-US" sz="2000" dirty="0">
                <a:sym typeface="Wingdings" pitchFamily="2" charset="2"/>
              </a:rPr>
              <a:t>selection of plant cells with T-DNA</a:t>
            </a:r>
            <a:endParaRPr lang="en-CA" sz="2000" dirty="0"/>
          </a:p>
        </p:txBody>
      </p:sp>
      <p:sp>
        <p:nvSpPr>
          <p:cNvPr id="2" name="Rectangle 1"/>
          <p:cNvSpPr/>
          <p:nvPr/>
        </p:nvSpPr>
        <p:spPr>
          <a:xfrm>
            <a:off x="6096000" y="3027192"/>
            <a:ext cx="2209800" cy="24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A6A8842-7384-4A38-BA7A-DFBF6BEFD74C}" type="slidenum">
              <a:rPr lang="en-US" smtClean="0"/>
              <a:pPr/>
              <a:t>10</a:t>
            </a:fld>
            <a:endParaRPr lang="en-US"/>
          </a:p>
        </p:txBody>
      </p:sp>
    </p:spTree>
    <p:extLst>
      <p:ext uri="{BB962C8B-B14F-4D97-AF65-F5344CB8AC3E}">
        <p14:creationId xmlns:p14="http://schemas.microsoft.com/office/powerpoint/2010/main" val="336623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657"/>
            <a:ext cx="9144000" cy="1143000"/>
          </a:xfrm>
        </p:spPr>
        <p:txBody>
          <a:bodyPr>
            <a:normAutofit fontScale="90000"/>
          </a:bodyPr>
          <a:lstStyle/>
          <a:p>
            <a:r>
              <a:rPr lang="en-US" sz="2800" dirty="0"/>
              <a:t>Crown gall disease is caused by </a:t>
            </a:r>
            <a:r>
              <a:rPr lang="en-CA" sz="2800" i="1" dirty="0" err="1"/>
              <a:t>Agrobacterium</a:t>
            </a:r>
            <a:r>
              <a:rPr lang="en-CA" sz="2800" i="1" dirty="0"/>
              <a:t> </a:t>
            </a:r>
            <a:r>
              <a:rPr lang="en-CA" sz="2800" i="1" dirty="0" err="1"/>
              <a:t>tumefaciens</a:t>
            </a:r>
            <a:r>
              <a:rPr lang="en-CA" sz="2800" i="1" dirty="0"/>
              <a:t>, </a:t>
            </a:r>
            <a:r>
              <a:rPr lang="en-CA" sz="2800" dirty="0"/>
              <a:t>a bacterium that </a:t>
            </a:r>
            <a:r>
              <a:rPr lang="en-US" sz="2800" dirty="0"/>
              <a:t> transfers its own genes to plant cells for parasitic purposes</a:t>
            </a:r>
            <a:endParaRPr lang="en-CA" sz="2800" dirty="0"/>
          </a:p>
        </p:txBody>
      </p:sp>
      <p:sp>
        <p:nvSpPr>
          <p:cNvPr id="4" name="Text Placeholder 3"/>
          <p:cNvSpPr>
            <a:spLocks noGrp="1"/>
          </p:cNvSpPr>
          <p:nvPr>
            <p:ph type="body" sz="half" idx="2"/>
          </p:nvPr>
        </p:nvSpPr>
        <p:spPr>
          <a:xfrm>
            <a:off x="2613099" y="2252663"/>
            <a:ext cx="3810000" cy="4114800"/>
          </a:xfrm>
        </p:spPr>
        <p:txBody>
          <a:bodyPr>
            <a:normAutofit fontScale="70000" lnSpcReduction="20000"/>
          </a:bodyPr>
          <a:lstStyle/>
          <a:p>
            <a:pPr>
              <a:buNone/>
            </a:pPr>
            <a:r>
              <a:rPr lang="en-CA" dirty="0"/>
              <a:t>“Crown gall is a plant disease caused by a soil-inhabiting bacterium, </a:t>
            </a:r>
            <a:r>
              <a:rPr lang="en-CA" i="1" dirty="0" err="1"/>
              <a:t>Agrobacterium</a:t>
            </a:r>
            <a:r>
              <a:rPr lang="en-CA" i="1" dirty="0"/>
              <a:t> </a:t>
            </a:r>
            <a:r>
              <a:rPr lang="en-CA" i="1" dirty="0" err="1"/>
              <a:t>tumefaciens</a:t>
            </a:r>
            <a:r>
              <a:rPr lang="en-CA" dirty="0"/>
              <a:t>, which has worldwide distribution. As the name suggests, crown gall bacteria cause rounded, rough tumours of variable number and size, mainly on the stem of susceptible plants near the soil line.”</a:t>
            </a:r>
          </a:p>
          <a:p>
            <a:pPr>
              <a:buNone/>
            </a:pPr>
            <a:endParaRPr lang="en-CA" b="1" dirty="0"/>
          </a:p>
          <a:p>
            <a:pPr>
              <a:buNone/>
            </a:pPr>
            <a:r>
              <a:rPr lang="en-CA" sz="2200" b="1" dirty="0"/>
              <a:t>         From: PEST DIAGNOSTIC CLINIC</a:t>
            </a:r>
            <a:r>
              <a:rPr lang="en-CA" sz="2200" dirty="0"/>
              <a:t/>
            </a:r>
            <a:br>
              <a:rPr lang="en-CA" sz="2200" dirty="0"/>
            </a:br>
            <a:r>
              <a:rPr lang="en-CA" sz="2200" dirty="0"/>
              <a:t>Laboratory Services Division, University of Guelph</a:t>
            </a:r>
          </a:p>
        </p:txBody>
      </p:sp>
      <p:pic>
        <p:nvPicPr>
          <p:cNvPr id="3075" name="Picture 3"/>
          <p:cNvPicPr>
            <a:picLocks noChangeAspect="1" noChangeArrowheads="1"/>
          </p:cNvPicPr>
          <p:nvPr/>
        </p:nvPicPr>
        <p:blipFill>
          <a:blip r:embed="rId2" cstate="print"/>
          <a:srcRect/>
          <a:stretch>
            <a:fillRect/>
          </a:stretch>
        </p:blipFill>
        <p:spPr bwMode="auto">
          <a:xfrm>
            <a:off x="395536" y="1772817"/>
            <a:ext cx="2423864" cy="2163298"/>
          </a:xfrm>
          <a:prstGeom prst="rect">
            <a:avLst/>
          </a:prstGeom>
          <a:noFill/>
          <a:ln w="9525">
            <a:noFill/>
            <a:miter lim="800000"/>
            <a:headEnd/>
            <a:tailEnd/>
          </a:ln>
        </p:spPr>
      </p:pic>
      <p:sp>
        <p:nvSpPr>
          <p:cNvPr id="8" name="Rectangle 7"/>
          <p:cNvSpPr/>
          <p:nvPr/>
        </p:nvSpPr>
        <p:spPr>
          <a:xfrm>
            <a:off x="152400" y="3950215"/>
            <a:ext cx="2133600" cy="600164"/>
          </a:xfrm>
          <a:prstGeom prst="rect">
            <a:avLst/>
          </a:prstGeom>
        </p:spPr>
        <p:txBody>
          <a:bodyPr wrap="square">
            <a:spAutoFit/>
          </a:bodyPr>
          <a:lstStyle/>
          <a:p>
            <a:r>
              <a:rPr lang="en-CA" sz="1100" i="1" dirty="0"/>
              <a:t>Crown gall on apple </a:t>
            </a:r>
          </a:p>
          <a:p>
            <a:r>
              <a:rPr lang="en-CA" sz="1100" i="1" dirty="0"/>
              <a:t>Photo courtesy Agriculture </a:t>
            </a:r>
          </a:p>
          <a:p>
            <a:r>
              <a:rPr lang="en-CA" sz="1100" i="1" dirty="0"/>
              <a:t>&amp; </a:t>
            </a:r>
            <a:r>
              <a:rPr lang="en-CA" sz="1100" i="1" dirty="0" err="1"/>
              <a:t>Agri</a:t>
            </a:r>
            <a:r>
              <a:rPr lang="en-CA" sz="1100" i="1" dirty="0"/>
              <a:t>-Food Canada</a:t>
            </a:r>
            <a:endParaRPr lang="en-CA" sz="1100" dirty="0"/>
          </a:p>
        </p:txBody>
      </p:sp>
      <p:pic>
        <p:nvPicPr>
          <p:cNvPr id="6" name="Picture 2" descr="DB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621788"/>
            <a:ext cx="1281479" cy="18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678" y="3150360"/>
            <a:ext cx="2328604" cy="336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429" y="1371600"/>
            <a:ext cx="215274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B64BD7B-D32C-4852-9C31-4CEB3F5114BA}" type="slidenum">
              <a:rPr lang="en-US" smtClean="0"/>
              <a:pPr/>
              <a:t>2</a:t>
            </a:fld>
            <a:endParaRPr lang="en-US"/>
          </a:p>
        </p:txBody>
      </p:sp>
    </p:spTree>
    <p:extLst>
      <p:ext uri="{BB962C8B-B14F-4D97-AF65-F5344CB8AC3E}">
        <p14:creationId xmlns:p14="http://schemas.microsoft.com/office/powerpoint/2010/main" val="361502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54"/>
            <a:ext cx="8229600" cy="1143000"/>
          </a:xfrm>
          <a:solidFill>
            <a:schemeClr val="bg1"/>
          </a:solidFill>
        </p:spPr>
        <p:txBody>
          <a:bodyPr>
            <a:normAutofit/>
          </a:bodyPr>
          <a:lstStyle/>
          <a:p>
            <a:pPr eaLnBrk="1" hangingPunct="1">
              <a:defRPr/>
            </a:pPr>
            <a:r>
              <a:rPr lang="en-US" sz="3200" i="1" kern="1600" dirty="0">
                <a:solidFill>
                  <a:srgbClr val="000000"/>
                </a:solidFill>
              </a:rPr>
              <a:t>Agrobacterium’s </a:t>
            </a:r>
            <a:r>
              <a:rPr lang="en-US" sz="3200" kern="1600" dirty="0">
                <a:solidFill>
                  <a:srgbClr val="000000"/>
                </a:solidFill>
              </a:rPr>
              <a:t>tumor-inducing (Ti) plasmid</a:t>
            </a:r>
            <a:br>
              <a:rPr lang="en-US" sz="3200" kern="1600" dirty="0">
                <a:solidFill>
                  <a:srgbClr val="000000"/>
                </a:solidFill>
              </a:rPr>
            </a:br>
            <a:r>
              <a:rPr lang="en-US" sz="3200" kern="1600" dirty="0">
                <a:solidFill>
                  <a:srgbClr val="000000"/>
                </a:solidFill>
              </a:rPr>
              <a:t>and how it enables parasitism</a:t>
            </a:r>
          </a:p>
        </p:txBody>
      </p:sp>
      <p:pic>
        <p:nvPicPr>
          <p:cNvPr id="19460" name="Picture 3" descr="PP5e-Fig-02-17-0.jpg"/>
          <p:cNvPicPr>
            <a:picLocks noChangeAspect="1"/>
          </p:cNvPicPr>
          <p:nvPr/>
        </p:nvPicPr>
        <p:blipFill rotWithShape="1">
          <a:blip r:embed="rId3" cstate="print"/>
          <a:srcRect l="4918" t="46144" r="8990" b="30805"/>
          <a:stretch/>
        </p:blipFill>
        <p:spPr bwMode="auto">
          <a:xfrm>
            <a:off x="2227340" y="3973948"/>
            <a:ext cx="6465277" cy="1298285"/>
          </a:xfrm>
          <a:prstGeom prst="rect">
            <a:avLst/>
          </a:prstGeom>
          <a:noFill/>
          <a:ln w="9525">
            <a:noFill/>
            <a:miter lim="800000"/>
            <a:headEnd/>
            <a:tailEnd/>
          </a:ln>
        </p:spPr>
      </p:pic>
      <p:sp>
        <p:nvSpPr>
          <p:cNvPr id="6" name="Rectangle 5"/>
          <p:cNvSpPr/>
          <p:nvPr/>
        </p:nvSpPr>
        <p:spPr>
          <a:xfrm>
            <a:off x="5414248" y="5486400"/>
            <a:ext cx="3168352" cy="1200329"/>
          </a:xfrm>
          <a:prstGeom prst="rect">
            <a:avLst/>
          </a:prstGeom>
        </p:spPr>
        <p:txBody>
          <a:bodyPr wrap="square">
            <a:spAutoFit/>
          </a:bodyPr>
          <a:lstStyle/>
          <a:p>
            <a:r>
              <a:rPr lang="en-CA" dirty="0"/>
              <a:t>Opines  are specialized amino acids that </a:t>
            </a:r>
            <a:r>
              <a:rPr lang="en-CA" i="1" dirty="0"/>
              <a:t>only the bacteria can metabolize</a:t>
            </a:r>
            <a:r>
              <a:rPr lang="en-CA" dirty="0"/>
              <a:t>, providing both</a:t>
            </a:r>
          </a:p>
          <a:p>
            <a:r>
              <a:rPr lang="en-CA" dirty="0"/>
              <a:t>carbon and nitrogen. </a:t>
            </a:r>
          </a:p>
        </p:txBody>
      </p:sp>
      <p:sp>
        <p:nvSpPr>
          <p:cNvPr id="3" name="TextBox 2"/>
          <p:cNvSpPr txBox="1"/>
          <p:nvPr/>
        </p:nvSpPr>
        <p:spPr>
          <a:xfrm>
            <a:off x="228600" y="1395964"/>
            <a:ext cx="3325975" cy="2862322"/>
          </a:xfrm>
          <a:prstGeom prst="rect">
            <a:avLst/>
          </a:prstGeom>
          <a:noFill/>
        </p:spPr>
        <p:txBody>
          <a:bodyPr wrap="none" rtlCol="0">
            <a:spAutoFit/>
          </a:bodyPr>
          <a:lstStyle/>
          <a:p>
            <a:r>
              <a:rPr lang="en-US" dirty="0"/>
              <a:t>Single-stranded Transfer DNA</a:t>
            </a:r>
          </a:p>
          <a:p>
            <a:r>
              <a:rPr lang="en-US" dirty="0"/>
              <a:t>(T-DNA) is transferred to </a:t>
            </a:r>
          </a:p>
          <a:p>
            <a:r>
              <a:rPr lang="en-US" dirty="0"/>
              <a:t>adjacent plant cell and integrated</a:t>
            </a:r>
          </a:p>
          <a:p>
            <a:r>
              <a:rPr lang="en-US" dirty="0"/>
              <a:t>into a chromosome</a:t>
            </a:r>
          </a:p>
          <a:p>
            <a:endParaRPr lang="en-US" dirty="0"/>
          </a:p>
          <a:p>
            <a:endParaRPr lang="en-US" dirty="0"/>
          </a:p>
          <a:p>
            <a:r>
              <a:rPr lang="en-US" dirty="0"/>
              <a:t>T-DNA encodes genes/proteins</a:t>
            </a:r>
          </a:p>
          <a:p>
            <a:r>
              <a:rPr lang="en-US" dirty="0"/>
              <a:t>for synthesis of, </a:t>
            </a:r>
          </a:p>
          <a:p>
            <a:pPr marL="342900" indent="-342900">
              <a:buAutoNum type="alphaLcPeriod"/>
            </a:pPr>
            <a:r>
              <a:rPr lang="en-US" dirty="0"/>
              <a:t>hormones</a:t>
            </a:r>
          </a:p>
          <a:p>
            <a:pPr marL="342900" indent="-342900">
              <a:buAutoNum type="alphaLcPeriod"/>
            </a:pPr>
            <a:r>
              <a:rPr lang="en-US" dirty="0"/>
              <a:t>opines</a:t>
            </a:r>
          </a:p>
        </p:txBody>
      </p:sp>
      <p:sp>
        <p:nvSpPr>
          <p:cNvPr id="5" name="TextBox 4"/>
          <p:cNvSpPr txBox="1"/>
          <p:nvPr/>
        </p:nvSpPr>
        <p:spPr>
          <a:xfrm>
            <a:off x="228600" y="5514856"/>
            <a:ext cx="3966086" cy="923330"/>
          </a:xfrm>
          <a:prstGeom prst="rect">
            <a:avLst/>
          </a:prstGeom>
          <a:noFill/>
        </p:spPr>
        <p:txBody>
          <a:bodyPr wrap="none" rtlCol="0">
            <a:spAutoFit/>
          </a:bodyPr>
          <a:lstStyle/>
          <a:p>
            <a:r>
              <a:rPr lang="en-US" dirty="0"/>
              <a:t>The hormones (auxin and </a:t>
            </a:r>
            <a:r>
              <a:rPr lang="en-US" dirty="0" err="1"/>
              <a:t>cytokinin</a:t>
            </a:r>
            <a:r>
              <a:rPr lang="en-US" dirty="0"/>
              <a:t>)</a:t>
            </a:r>
          </a:p>
          <a:p>
            <a:r>
              <a:rPr lang="en-US" dirty="0"/>
              <a:t>result in uncontrolled plant cell divisions</a:t>
            </a:r>
          </a:p>
          <a:p>
            <a:r>
              <a:rPr lang="en-US" dirty="0"/>
              <a:t>and formation of crown gall tumors</a:t>
            </a:r>
          </a:p>
        </p:txBody>
      </p:sp>
      <p:sp>
        <p:nvSpPr>
          <p:cNvPr id="4" name="Slide Number Placeholder 3"/>
          <p:cNvSpPr>
            <a:spLocks noGrp="1"/>
          </p:cNvSpPr>
          <p:nvPr>
            <p:ph type="sldNum" sz="quarter" idx="12"/>
          </p:nvPr>
        </p:nvSpPr>
        <p:spPr/>
        <p:txBody>
          <a:bodyPr/>
          <a:lstStyle/>
          <a:p>
            <a:pPr>
              <a:defRPr/>
            </a:pPr>
            <a:fld id="{4502B615-F0F5-4617-8709-02D024DB2C60}" type="slidenum">
              <a:rPr lang="en-US" smtClean="0"/>
              <a:pPr>
                <a:defRPr/>
              </a:pPr>
              <a:t>3</a:t>
            </a:fld>
            <a:endParaRPr lang="en-US"/>
          </a:p>
        </p:txBody>
      </p:sp>
      <p:pic>
        <p:nvPicPr>
          <p:cNvPr id="8" name="Picture 3" descr="PP5e-Fig-02-17-0.jpg">
            <a:extLst>
              <a:ext uri="{FF2B5EF4-FFF2-40B4-BE49-F238E27FC236}">
                <a16:creationId xmlns:a16="http://schemas.microsoft.com/office/drawing/2014/main" id="{69395EA7-867B-9E47-A026-287C8609C321}"/>
              </a:ext>
            </a:extLst>
          </p:cNvPr>
          <p:cNvPicPr>
            <a:picLocks noChangeAspect="1"/>
          </p:cNvPicPr>
          <p:nvPr/>
        </p:nvPicPr>
        <p:blipFill rotWithShape="1">
          <a:blip r:embed="rId3" cstate="print"/>
          <a:srcRect l="8976" r="26084" b="57915"/>
          <a:stretch/>
        </p:blipFill>
        <p:spPr bwMode="auto">
          <a:xfrm>
            <a:off x="3714525" y="1322195"/>
            <a:ext cx="4876800" cy="2370389"/>
          </a:xfrm>
          <a:prstGeom prst="rect">
            <a:avLst/>
          </a:prstGeom>
          <a:noFill/>
          <a:ln w="9525">
            <a:noFill/>
            <a:miter lim="800000"/>
            <a:headEnd/>
            <a:tailEnd/>
          </a:ln>
        </p:spPr>
      </p:pic>
    </p:spTree>
    <p:extLst>
      <p:ext uri="{BB962C8B-B14F-4D97-AF65-F5344CB8AC3E}">
        <p14:creationId xmlns:p14="http://schemas.microsoft.com/office/powerpoint/2010/main" val="231689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fontAlgn="base" hangingPunct="1">
              <a:spcBef>
                <a:spcPct val="50000"/>
              </a:spcBef>
              <a:spcAft>
                <a:spcPct val="0"/>
              </a:spcAft>
              <a:buFontTx/>
              <a:buNone/>
            </a:pPr>
            <a:r>
              <a:rPr lang="en-US" altLang="en-US">
                <a:solidFill>
                  <a:srgbClr val="FFFF00"/>
                </a:solidFill>
                <a:latin typeface="Comic Sans MS" pitchFamily="66" charset="0"/>
              </a:rPr>
              <a:t>Overview of the Infection Process</a:t>
            </a:r>
          </a:p>
        </p:txBody>
      </p:sp>
      <p:pic>
        <p:nvPicPr>
          <p:cNvPr id="22531" name="Picture 3" descr="Agro2"/>
          <p:cNvPicPr>
            <a:picLocks noChangeAspect="1" noChangeArrowheads="1"/>
          </p:cNvPicPr>
          <p:nvPr/>
        </p:nvPicPr>
        <p:blipFill>
          <a:blip r:embed="rId2" cstate="print">
            <a:extLst>
              <a:ext uri="{28A0092B-C50C-407E-A947-70E740481C1C}">
                <a14:useLocalDpi xmlns:a14="http://schemas.microsoft.com/office/drawing/2010/main" val="0"/>
              </a:ext>
            </a:extLst>
          </a:blip>
          <a:srcRect l="3334" t="5565" r="3334" b="3728"/>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5715000"/>
            <a:ext cx="2106667" cy="954107"/>
          </a:xfrm>
          <a:prstGeom prst="rect">
            <a:avLst/>
          </a:prstGeom>
          <a:solidFill>
            <a:schemeClr val="bg1"/>
          </a:solidFill>
        </p:spPr>
        <p:txBody>
          <a:bodyPr wrap="none" rtlCol="0">
            <a:spAutoFit/>
          </a:bodyPr>
          <a:lstStyle/>
          <a:p>
            <a:r>
              <a:rPr lang="en-US" sz="2800" dirty="0"/>
              <a:t>Steps 1-5 </a:t>
            </a:r>
          </a:p>
          <a:p>
            <a:r>
              <a:rPr lang="en-US" sz="2800" dirty="0"/>
              <a:t>are important</a:t>
            </a:r>
          </a:p>
        </p:txBody>
      </p:sp>
      <p:sp>
        <p:nvSpPr>
          <p:cNvPr id="3" name="Slide Number Placeholder 2"/>
          <p:cNvSpPr>
            <a:spLocks noGrp="1"/>
          </p:cNvSpPr>
          <p:nvPr>
            <p:ph type="sldNum" sz="quarter" idx="12"/>
          </p:nvPr>
        </p:nvSpPr>
        <p:spPr/>
        <p:txBody>
          <a:bodyPr/>
          <a:lstStyle/>
          <a:p>
            <a:fld id="{D6CAC0EB-5785-4984-8865-15A212632394}"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28992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grobacterium tumefaci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81200"/>
            <a:ext cx="588376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152400"/>
            <a:ext cx="8229600" cy="1569660"/>
          </a:xfrm>
          <a:prstGeom prst="rect">
            <a:avLst/>
          </a:prstGeom>
          <a:noFill/>
        </p:spPr>
        <p:txBody>
          <a:bodyPr wrap="square" rtlCol="0">
            <a:spAutoFit/>
          </a:bodyPr>
          <a:lstStyle/>
          <a:p>
            <a:r>
              <a:rPr lang="en-US" sz="3200" i="1" dirty="0">
                <a:solidFill>
                  <a:srgbClr val="002060"/>
                </a:solidFill>
              </a:rPr>
              <a:t>A. </a:t>
            </a:r>
            <a:r>
              <a:rPr lang="en-US" sz="3200" i="1" dirty="0" err="1">
                <a:solidFill>
                  <a:srgbClr val="002060"/>
                </a:solidFill>
              </a:rPr>
              <a:t>tumefaciens</a:t>
            </a:r>
            <a:r>
              <a:rPr lang="en-US" sz="3200" i="1" dirty="0">
                <a:solidFill>
                  <a:srgbClr val="002060"/>
                </a:solidFill>
              </a:rPr>
              <a:t> </a:t>
            </a:r>
            <a:r>
              <a:rPr lang="en-US" sz="3200" dirty="0">
                <a:solidFill>
                  <a:srgbClr val="002060"/>
                </a:solidFill>
              </a:rPr>
              <a:t>also has virulence genes that enable attachment to plant cells and formation of pilus for transfer of DNA  </a:t>
            </a:r>
          </a:p>
        </p:txBody>
      </p:sp>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422053" y="2883746"/>
            <a:ext cx="3962401" cy="215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A6A8842-7384-4A38-BA7A-DFBF6BEFD74C}" type="slidenum">
              <a:rPr lang="en-US" smtClean="0"/>
              <a:pPr/>
              <a:t>5</a:t>
            </a:fld>
            <a:endParaRPr lang="en-US"/>
          </a:p>
        </p:txBody>
      </p:sp>
    </p:spTree>
    <p:extLst>
      <p:ext uri="{BB962C8B-B14F-4D97-AF65-F5344CB8AC3E}">
        <p14:creationId xmlns:p14="http://schemas.microsoft.com/office/powerpoint/2010/main" val="312831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128" y="3151188"/>
            <a:ext cx="6267872"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816293"/>
            <a:ext cx="8763000" cy="1969770"/>
          </a:xfrm>
          <a:prstGeom prst="rect">
            <a:avLst/>
          </a:prstGeom>
          <a:noFill/>
        </p:spPr>
        <p:txBody>
          <a:bodyPr wrap="square" rtlCol="0">
            <a:spAutoFit/>
          </a:bodyPr>
          <a:lstStyle/>
          <a:p>
            <a:r>
              <a:rPr lang="en-US" sz="2800" b="1" dirty="0"/>
              <a:t>T-DNA integration into plant DNA is not well understood</a:t>
            </a:r>
          </a:p>
          <a:p>
            <a:endParaRPr lang="en-US" dirty="0"/>
          </a:p>
          <a:p>
            <a:r>
              <a:rPr lang="en-US" sz="2000" dirty="0"/>
              <a:t>There is evidence for </a:t>
            </a:r>
            <a:r>
              <a:rPr lang="en-US" sz="2000" u="sng" dirty="0"/>
              <a:t>micro-homology  base-pairing  </a:t>
            </a:r>
            <a:r>
              <a:rPr lang="en-US" sz="2000" dirty="0"/>
              <a:t>(just a few bases) followed</a:t>
            </a:r>
          </a:p>
          <a:p>
            <a:r>
              <a:rPr lang="en-US" sz="2000" dirty="0"/>
              <a:t>by integration</a:t>
            </a:r>
          </a:p>
          <a:p>
            <a:endParaRPr lang="en-US" dirty="0"/>
          </a:p>
          <a:p>
            <a:endParaRPr lang="en-US" dirty="0"/>
          </a:p>
        </p:txBody>
      </p:sp>
      <p:sp>
        <p:nvSpPr>
          <p:cNvPr id="3" name="Slide Number Placeholder 2"/>
          <p:cNvSpPr>
            <a:spLocks noGrp="1"/>
          </p:cNvSpPr>
          <p:nvPr>
            <p:ph type="sldNum" sz="quarter" idx="12"/>
          </p:nvPr>
        </p:nvSpPr>
        <p:spPr/>
        <p:txBody>
          <a:bodyPr/>
          <a:lstStyle/>
          <a:p>
            <a:fld id="{CA6A8842-7384-4A38-BA7A-DFBF6BEFD74C}" type="slidenum">
              <a:rPr lang="en-US" smtClean="0"/>
              <a:pPr/>
              <a:t>6</a:t>
            </a:fld>
            <a:endParaRPr lang="en-US"/>
          </a:p>
        </p:txBody>
      </p:sp>
    </p:spTree>
    <p:extLst>
      <p:ext uri="{BB962C8B-B14F-4D97-AF65-F5344CB8AC3E}">
        <p14:creationId xmlns:p14="http://schemas.microsoft.com/office/powerpoint/2010/main" val="416499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P5e-Fig-02-17-0.jpg"/>
          <p:cNvPicPr>
            <a:picLocks noChangeAspect="1"/>
          </p:cNvPicPr>
          <p:nvPr/>
        </p:nvPicPr>
        <p:blipFill rotWithShape="1">
          <a:blip r:embed="rId2" cstate="print"/>
          <a:srcRect t="45998" r="8990" b="-115"/>
          <a:stretch/>
        </p:blipFill>
        <p:spPr bwMode="auto">
          <a:xfrm>
            <a:off x="1143000" y="2819400"/>
            <a:ext cx="6834554" cy="3048000"/>
          </a:xfrm>
          <a:prstGeom prst="rect">
            <a:avLst/>
          </a:prstGeom>
          <a:noFill/>
          <a:ln w="9525">
            <a:noFill/>
            <a:miter lim="800000"/>
            <a:headEnd/>
            <a:tailEnd/>
          </a:ln>
        </p:spPr>
      </p:pic>
      <p:sp>
        <p:nvSpPr>
          <p:cNvPr id="3" name="TextBox 2"/>
          <p:cNvSpPr txBox="1"/>
          <p:nvPr/>
        </p:nvSpPr>
        <p:spPr>
          <a:xfrm>
            <a:off x="914400" y="685800"/>
            <a:ext cx="7328545" cy="1631216"/>
          </a:xfrm>
          <a:prstGeom prst="rect">
            <a:avLst/>
          </a:prstGeom>
          <a:noFill/>
        </p:spPr>
        <p:txBody>
          <a:bodyPr wrap="none" rtlCol="0">
            <a:spAutoFit/>
          </a:bodyPr>
          <a:lstStyle/>
          <a:p>
            <a:r>
              <a:rPr lang="en-US" sz="2000" dirty="0"/>
              <a:t>T-DNA transfer does NOT require any of the genes within the T-DNA, </a:t>
            </a:r>
          </a:p>
          <a:p>
            <a:r>
              <a:rPr lang="en-US" sz="2000" dirty="0"/>
              <a:t>just the left and right border repeats. </a:t>
            </a:r>
          </a:p>
          <a:p>
            <a:endParaRPr lang="en-US" sz="2000" dirty="0"/>
          </a:p>
          <a:p>
            <a:r>
              <a:rPr lang="en-US" sz="2000" dirty="0">
                <a:sym typeface="Wingdings" panose="05000000000000000000" pitchFamily="2" charset="2"/>
              </a:rPr>
              <a:t> T-DNA genes can be replaced with gene(s) of interest, including</a:t>
            </a:r>
          </a:p>
          <a:p>
            <a:r>
              <a:rPr lang="en-US" sz="2000" dirty="0">
                <a:sym typeface="Wingdings" panose="05000000000000000000" pitchFamily="2" charset="2"/>
              </a:rPr>
              <a:t>an antibiotic resistance gene, allowing selection of transformed cells</a:t>
            </a:r>
            <a:endParaRPr lang="en-US" sz="2000" dirty="0"/>
          </a:p>
        </p:txBody>
      </p:sp>
      <p:sp>
        <p:nvSpPr>
          <p:cNvPr id="4" name="Slide Number Placeholder 3"/>
          <p:cNvSpPr>
            <a:spLocks noGrp="1"/>
          </p:cNvSpPr>
          <p:nvPr>
            <p:ph type="sldNum" sz="quarter" idx="12"/>
          </p:nvPr>
        </p:nvSpPr>
        <p:spPr/>
        <p:txBody>
          <a:bodyPr/>
          <a:lstStyle/>
          <a:p>
            <a:fld id="{CA6A8842-7384-4A38-BA7A-DFBF6BEFD74C}" type="slidenum">
              <a:rPr lang="en-US" smtClean="0"/>
              <a:pPr/>
              <a:t>7</a:t>
            </a:fld>
            <a:endParaRPr lang="en-US"/>
          </a:p>
        </p:txBody>
      </p:sp>
    </p:spTree>
    <p:extLst>
      <p:ext uri="{BB962C8B-B14F-4D97-AF65-F5344CB8AC3E}">
        <p14:creationId xmlns:p14="http://schemas.microsoft.com/office/powerpoint/2010/main" val="387122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304800"/>
            <a:ext cx="8001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dirty="0">
                <a:latin typeface="+mn-lt"/>
              </a:rPr>
              <a:t>Problem: </a:t>
            </a:r>
          </a:p>
          <a:p>
            <a:pPr eaLnBrk="1" hangingPunct="1">
              <a:spcBef>
                <a:spcPct val="50000"/>
              </a:spcBef>
              <a:buFontTx/>
              <a:buNone/>
            </a:pPr>
            <a:r>
              <a:rPr lang="en-US" altLang="en-US" dirty="0">
                <a:latin typeface="+mn-lt"/>
              </a:rPr>
              <a:t>The </a:t>
            </a:r>
            <a:r>
              <a:rPr lang="en-US" altLang="en-US" dirty="0" err="1">
                <a:latin typeface="+mn-lt"/>
              </a:rPr>
              <a:t>Ti</a:t>
            </a:r>
            <a:r>
              <a:rPr lang="en-US" altLang="en-US" dirty="0">
                <a:latin typeface="+mn-lt"/>
              </a:rPr>
              <a:t> Plasmid is difficult to engineer:</a:t>
            </a:r>
          </a:p>
          <a:p>
            <a:pPr marL="457200" indent="-457200" eaLnBrk="1" hangingPunct="1">
              <a:spcBef>
                <a:spcPct val="50000"/>
              </a:spcBef>
              <a:buFontTx/>
              <a:buChar char="-"/>
            </a:pPr>
            <a:r>
              <a:rPr lang="en-US" altLang="en-US" sz="2400" dirty="0">
                <a:latin typeface="+mn-lt"/>
              </a:rPr>
              <a:t>very large – restriction endonucleases cut multiple</a:t>
            </a:r>
          </a:p>
          <a:p>
            <a:pPr eaLnBrk="1" hangingPunct="1">
              <a:spcBef>
                <a:spcPct val="50000"/>
              </a:spcBef>
              <a:buNone/>
            </a:pPr>
            <a:r>
              <a:rPr lang="en-US" altLang="en-US" sz="2400" dirty="0">
                <a:latin typeface="+mn-lt"/>
              </a:rPr>
              <a:t>                         times, preventing insertion of DNA</a:t>
            </a:r>
          </a:p>
          <a:p>
            <a:pPr eaLnBrk="1" hangingPunct="1">
              <a:spcBef>
                <a:spcPct val="50000"/>
              </a:spcBef>
              <a:buNone/>
            </a:pPr>
            <a:r>
              <a:rPr lang="en-US" altLang="en-US" sz="2400" dirty="0">
                <a:latin typeface="+mn-lt"/>
              </a:rPr>
              <a:t>                         </a:t>
            </a:r>
          </a:p>
          <a:p>
            <a:pPr marL="457200" indent="-457200" eaLnBrk="1" hangingPunct="1">
              <a:spcBef>
                <a:spcPct val="50000"/>
              </a:spcBef>
              <a:buFontTx/>
              <a:buChar char="-"/>
            </a:pPr>
            <a:r>
              <a:rPr lang="en-US" altLang="en-US" sz="2400" dirty="0">
                <a:latin typeface="+mn-lt"/>
              </a:rPr>
              <a:t>low (single) copy/cell – </a:t>
            </a:r>
          </a:p>
          <a:p>
            <a:pPr eaLnBrk="1" hangingPunct="1">
              <a:spcBef>
                <a:spcPct val="50000"/>
              </a:spcBef>
              <a:buNone/>
            </a:pPr>
            <a:r>
              <a:rPr lang="en-US" altLang="en-US" sz="2400" dirty="0">
                <a:latin typeface="+mn-lt"/>
              </a:rPr>
              <a:t>     impossible to collect enough</a:t>
            </a:r>
          </a:p>
          <a:p>
            <a:pPr eaLnBrk="1" hangingPunct="1">
              <a:spcBef>
                <a:spcPct val="50000"/>
              </a:spcBef>
              <a:buNone/>
            </a:pPr>
            <a:r>
              <a:rPr lang="en-US" altLang="en-US" sz="2400" dirty="0">
                <a:latin typeface="+mn-lt"/>
              </a:rPr>
              <a:t>     copies for cloning experiments</a:t>
            </a:r>
          </a:p>
        </p:txBody>
      </p:sp>
      <p:pic>
        <p:nvPicPr>
          <p:cNvPr id="5125" name="Picture 5" descr="Agro2"/>
          <p:cNvPicPr>
            <a:picLocks noChangeAspect="1" noChangeArrowheads="1"/>
          </p:cNvPicPr>
          <p:nvPr/>
        </p:nvPicPr>
        <p:blipFill>
          <a:blip r:embed="rId2" cstate="print">
            <a:extLst>
              <a:ext uri="{28A0092B-C50C-407E-A947-70E740481C1C}">
                <a14:useLocalDpi xmlns:a14="http://schemas.microsoft.com/office/drawing/2010/main" val="0"/>
              </a:ext>
            </a:extLst>
          </a:blip>
          <a:srcRect l="3479" t="10178" r="74158" b="51782"/>
          <a:stretch>
            <a:fillRect/>
          </a:stretch>
        </p:blipFill>
        <p:spPr bwMode="auto">
          <a:xfrm>
            <a:off x="5029200" y="2819400"/>
            <a:ext cx="334036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6324600" y="4572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a:solidFill>
                  <a:srgbClr val="FF0000"/>
                </a:solidFill>
                <a:latin typeface="Comic Sans MS" pitchFamily="66" charset="0"/>
              </a:rPr>
              <a:t>T-DNA </a:t>
            </a:r>
            <a:r>
              <a:rPr lang="en-US" altLang="en-US">
                <a:solidFill>
                  <a:srgbClr val="FF0000"/>
                </a:solidFill>
                <a:latin typeface="Comic Sans MS" pitchFamily="66" charset="0"/>
                <a:sym typeface="Wingdings" pitchFamily="2" charset="2"/>
              </a:rPr>
              <a:t></a:t>
            </a:r>
            <a:endParaRPr lang="en-US" altLang="en-US">
              <a:solidFill>
                <a:srgbClr val="FF0000"/>
              </a:solidFill>
              <a:latin typeface="Comic Sans MS" pitchFamily="66" charset="0"/>
            </a:endParaRPr>
          </a:p>
        </p:txBody>
      </p:sp>
      <p:sp>
        <p:nvSpPr>
          <p:cNvPr id="2" name="Slide Number Placeholder 1"/>
          <p:cNvSpPr>
            <a:spLocks noGrp="1"/>
          </p:cNvSpPr>
          <p:nvPr>
            <p:ph type="sldNum" sz="quarter" idx="12"/>
          </p:nvPr>
        </p:nvSpPr>
        <p:spPr/>
        <p:txBody>
          <a:bodyPr/>
          <a:lstStyle/>
          <a:p>
            <a:fld id="{CA6A8842-7384-4A38-BA7A-DFBF6BEFD74C}" type="slidenum">
              <a:rPr lang="en-US" smtClean="0"/>
              <a:pPr/>
              <a:t>8</a:t>
            </a:fld>
            <a:endParaRPr lang="en-US"/>
          </a:p>
        </p:txBody>
      </p:sp>
    </p:spTree>
    <p:extLst>
      <p:ext uri="{BB962C8B-B14F-4D97-AF65-F5344CB8AC3E}">
        <p14:creationId xmlns:p14="http://schemas.microsoft.com/office/powerpoint/2010/main" val="397697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69"/>
            <a:ext cx="8229600" cy="1143000"/>
          </a:xfrm>
        </p:spPr>
        <p:txBody>
          <a:bodyPr>
            <a:normAutofit fontScale="90000"/>
          </a:bodyPr>
          <a:lstStyle/>
          <a:p>
            <a:r>
              <a:rPr lang="en-US" sz="2800" dirty="0"/>
              <a:t>The solution: a </a:t>
            </a:r>
            <a:r>
              <a:rPr lang="en-US" sz="2800" u="sng" dirty="0"/>
              <a:t>binary system</a:t>
            </a:r>
            <a:r>
              <a:rPr lang="en-US" sz="2800" dirty="0"/>
              <a:t> with T-DNA on a smaller plasmid,  and virulence genes on a “disarmed”  (no T-DNA) </a:t>
            </a:r>
            <a:r>
              <a:rPr lang="en-US" sz="2800" dirty="0" err="1"/>
              <a:t>Ti</a:t>
            </a:r>
            <a:r>
              <a:rPr lang="en-US" sz="2800" dirty="0"/>
              <a:t> plasmid</a:t>
            </a:r>
            <a:endParaRPr lang="en-CA" sz="2800" dirty="0"/>
          </a:p>
        </p:txBody>
      </p:sp>
      <p:pic>
        <p:nvPicPr>
          <p:cNvPr id="5123" name="Picture 3"/>
          <p:cNvPicPr>
            <a:picLocks noChangeAspect="1" noChangeArrowheads="1"/>
          </p:cNvPicPr>
          <p:nvPr/>
        </p:nvPicPr>
        <p:blipFill>
          <a:blip r:embed="rId2" cstate="print"/>
          <a:srcRect/>
          <a:stretch>
            <a:fillRect/>
          </a:stretch>
        </p:blipFill>
        <p:spPr bwMode="auto">
          <a:xfrm>
            <a:off x="1187624" y="1556792"/>
            <a:ext cx="7577732" cy="3777208"/>
          </a:xfrm>
          <a:prstGeom prst="rect">
            <a:avLst/>
          </a:prstGeom>
          <a:noFill/>
          <a:ln w="9525">
            <a:noFill/>
            <a:miter lim="800000"/>
            <a:headEnd/>
            <a:tailEnd/>
          </a:ln>
        </p:spPr>
      </p:pic>
      <p:sp>
        <p:nvSpPr>
          <p:cNvPr id="6" name="Rectangle 5"/>
          <p:cNvSpPr/>
          <p:nvPr/>
        </p:nvSpPr>
        <p:spPr>
          <a:xfrm>
            <a:off x="228600" y="5332255"/>
            <a:ext cx="8208912" cy="1477328"/>
          </a:xfrm>
          <a:prstGeom prst="rect">
            <a:avLst/>
          </a:prstGeom>
        </p:spPr>
        <p:txBody>
          <a:bodyPr wrap="square">
            <a:spAutoFit/>
          </a:bodyPr>
          <a:lstStyle/>
          <a:p>
            <a:r>
              <a:rPr lang="en-CA" dirty="0"/>
              <a:t>The </a:t>
            </a:r>
            <a:r>
              <a:rPr lang="en-CA" i="1" dirty="0" err="1"/>
              <a:t>Agrobacterium</a:t>
            </a:r>
            <a:r>
              <a:rPr lang="en-CA" dirty="0"/>
              <a:t> strain used for transformation carries two plasmids. A non-oncogenic disarmed tumor-inducing plasmid (Ti plasmid) containing the virulence (</a:t>
            </a:r>
            <a:r>
              <a:rPr lang="en-CA" i="1" dirty="0" err="1"/>
              <a:t>vir</a:t>
            </a:r>
            <a:r>
              <a:rPr lang="en-CA" dirty="0"/>
              <a:t>) genes, but lacking the T-DNA region. The T-DNA region is present on a second plasmid, the </a:t>
            </a:r>
            <a:r>
              <a:rPr lang="en-CA" u="sng" dirty="0"/>
              <a:t>binary plasmid</a:t>
            </a:r>
            <a:r>
              <a:rPr lang="en-CA" dirty="0"/>
              <a:t>.</a:t>
            </a:r>
          </a:p>
          <a:p>
            <a:r>
              <a:rPr lang="pt-BR" dirty="0"/>
              <a:t>                                                                            Nature Protocols 3, 1671 - 1678 (2008)</a:t>
            </a:r>
            <a:endParaRPr lang="en-CA" dirty="0"/>
          </a:p>
        </p:txBody>
      </p:sp>
      <p:sp>
        <p:nvSpPr>
          <p:cNvPr id="3" name="TextBox 2"/>
          <p:cNvSpPr txBox="1"/>
          <p:nvPr/>
        </p:nvSpPr>
        <p:spPr>
          <a:xfrm>
            <a:off x="3657600" y="4478298"/>
            <a:ext cx="4188711" cy="369332"/>
          </a:xfrm>
          <a:prstGeom prst="rect">
            <a:avLst/>
          </a:prstGeom>
          <a:noFill/>
        </p:spPr>
        <p:txBody>
          <a:bodyPr wrap="none" rtlCol="0">
            <a:spAutoFit/>
          </a:bodyPr>
          <a:lstStyle/>
          <a:p>
            <a:r>
              <a:rPr lang="en-US" dirty="0"/>
              <a:t>small (10-25 kb)               large (150-200 kb)</a:t>
            </a:r>
          </a:p>
        </p:txBody>
      </p:sp>
      <p:sp>
        <p:nvSpPr>
          <p:cNvPr id="4" name="Slide Number Placeholder 3"/>
          <p:cNvSpPr>
            <a:spLocks noGrp="1"/>
          </p:cNvSpPr>
          <p:nvPr>
            <p:ph type="sldNum" sz="quarter" idx="12"/>
          </p:nvPr>
        </p:nvSpPr>
        <p:spPr/>
        <p:txBody>
          <a:bodyPr/>
          <a:lstStyle/>
          <a:p>
            <a:pPr>
              <a:defRPr/>
            </a:pPr>
            <a:fld id="{4502B615-F0F5-4617-8709-02D024DB2C60}" type="slidenum">
              <a:rPr lang="en-US" smtClean="0"/>
              <a:pPr>
                <a:defRPr/>
              </a:pPr>
              <a:t>9</a:t>
            </a:fld>
            <a:endParaRPr lang="en-US"/>
          </a:p>
        </p:txBody>
      </p:sp>
    </p:spTree>
    <p:extLst>
      <p:ext uri="{BB962C8B-B14F-4D97-AF65-F5344CB8AC3E}">
        <p14:creationId xmlns:p14="http://schemas.microsoft.com/office/powerpoint/2010/main" val="59525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FFFF00"/>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FFFF00"/>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528</Words>
  <Application>Microsoft Office PowerPoint</Application>
  <PresentationFormat>On-screen Show (4:3)</PresentationFormat>
  <Paragraphs>74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Comic Sans MS</vt:lpstr>
      <vt:lpstr>Times New Roman</vt:lpstr>
      <vt:lpstr>Wingdings</vt:lpstr>
      <vt:lpstr>Office Theme</vt:lpstr>
      <vt:lpstr>Default Design</vt:lpstr>
      <vt:lpstr>Agrobacterium tumefaciens-mediated genetic transformation of plant cells  The only known inter-kingdom transfer of DNA</vt:lpstr>
      <vt:lpstr>Crown gall disease is caused by Agrobacterium tumefaciens, a bacterium that  transfers its own genes to plant cells for parasitic purposes</vt:lpstr>
      <vt:lpstr>Agrobacterium’s tumor-inducing (Ti) plasmid and how it enables parasitism</vt:lpstr>
      <vt:lpstr>PowerPoint Presentation</vt:lpstr>
      <vt:lpstr>PowerPoint Presentation</vt:lpstr>
      <vt:lpstr>PowerPoint Presentation</vt:lpstr>
      <vt:lpstr>PowerPoint Presentation</vt:lpstr>
      <vt:lpstr>PowerPoint Presentation</vt:lpstr>
      <vt:lpstr>The solution: a binary system with T-DNA on a smaller plasmid,  and virulence genes on a “disarmed”  (no T-DNA) Ti plasmid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Demo</dc:creator>
  <cp:keywords/>
  <dc:description/>
  <cp:lastModifiedBy>M Yip</cp:lastModifiedBy>
  <cp:revision>59</cp:revision>
  <cp:lastPrinted>2018-11-07T21:16:24Z</cp:lastPrinted>
  <dcterms:created xsi:type="dcterms:W3CDTF">2014-11-13T05:02:40Z</dcterms:created>
  <dcterms:modified xsi:type="dcterms:W3CDTF">2020-12-03T06:24:36Z</dcterms:modified>
  <cp:category/>
</cp:coreProperties>
</file>