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5" r:id="rId2"/>
    <p:sldId id="316" r:id="rId3"/>
    <p:sldId id="317" r:id="rId4"/>
    <p:sldId id="319" r:id="rId5"/>
    <p:sldId id="318" r:id="rId6"/>
    <p:sldId id="324" r:id="rId7"/>
    <p:sldId id="320" r:id="rId8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08"/>
    <p:restoredTop sz="94444" autoAdjust="0"/>
  </p:normalViewPr>
  <p:slideViewPr>
    <p:cSldViewPr>
      <p:cViewPr varScale="1">
        <p:scale>
          <a:sx n="99" d="100"/>
          <a:sy n="99" d="100"/>
        </p:scale>
        <p:origin x="14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159570" cy="365698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9438" y="1"/>
            <a:ext cx="4159570" cy="365698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r">
              <a:defRPr sz="1300"/>
            </a:lvl1pPr>
          </a:lstStyle>
          <a:p>
            <a:fld id="{9628B4EA-452A-4B10-A565-54898270EAD1}" type="datetimeFigureOut">
              <a:rPr lang="en-CA" smtClean="0"/>
              <a:pPr/>
              <a:t>2020-12-03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948246"/>
            <a:ext cx="4159570" cy="365697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9438" y="6948246"/>
            <a:ext cx="4159570" cy="365697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r">
              <a:defRPr sz="1300"/>
            </a:lvl1pPr>
          </a:lstStyle>
          <a:p>
            <a:fld id="{D0AF2EDB-59B8-4D7F-8373-394D10B6505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1717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4" tIns="48332" rIns="96664" bIns="4833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9" y="0"/>
            <a:ext cx="4160520" cy="365760"/>
          </a:xfrm>
          <a:prstGeom prst="rect">
            <a:avLst/>
          </a:prstGeom>
        </p:spPr>
        <p:txBody>
          <a:bodyPr vert="horz" lIns="96664" tIns="48332" rIns="96664" bIns="48332" rtlCol="0"/>
          <a:lstStyle>
            <a:lvl1pPr algn="r">
              <a:defRPr sz="1300"/>
            </a:lvl1pPr>
          </a:lstStyle>
          <a:p>
            <a:fld id="{E6BE678F-4611-4279-A479-C8205E30B4FF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3388" y="549275"/>
            <a:ext cx="3654425" cy="2741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4" tIns="48332" rIns="96664" bIns="483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4" tIns="48332" rIns="96664" bIns="4833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0"/>
            <a:ext cx="4160520" cy="365760"/>
          </a:xfrm>
          <a:prstGeom prst="rect">
            <a:avLst/>
          </a:prstGeom>
        </p:spPr>
        <p:txBody>
          <a:bodyPr vert="horz" lIns="96664" tIns="48332" rIns="96664" bIns="4833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9" y="6948170"/>
            <a:ext cx="4160520" cy="365760"/>
          </a:xfrm>
          <a:prstGeom prst="rect">
            <a:avLst/>
          </a:prstGeom>
        </p:spPr>
        <p:txBody>
          <a:bodyPr vert="horz" lIns="96664" tIns="48332" rIns="96664" bIns="48332" rtlCol="0" anchor="b"/>
          <a:lstStyle>
            <a:lvl1pPr algn="r">
              <a:defRPr sz="1300"/>
            </a:lvl1pPr>
          </a:lstStyle>
          <a:p>
            <a:fld id="{7B188571-ED69-468E-A935-881755AFAD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7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E06443-AAF9-4820-9FF6-6AB34EB96D3F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CBC6-26DC-4656-A414-B89D06FAD687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CBC6-26DC-4656-A414-B89D06FAD687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CBC6-26DC-4656-A414-B89D06FAD687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CBC6-26DC-4656-A414-B89D06FAD687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CBC6-26DC-4656-A414-B89D06FAD687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CBC6-26DC-4656-A414-B89D06FAD687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CBC6-26DC-4656-A414-B89D06FAD687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CBC6-26DC-4656-A414-B89D06FAD687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CBC6-26DC-4656-A414-B89D06FAD687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CBC6-26DC-4656-A414-B89D06FAD687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CBC6-26DC-4656-A414-B89D06FAD687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FCBC6-26DC-4656-A414-B89D06FAD687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229600" cy="27363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solidFill>
                  <a:srgbClr val="002060"/>
                </a:solidFill>
              </a:rPr>
              <a:t>Chapter 17. Introduction of DNA into eukaryotic cells</a:t>
            </a:r>
            <a:br>
              <a:rPr lang="en-US" b="1" dirty="0">
                <a:solidFill>
                  <a:srgbClr val="002060"/>
                </a:solidFill>
              </a:rPr>
            </a:b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- chemical and physical methods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86409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Two different end goals of DNA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4056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u="sng" dirty="0"/>
              <a:t>Transient expression assays</a:t>
            </a:r>
          </a:p>
          <a:p>
            <a:r>
              <a:rPr lang="en-US" sz="2400" dirty="0"/>
              <a:t>  Plasmid DNA is introduced into cell and nucleus</a:t>
            </a:r>
          </a:p>
          <a:p>
            <a:r>
              <a:rPr lang="en-US" sz="2400" dirty="0"/>
              <a:t>  Gene(s) on plasmid transcribed  in nucleus </a:t>
            </a:r>
          </a:p>
          <a:p>
            <a:r>
              <a:rPr lang="en-US" sz="2400" dirty="0"/>
              <a:t>  Expression and effect (phenotype) is recorded</a:t>
            </a:r>
          </a:p>
          <a:p>
            <a:r>
              <a:rPr lang="en-US" sz="2400" dirty="0"/>
              <a:t>  Plasmid DNA is degraded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sz="2800" u="sng" dirty="0"/>
              <a:t>Stable introduction of DNA into chromosome</a:t>
            </a:r>
          </a:p>
          <a:p>
            <a:r>
              <a:rPr lang="en-US" sz="2200" dirty="0"/>
              <a:t>The rare event of plasmid DNA integration into chromosome is selected or screened for, and cells with the construct collected</a:t>
            </a:r>
          </a:p>
          <a:p>
            <a:r>
              <a:rPr lang="en-US" sz="2200" dirty="0"/>
              <a:t>Cells are maintained either as cell culture or used to regenerate transgenic organism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5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58326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Selection</a:t>
            </a:r>
            <a:r>
              <a:rPr lang="en-US" dirty="0"/>
              <a:t> for transformed cells (kill the ones that don’t have the construct)</a:t>
            </a:r>
          </a:p>
          <a:p>
            <a:pPr marL="0" indent="0">
              <a:buNone/>
            </a:pPr>
            <a:r>
              <a:rPr lang="en-US" sz="2200" dirty="0"/>
              <a:t>1. Plasmid carries gene that produces protein that detoxify chemical in the medium</a:t>
            </a:r>
          </a:p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r>
              <a:rPr lang="en-US" sz="2200" dirty="0"/>
              <a:t>2. After transformation, cells are grown in medium that kills non-transformed cells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200" dirty="0"/>
              <a:t>3. Transformed cells are identified by their ability to continue to divide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AutoNum type="alphaLcPeriod"/>
            </a:pPr>
            <a:endParaRPr lang="en-US" sz="2000" dirty="0"/>
          </a:p>
          <a:p>
            <a:pPr marL="457200" indent="-457200">
              <a:buAutoNum type="alphaLcPeriod"/>
            </a:pPr>
            <a:endParaRPr lang="en-US" sz="2000" dirty="0"/>
          </a:p>
          <a:p>
            <a:pPr marL="0" indent="0">
              <a:buNone/>
            </a:pPr>
            <a:r>
              <a:rPr lang="en-US" sz="2200" dirty="0"/>
              <a:t>Example: </a:t>
            </a:r>
          </a:p>
          <a:p>
            <a:pPr marL="0" indent="0">
              <a:buNone/>
            </a:pPr>
            <a:r>
              <a:rPr lang="en-US" sz="2200" dirty="0"/>
              <a:t>The </a:t>
            </a:r>
            <a:r>
              <a:rPr lang="en-US" sz="2200" dirty="0" err="1"/>
              <a:t>Hygromycin</a:t>
            </a:r>
            <a:r>
              <a:rPr lang="en-US" sz="2200" dirty="0"/>
              <a:t> </a:t>
            </a:r>
            <a:r>
              <a:rPr lang="en-US" sz="2200" dirty="0" err="1"/>
              <a:t>PhosphoTransferase</a:t>
            </a:r>
            <a:r>
              <a:rPr lang="en-US" sz="2200" dirty="0"/>
              <a:t> (HPT) -encoding  gene </a:t>
            </a:r>
          </a:p>
          <a:p>
            <a:pPr marL="0" indent="0">
              <a:buNone/>
            </a:pPr>
            <a:r>
              <a:rPr lang="en-US" sz="2200" dirty="0"/>
              <a:t>(from </a:t>
            </a:r>
            <a:r>
              <a:rPr lang="en-US" sz="2200" i="1" dirty="0"/>
              <a:t>E. coli</a:t>
            </a:r>
            <a:r>
              <a:rPr lang="en-US" sz="2200" dirty="0"/>
              <a:t>) can detoxify </a:t>
            </a:r>
            <a:r>
              <a:rPr lang="en-US" sz="2200" dirty="0" err="1"/>
              <a:t>hygromycin</a:t>
            </a:r>
            <a:r>
              <a:rPr lang="en-US" sz="2200" dirty="0"/>
              <a:t>, a chemical that inhibits translation by ribosomes.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HPT and hygromycin is often used to select for transformed animal and plant cells.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717032"/>
            <a:ext cx="1227501" cy="1249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399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Screening</a:t>
            </a:r>
            <a:r>
              <a:rPr lang="en-US" dirty="0"/>
              <a:t> for transformed cells (identify transformed cells among non-transformed)</a:t>
            </a:r>
          </a:p>
          <a:p>
            <a:pPr marL="0" indent="0">
              <a:buNone/>
            </a:pPr>
            <a:r>
              <a:rPr lang="en-US" sz="2200" dirty="0"/>
              <a:t>1. Plasmid carries gene that produces protein that can be visualized, either directly or by an assay that marks the cell (without killing it)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2. After transformation, cells are screened for marked cells.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3. Transformed cells are </a:t>
            </a:r>
          </a:p>
          <a:p>
            <a:pPr marL="0" indent="0">
              <a:buNone/>
            </a:pPr>
            <a:r>
              <a:rPr lang="en-US" sz="2200" dirty="0"/>
              <a:t>collected and grown.</a:t>
            </a:r>
          </a:p>
          <a:p>
            <a:pPr marL="0" indent="0">
              <a:buNone/>
            </a:pPr>
            <a:endParaRPr lang="en-US" sz="2200" dirty="0"/>
          </a:p>
          <a:p>
            <a:pPr marL="457200" indent="-457200">
              <a:buAutoNum type="alphaLcPeriod"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Example: </a:t>
            </a:r>
          </a:p>
          <a:p>
            <a:pPr marL="0" indent="0">
              <a:buNone/>
            </a:pPr>
            <a:r>
              <a:rPr lang="en-US" sz="2200" dirty="0"/>
              <a:t>The Green Fluorescent Protein </a:t>
            </a:r>
          </a:p>
          <a:p>
            <a:pPr marL="0" indent="0">
              <a:buNone/>
            </a:pPr>
            <a:r>
              <a:rPr lang="en-US" sz="2200" dirty="0"/>
              <a:t>(GFP)-encoding gene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84"/>
          <a:stretch/>
        </p:blipFill>
        <p:spPr bwMode="auto">
          <a:xfrm rot="10800000">
            <a:off x="6084168" y="3349042"/>
            <a:ext cx="2016224" cy="332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95936" y="3671847"/>
            <a:ext cx="186858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phase contrast</a:t>
            </a:r>
          </a:p>
          <a:p>
            <a:r>
              <a:rPr lang="en-US" sz="1400" dirty="0"/>
              <a:t>imaging shows</a:t>
            </a:r>
          </a:p>
          <a:p>
            <a:r>
              <a:rPr lang="en-US" sz="1400" dirty="0"/>
              <a:t>all cells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Excitation with</a:t>
            </a:r>
          </a:p>
          <a:p>
            <a:r>
              <a:rPr lang="en-US" sz="1400" dirty="0"/>
              <a:t>blue light results</a:t>
            </a:r>
          </a:p>
          <a:p>
            <a:r>
              <a:rPr lang="en-US" sz="1400" dirty="0"/>
              <a:t>in green light emission </a:t>
            </a:r>
          </a:p>
          <a:p>
            <a:r>
              <a:rPr lang="en-US" sz="1400" dirty="0"/>
              <a:t>from GFP-transformed</a:t>
            </a:r>
          </a:p>
          <a:p>
            <a:r>
              <a:rPr lang="en-US" sz="1400" dirty="0"/>
              <a:t>cells. </a:t>
            </a:r>
          </a:p>
        </p:txBody>
      </p:sp>
    </p:spTree>
    <p:extLst>
      <p:ext uri="{BB962C8B-B14F-4D97-AF65-F5344CB8AC3E}">
        <p14:creationId xmlns:p14="http://schemas.microsoft.com/office/powerpoint/2010/main" val="1841544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Chemical methods</a:t>
            </a:r>
          </a:p>
          <a:p>
            <a:pPr lvl="1"/>
            <a:r>
              <a:rPr lang="en-US" dirty="0"/>
              <a:t>Cation/heat shock method (also bacteria)</a:t>
            </a:r>
          </a:p>
          <a:p>
            <a:pPr lvl="1"/>
            <a:r>
              <a:rPr lang="en-US" dirty="0"/>
              <a:t>Liposome method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Physical methods</a:t>
            </a:r>
          </a:p>
          <a:p>
            <a:pPr lvl="1"/>
            <a:r>
              <a:rPr lang="en-US" dirty="0"/>
              <a:t>Injection </a:t>
            </a:r>
          </a:p>
          <a:p>
            <a:pPr lvl="1"/>
            <a:r>
              <a:rPr lang="en-US" dirty="0"/>
              <a:t>Electroporation(Also bacteria)</a:t>
            </a:r>
          </a:p>
          <a:p>
            <a:pPr lvl="1"/>
            <a:r>
              <a:rPr lang="en-US" dirty="0"/>
              <a:t>Micro-projectile bombardment</a:t>
            </a:r>
          </a:p>
        </p:txBody>
      </p:sp>
    </p:spTree>
    <p:extLst>
      <p:ext uri="{BB962C8B-B14F-4D97-AF65-F5344CB8AC3E}">
        <p14:creationId xmlns:p14="http://schemas.microsoft.com/office/powerpoint/2010/main" val="2180687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BFDC4-C60E-FC48-9EC1-411D0781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0843B-5FAA-7941-A005-4B3048601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Transformation </a:t>
            </a:r>
            <a:r>
              <a:rPr lang="en-US" dirty="0"/>
              <a:t>(introduction of DNA to bacterial cells)</a:t>
            </a:r>
          </a:p>
          <a:p>
            <a:r>
              <a:rPr lang="en-US" dirty="0">
                <a:solidFill>
                  <a:srgbClr val="C00000"/>
                </a:solidFill>
              </a:rPr>
              <a:t>Transfection</a:t>
            </a:r>
            <a:r>
              <a:rPr lang="en-US" dirty="0"/>
              <a:t> (introduction of DNA to eukaryotic cells</a:t>
            </a:r>
          </a:p>
          <a:p>
            <a:r>
              <a:rPr lang="en-US" dirty="0">
                <a:solidFill>
                  <a:srgbClr val="C00000"/>
                </a:solidFill>
              </a:rPr>
              <a:t>Transduction </a:t>
            </a:r>
            <a:r>
              <a:rPr lang="en-US" dirty="0"/>
              <a:t>(introduction of DNA to prokaryotes or eukaryote cell culture through a viral vector)</a:t>
            </a:r>
          </a:p>
        </p:txBody>
      </p:sp>
    </p:spTree>
    <p:extLst>
      <p:ext uri="{BB962C8B-B14F-4D97-AF65-F5344CB8AC3E}">
        <p14:creationId xmlns:p14="http://schemas.microsoft.com/office/powerpoint/2010/main" val="2117757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Cation</a:t>
            </a:r>
            <a:r>
              <a:rPr lang="en-US" dirty="0"/>
              <a:t>/heat shock method </a:t>
            </a:r>
            <a:br>
              <a:rPr lang="en-US" dirty="0"/>
            </a:br>
            <a:r>
              <a:rPr lang="en-US" dirty="0"/>
              <a:t>to transform yeast cells</a:t>
            </a:r>
          </a:p>
        </p:txBody>
      </p:sp>
      <p:pic>
        <p:nvPicPr>
          <p:cNvPr id="4098" name="Picture 2" descr="http://2011.igem.org/wiki/images/thumb/5/55/Yeast_Transformation.jpg/300px-Yeast_Transform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836" y="1430214"/>
            <a:ext cx="2282269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1916832"/>
            <a:ext cx="525658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Method is almost identical to what you </a:t>
            </a:r>
          </a:p>
          <a:p>
            <a:r>
              <a:rPr lang="en-US" sz="2200" dirty="0"/>
              <a:t>have used for transformation of </a:t>
            </a:r>
            <a:r>
              <a:rPr lang="en-US" sz="2200" i="1" dirty="0"/>
              <a:t>E. coli </a:t>
            </a:r>
            <a:r>
              <a:rPr lang="en-US" sz="2200" dirty="0"/>
              <a:t>cells</a:t>
            </a:r>
          </a:p>
          <a:p>
            <a:endParaRPr lang="en-US" sz="2200" dirty="0"/>
          </a:p>
          <a:p>
            <a:r>
              <a:rPr lang="en-US" sz="2200" dirty="0"/>
              <a:t>Yeast is the by far most studied eukaryotic</a:t>
            </a:r>
          </a:p>
          <a:p>
            <a:r>
              <a:rPr lang="en-US" sz="2200" dirty="0"/>
              <a:t>organism when it comes to basal cellular mechanisms and metabolism. </a:t>
            </a:r>
          </a:p>
          <a:p>
            <a:endParaRPr lang="en-US" sz="2200" dirty="0"/>
          </a:p>
          <a:p>
            <a:r>
              <a:rPr lang="en-US" sz="2200" dirty="0"/>
              <a:t>This analysis is deeply dependent on the ability to generate various gene constructs and introduce them into cells for analysis of effects. </a:t>
            </a:r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34182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5688</TotalTime>
  <Words>419</Words>
  <Application>Microsoft Macintosh PowerPoint</Application>
  <PresentationFormat>On-screen Show (4:3)</PresentationFormat>
  <Paragraphs>71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Chapter 17. Introduction of DNA into eukaryotic cells  - chemical and physical methods</vt:lpstr>
      <vt:lpstr>Two different end goals of DNA introduction</vt:lpstr>
      <vt:lpstr>PowerPoint Presentation</vt:lpstr>
      <vt:lpstr>PowerPoint Presentation</vt:lpstr>
      <vt:lpstr>Examples of methods</vt:lpstr>
      <vt:lpstr>REMINDER: Terminology</vt:lpstr>
      <vt:lpstr>Cation/heat shock method  to transform yeast cells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Cloning with plasmids in E. coli</dc:title>
  <dc:creator>Peter Hollmann</dc:creator>
  <cp:lastModifiedBy>Kathleen Fitzpatrick</cp:lastModifiedBy>
  <cp:revision>226</cp:revision>
  <cp:lastPrinted>2018-11-07T21:15:54Z</cp:lastPrinted>
  <dcterms:created xsi:type="dcterms:W3CDTF">2009-06-23T15:41:39Z</dcterms:created>
  <dcterms:modified xsi:type="dcterms:W3CDTF">2020-12-04T06:04:36Z</dcterms:modified>
</cp:coreProperties>
</file>