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handoutMasterIdLst>
    <p:handoutMasterId r:id="rId6"/>
  </p:handoutMasterIdLst>
  <p:sldIdLst>
    <p:sldId id="269" r:id="rId2"/>
    <p:sldId id="325" r:id="rId3"/>
    <p:sldId id="289" r:id="rId4"/>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8"/>
    <p:restoredTop sz="94444" autoAdjust="0"/>
  </p:normalViewPr>
  <p:slideViewPr>
    <p:cSldViewPr>
      <p:cViewPr varScale="1">
        <p:scale>
          <a:sx n="99" d="100"/>
          <a:sy n="99" d="100"/>
        </p:scale>
        <p:origin x="1464"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159570" cy="365698"/>
          </a:xfrm>
          <a:prstGeom prst="rect">
            <a:avLst/>
          </a:prstGeom>
        </p:spPr>
        <p:txBody>
          <a:bodyPr vert="horz" lIns="95509" tIns="47755" rIns="95509" bIns="47755" rtlCol="0"/>
          <a:lstStyle>
            <a:lvl1pPr algn="l">
              <a:defRPr sz="1300"/>
            </a:lvl1pPr>
          </a:lstStyle>
          <a:p>
            <a:endParaRPr lang="en-CA"/>
          </a:p>
        </p:txBody>
      </p:sp>
      <p:sp>
        <p:nvSpPr>
          <p:cNvPr id="3" name="Date Placeholder 2"/>
          <p:cNvSpPr>
            <a:spLocks noGrp="1"/>
          </p:cNvSpPr>
          <p:nvPr>
            <p:ph type="dt" sz="quarter" idx="1"/>
          </p:nvPr>
        </p:nvSpPr>
        <p:spPr>
          <a:xfrm>
            <a:off x="5439438" y="1"/>
            <a:ext cx="4159570" cy="365698"/>
          </a:xfrm>
          <a:prstGeom prst="rect">
            <a:avLst/>
          </a:prstGeom>
        </p:spPr>
        <p:txBody>
          <a:bodyPr vert="horz" lIns="95509" tIns="47755" rIns="95509" bIns="47755" rtlCol="0"/>
          <a:lstStyle>
            <a:lvl1pPr algn="r">
              <a:defRPr sz="1300"/>
            </a:lvl1pPr>
          </a:lstStyle>
          <a:p>
            <a:fld id="{9628B4EA-452A-4B10-A565-54898270EAD1}" type="datetimeFigureOut">
              <a:rPr lang="en-CA" smtClean="0"/>
              <a:pPr/>
              <a:t>2020-12-03</a:t>
            </a:fld>
            <a:endParaRPr lang="en-CA"/>
          </a:p>
        </p:txBody>
      </p:sp>
      <p:sp>
        <p:nvSpPr>
          <p:cNvPr id="4" name="Footer Placeholder 3"/>
          <p:cNvSpPr>
            <a:spLocks noGrp="1"/>
          </p:cNvSpPr>
          <p:nvPr>
            <p:ph type="ftr" sz="quarter" idx="2"/>
          </p:nvPr>
        </p:nvSpPr>
        <p:spPr>
          <a:xfrm>
            <a:off x="1" y="6948246"/>
            <a:ext cx="4159570" cy="365697"/>
          </a:xfrm>
          <a:prstGeom prst="rect">
            <a:avLst/>
          </a:prstGeom>
        </p:spPr>
        <p:txBody>
          <a:bodyPr vert="horz" lIns="95509" tIns="47755" rIns="95509" bIns="47755" rtlCol="0" anchor="b"/>
          <a:lstStyle>
            <a:lvl1pPr algn="l">
              <a:defRPr sz="1300"/>
            </a:lvl1pPr>
          </a:lstStyle>
          <a:p>
            <a:endParaRPr lang="en-CA"/>
          </a:p>
        </p:txBody>
      </p:sp>
      <p:sp>
        <p:nvSpPr>
          <p:cNvPr id="5" name="Slide Number Placeholder 4"/>
          <p:cNvSpPr>
            <a:spLocks noGrp="1"/>
          </p:cNvSpPr>
          <p:nvPr>
            <p:ph type="sldNum" sz="quarter" idx="3"/>
          </p:nvPr>
        </p:nvSpPr>
        <p:spPr>
          <a:xfrm>
            <a:off x="5439438" y="6948246"/>
            <a:ext cx="4159570" cy="365697"/>
          </a:xfrm>
          <a:prstGeom prst="rect">
            <a:avLst/>
          </a:prstGeom>
        </p:spPr>
        <p:txBody>
          <a:bodyPr vert="horz" lIns="95509" tIns="47755" rIns="95509" bIns="47755" rtlCol="0" anchor="b"/>
          <a:lstStyle>
            <a:lvl1pPr algn="r">
              <a:defRPr sz="1300"/>
            </a:lvl1pPr>
          </a:lstStyle>
          <a:p>
            <a:fld id="{D0AF2EDB-59B8-4D7F-8373-394D10B65058}" type="slidenum">
              <a:rPr lang="en-CA" smtClean="0"/>
              <a:pPr/>
              <a:t>‹#›</a:t>
            </a:fld>
            <a:endParaRPr lang="en-CA"/>
          </a:p>
        </p:txBody>
      </p:sp>
    </p:spTree>
    <p:extLst>
      <p:ext uri="{BB962C8B-B14F-4D97-AF65-F5344CB8AC3E}">
        <p14:creationId xmlns:p14="http://schemas.microsoft.com/office/powerpoint/2010/main" val="8517177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520" cy="365760"/>
          </a:xfrm>
          <a:prstGeom prst="rect">
            <a:avLst/>
          </a:prstGeom>
        </p:spPr>
        <p:txBody>
          <a:bodyPr vert="horz" lIns="96664" tIns="48332" rIns="96664" bIns="48332" rtlCol="0"/>
          <a:lstStyle>
            <a:lvl1pPr algn="l">
              <a:defRPr sz="1300"/>
            </a:lvl1pPr>
          </a:lstStyle>
          <a:p>
            <a:endParaRPr lang="en-US"/>
          </a:p>
        </p:txBody>
      </p:sp>
      <p:sp>
        <p:nvSpPr>
          <p:cNvPr id="3" name="Date Placeholder 2"/>
          <p:cNvSpPr>
            <a:spLocks noGrp="1"/>
          </p:cNvSpPr>
          <p:nvPr>
            <p:ph type="dt" idx="1"/>
          </p:nvPr>
        </p:nvSpPr>
        <p:spPr>
          <a:xfrm>
            <a:off x="5438459" y="0"/>
            <a:ext cx="4160520" cy="365760"/>
          </a:xfrm>
          <a:prstGeom prst="rect">
            <a:avLst/>
          </a:prstGeom>
        </p:spPr>
        <p:txBody>
          <a:bodyPr vert="horz" lIns="96664" tIns="48332" rIns="96664" bIns="48332" rtlCol="0"/>
          <a:lstStyle>
            <a:lvl1pPr algn="r">
              <a:defRPr sz="1300"/>
            </a:lvl1pPr>
          </a:lstStyle>
          <a:p>
            <a:fld id="{E6BE678F-4611-4279-A479-C8205E30B4FF}" type="datetimeFigureOut">
              <a:rPr lang="en-US" smtClean="0"/>
              <a:pPr/>
              <a:t>12/3/20</a:t>
            </a:fld>
            <a:endParaRPr lang="en-US"/>
          </a:p>
        </p:txBody>
      </p:sp>
      <p:sp>
        <p:nvSpPr>
          <p:cNvPr id="4" name="Slide Image Placeholder 3"/>
          <p:cNvSpPr>
            <a:spLocks noGrp="1" noRot="1" noChangeAspect="1"/>
          </p:cNvSpPr>
          <p:nvPr>
            <p:ph type="sldImg" idx="2"/>
          </p:nvPr>
        </p:nvSpPr>
        <p:spPr>
          <a:xfrm>
            <a:off x="2973388" y="549275"/>
            <a:ext cx="3654425" cy="2741613"/>
          </a:xfrm>
          <a:prstGeom prst="rect">
            <a:avLst/>
          </a:prstGeom>
          <a:noFill/>
          <a:ln w="12700">
            <a:solidFill>
              <a:prstClr val="black"/>
            </a:solidFill>
          </a:ln>
        </p:spPr>
        <p:txBody>
          <a:bodyPr vert="horz" lIns="96664" tIns="48332" rIns="96664" bIns="48332" rtlCol="0" anchor="ctr"/>
          <a:lstStyle/>
          <a:p>
            <a:endParaRPr lang="en-US"/>
          </a:p>
        </p:txBody>
      </p:sp>
      <p:sp>
        <p:nvSpPr>
          <p:cNvPr id="5" name="Notes Placeholder 4"/>
          <p:cNvSpPr>
            <a:spLocks noGrp="1"/>
          </p:cNvSpPr>
          <p:nvPr>
            <p:ph type="body" sz="quarter" idx="3"/>
          </p:nvPr>
        </p:nvSpPr>
        <p:spPr>
          <a:xfrm>
            <a:off x="960120" y="3474720"/>
            <a:ext cx="7680960" cy="3291840"/>
          </a:xfrm>
          <a:prstGeom prst="rect">
            <a:avLst/>
          </a:prstGeom>
        </p:spPr>
        <p:txBody>
          <a:bodyPr vert="horz" lIns="96664" tIns="48332" rIns="96664" bIns="4833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0"/>
            <a:ext cx="4160520" cy="365760"/>
          </a:xfrm>
          <a:prstGeom prst="rect">
            <a:avLst/>
          </a:prstGeom>
        </p:spPr>
        <p:txBody>
          <a:bodyPr vert="horz" lIns="96664" tIns="48332" rIns="96664" bIns="48332" rtlCol="0" anchor="b"/>
          <a:lstStyle>
            <a:lvl1pPr algn="l">
              <a:defRPr sz="1300"/>
            </a:lvl1pPr>
          </a:lstStyle>
          <a:p>
            <a:endParaRPr lang="en-US"/>
          </a:p>
        </p:txBody>
      </p:sp>
      <p:sp>
        <p:nvSpPr>
          <p:cNvPr id="7" name="Slide Number Placeholder 6"/>
          <p:cNvSpPr>
            <a:spLocks noGrp="1"/>
          </p:cNvSpPr>
          <p:nvPr>
            <p:ph type="sldNum" sz="quarter" idx="5"/>
          </p:nvPr>
        </p:nvSpPr>
        <p:spPr>
          <a:xfrm>
            <a:off x="5438459" y="6948170"/>
            <a:ext cx="4160520" cy="365760"/>
          </a:xfrm>
          <a:prstGeom prst="rect">
            <a:avLst/>
          </a:prstGeom>
        </p:spPr>
        <p:txBody>
          <a:bodyPr vert="horz" lIns="96664" tIns="48332" rIns="96664" bIns="48332" rtlCol="0" anchor="b"/>
          <a:lstStyle>
            <a:lvl1pPr algn="r">
              <a:defRPr sz="1300"/>
            </a:lvl1pPr>
          </a:lstStyle>
          <a:p>
            <a:fld id="{7B188571-ED69-468E-A935-881755AFADB6}" type="slidenum">
              <a:rPr lang="en-US" smtClean="0"/>
              <a:pPr/>
              <a:t>‹#›</a:t>
            </a:fld>
            <a:endParaRPr lang="en-US"/>
          </a:p>
        </p:txBody>
      </p:sp>
    </p:spTree>
    <p:extLst>
      <p:ext uri="{BB962C8B-B14F-4D97-AF65-F5344CB8AC3E}">
        <p14:creationId xmlns:p14="http://schemas.microsoft.com/office/powerpoint/2010/main" val="1100670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Injection can be done in other organisms too.  Stage is important. You cannot be sure of getting it into the nucleus so prior to nuclear fusion is good. Some DNA is only integrated during cell division when the nuclear envelope dissolves.</a:t>
            </a:r>
          </a:p>
        </p:txBody>
      </p:sp>
      <p:sp>
        <p:nvSpPr>
          <p:cNvPr id="4" name="Slide Number Placeholder 3"/>
          <p:cNvSpPr>
            <a:spLocks noGrp="1"/>
          </p:cNvSpPr>
          <p:nvPr>
            <p:ph type="sldNum" sz="quarter" idx="5"/>
          </p:nvPr>
        </p:nvSpPr>
        <p:spPr/>
        <p:txBody>
          <a:bodyPr/>
          <a:lstStyle/>
          <a:p>
            <a:fld id="{7B188571-ED69-468E-A935-881755AFADB6}" type="slidenum">
              <a:rPr lang="en-US" smtClean="0"/>
              <a:pPr/>
              <a:t>3</a:t>
            </a:fld>
            <a:endParaRPr lang="en-US"/>
          </a:p>
        </p:txBody>
      </p:sp>
    </p:spTree>
    <p:extLst>
      <p:ext uri="{BB962C8B-B14F-4D97-AF65-F5344CB8AC3E}">
        <p14:creationId xmlns:p14="http://schemas.microsoft.com/office/powerpoint/2010/main" val="333571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BEFCBC6-26DC-4656-A414-B89D06FAD687}" type="datetimeFigureOut">
              <a:rPr lang="en-US" smtClean="0"/>
              <a:pPr/>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FCBC6-26DC-4656-A414-B89D06FAD687}" type="datetimeFigureOut">
              <a:rPr lang="en-US" smtClean="0"/>
              <a:pPr/>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FCBC6-26DC-4656-A414-B89D06FAD687}" type="datetimeFigureOut">
              <a:rPr lang="en-US" smtClean="0"/>
              <a:pPr/>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768350"/>
            <a:ext cx="7772400" cy="1143000"/>
          </a:xfrm>
        </p:spPr>
        <p:txBody>
          <a:bodyPr/>
          <a:lstStyle/>
          <a:p>
            <a:r>
              <a:rPr lang="en-US"/>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endParaRPr lang="en-CA"/>
          </a:p>
        </p:txBody>
      </p:sp>
      <p:sp>
        <p:nvSpPr>
          <p:cNvPr id="4" name="Text Placeholder 3"/>
          <p:cNvSpPr>
            <a:spLocks noGrp="1"/>
          </p:cNvSpPr>
          <p:nvPr>
            <p:ph type="body"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665163" y="6367463"/>
            <a:ext cx="1905000" cy="457200"/>
          </a:xfrm>
          <a:prstGeom prst="rect">
            <a:avLst/>
          </a:prstGeom>
        </p:spPr>
        <p:txBody>
          <a:bodyPr/>
          <a:lstStyle>
            <a:lvl1pPr>
              <a:defRPr/>
            </a:lvl1pPr>
          </a:lstStyle>
          <a:p>
            <a:endParaRPr lang="en-US"/>
          </a:p>
        </p:txBody>
      </p:sp>
      <p:sp>
        <p:nvSpPr>
          <p:cNvPr id="6" name="Footer Placeholder 5"/>
          <p:cNvSpPr>
            <a:spLocks noGrp="1"/>
          </p:cNvSpPr>
          <p:nvPr>
            <p:ph type="ftr" sz="quarter" idx="11"/>
          </p:nvPr>
        </p:nvSpPr>
        <p:spPr>
          <a:xfrm>
            <a:off x="3103563" y="6367463"/>
            <a:ext cx="2895600" cy="457200"/>
          </a:xfrm>
          <a:prstGeom prst="rect">
            <a:avLst/>
          </a:prstGeom>
        </p:spPr>
        <p:txBody>
          <a:bodyPr/>
          <a:lstStyle>
            <a:lvl1pPr>
              <a:defRPr/>
            </a:lvl1pPr>
          </a:lstStyle>
          <a:p>
            <a:endParaRPr lang="en-US"/>
          </a:p>
        </p:txBody>
      </p:sp>
      <p:sp>
        <p:nvSpPr>
          <p:cNvPr id="7" name="Slide Number Placeholder 6"/>
          <p:cNvSpPr>
            <a:spLocks noGrp="1"/>
          </p:cNvSpPr>
          <p:nvPr>
            <p:ph type="sldNum" sz="quarter" idx="12"/>
          </p:nvPr>
        </p:nvSpPr>
        <p:spPr>
          <a:xfrm>
            <a:off x="6532563" y="6367463"/>
            <a:ext cx="1905000" cy="457200"/>
          </a:xfrm>
          <a:prstGeom prst="rect">
            <a:avLst/>
          </a:prstGeom>
        </p:spPr>
        <p:txBody>
          <a:bodyPr/>
          <a:lstStyle>
            <a:lvl1pPr>
              <a:defRPr/>
            </a:lvl1pPr>
          </a:lstStyle>
          <a:p>
            <a:fld id="{7B64BD7B-D32C-4852-9C31-4CEB3F5114B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EFCBC6-26DC-4656-A414-B89D06FAD687}" type="datetimeFigureOut">
              <a:rPr lang="en-US" smtClean="0"/>
              <a:pPr/>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EFCBC6-26DC-4656-A414-B89D06FAD687}" type="datetimeFigureOut">
              <a:rPr lang="en-US" smtClean="0"/>
              <a:pPr/>
              <a:t>12/3/20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BEFCBC6-26DC-4656-A414-B89D06FAD687}" type="datetimeFigureOut">
              <a:rPr lang="en-US" smtClean="0"/>
              <a:pPr/>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BEFCBC6-26DC-4656-A414-B89D06FAD687}" type="datetimeFigureOut">
              <a:rPr lang="en-US" smtClean="0"/>
              <a:pPr/>
              <a:t>12/3/20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BEFCBC6-26DC-4656-A414-B89D06FAD687}" type="datetimeFigureOut">
              <a:rPr lang="en-US" smtClean="0"/>
              <a:pPr/>
              <a:t>12/3/20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EFCBC6-26DC-4656-A414-B89D06FAD687}" type="datetimeFigureOut">
              <a:rPr lang="en-US" smtClean="0"/>
              <a:pPr/>
              <a:t>12/3/20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FCBC6-26DC-4656-A414-B89D06FAD687}" type="datetimeFigureOut">
              <a:rPr lang="en-US" smtClean="0"/>
              <a:pPr/>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BEFCBC6-26DC-4656-A414-B89D06FAD687}" type="datetimeFigureOut">
              <a:rPr lang="en-US" smtClean="0"/>
              <a:pPr/>
              <a:t>12/3/20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C5C12A-E7EB-4EA1-B8B4-F4B4F287033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EFCBC6-26DC-4656-A414-B89D06FAD687}" type="datetimeFigureOut">
              <a:rPr lang="en-US" smtClean="0"/>
              <a:pPr/>
              <a:t>12/3/20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C5C12A-E7EB-4EA1-B8B4-F4B4F287033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39552" y="176009"/>
            <a:ext cx="7772400" cy="918795"/>
          </a:xfrm>
        </p:spPr>
        <p:txBody>
          <a:bodyPr>
            <a:normAutofit/>
          </a:bodyPr>
          <a:lstStyle/>
          <a:p>
            <a:r>
              <a:rPr lang="en-US" sz="2800" b="1" dirty="0">
                <a:solidFill>
                  <a:srgbClr val="002060"/>
                </a:solidFill>
              </a:rPr>
              <a:t>Introduction of DNA by liposomes- </a:t>
            </a:r>
            <a:r>
              <a:rPr lang="en-US" sz="2800" b="1" dirty="0" err="1">
                <a:solidFill>
                  <a:srgbClr val="002060"/>
                </a:solidFill>
              </a:rPr>
              <a:t>lipofection</a:t>
            </a:r>
            <a:br>
              <a:rPr lang="en-US" sz="2800" b="1" dirty="0"/>
            </a:br>
            <a:r>
              <a:rPr lang="en-US" sz="1800" dirty="0"/>
              <a:t>used extensively for transformation of animal cell cultures</a:t>
            </a:r>
          </a:p>
        </p:txBody>
      </p:sp>
      <p:pic>
        <p:nvPicPr>
          <p:cNvPr id="6151" name="Picture 7" descr="http://www.biontex.com/con_4_6_4/cms/upload/bilder/Transfektion3_e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3573016"/>
            <a:ext cx="5448300" cy="312420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17713" y="898137"/>
            <a:ext cx="8496944" cy="2585323"/>
          </a:xfrm>
          <a:prstGeom prst="rect">
            <a:avLst/>
          </a:prstGeom>
        </p:spPr>
        <p:txBody>
          <a:bodyPr wrap="square">
            <a:spAutoFit/>
          </a:bodyPr>
          <a:lstStyle/>
          <a:p>
            <a:endParaRPr lang="en-US" dirty="0"/>
          </a:p>
          <a:p>
            <a:r>
              <a:rPr lang="en-US" dirty="0"/>
              <a:t>1. Transfection-active </a:t>
            </a:r>
            <a:r>
              <a:rPr lang="en-US" dirty="0" err="1"/>
              <a:t>lipoplexes</a:t>
            </a:r>
            <a:r>
              <a:rPr lang="en-US" dirty="0"/>
              <a:t> spontaneously form from cationic lipids and  </a:t>
            </a:r>
          </a:p>
          <a:p>
            <a:r>
              <a:rPr lang="en-US" dirty="0"/>
              <a:t>           negatively charged DNA</a:t>
            </a:r>
          </a:p>
          <a:p>
            <a:endParaRPr lang="en-US" dirty="0"/>
          </a:p>
          <a:p>
            <a:pPr marL="342900" indent="-342900">
              <a:buAutoNum type="arabicPeriod" startAt="2"/>
            </a:pPr>
            <a:r>
              <a:rPr lang="en-US" dirty="0" err="1"/>
              <a:t>Lipoplexes</a:t>
            </a:r>
            <a:r>
              <a:rPr lang="en-US" dirty="0"/>
              <a:t> are taken up by endocytosis</a:t>
            </a:r>
          </a:p>
          <a:p>
            <a:pPr marL="342900" indent="-342900">
              <a:buAutoNum type="arabicPeriod" startAt="2"/>
            </a:pPr>
            <a:endParaRPr lang="en-US" dirty="0"/>
          </a:p>
          <a:p>
            <a:pPr marL="342900" indent="-342900">
              <a:buAutoNum type="arabicPeriod" startAt="2"/>
            </a:pPr>
            <a:r>
              <a:rPr lang="en-US" dirty="0"/>
              <a:t>The DNA is released by destruction of the endosome membrane</a:t>
            </a:r>
          </a:p>
          <a:p>
            <a:pPr marL="342900" indent="-342900">
              <a:buAutoNum type="arabicPeriod" startAt="2"/>
            </a:pPr>
            <a:endParaRPr lang="en-US" dirty="0"/>
          </a:p>
          <a:p>
            <a:r>
              <a:rPr lang="en-US" dirty="0"/>
              <a:t>4. The DNA enters the cell nucleus during mitosis</a:t>
            </a:r>
          </a:p>
        </p:txBody>
      </p:sp>
      <p:sp>
        <p:nvSpPr>
          <p:cNvPr id="6" name="TextBox 5"/>
          <p:cNvSpPr txBox="1"/>
          <p:nvPr/>
        </p:nvSpPr>
        <p:spPr>
          <a:xfrm>
            <a:off x="6293902" y="5949280"/>
            <a:ext cx="2520755" cy="646331"/>
          </a:xfrm>
          <a:prstGeom prst="rect">
            <a:avLst/>
          </a:prstGeom>
          <a:noFill/>
        </p:spPr>
        <p:txBody>
          <a:bodyPr wrap="none" rtlCol="0">
            <a:spAutoFit/>
          </a:bodyPr>
          <a:lstStyle/>
          <a:p>
            <a:r>
              <a:rPr lang="en-US" dirty="0"/>
              <a:t>Text and image from</a:t>
            </a:r>
          </a:p>
          <a:p>
            <a:r>
              <a:rPr lang="en-US" dirty="0"/>
              <a:t>http://www.biontex.com</a:t>
            </a:r>
          </a:p>
        </p:txBody>
      </p:sp>
      <p:sp>
        <p:nvSpPr>
          <p:cNvPr id="7" name="TextBox 6"/>
          <p:cNvSpPr txBox="1"/>
          <p:nvPr/>
        </p:nvSpPr>
        <p:spPr>
          <a:xfrm>
            <a:off x="6199549" y="3623340"/>
            <a:ext cx="1061253" cy="369332"/>
          </a:xfrm>
          <a:prstGeom prst="rect">
            <a:avLst/>
          </a:prstGeom>
          <a:noFill/>
        </p:spPr>
        <p:txBody>
          <a:bodyPr wrap="none" rtlCol="0">
            <a:spAutoFit/>
          </a:bodyPr>
          <a:lstStyle/>
          <a:p>
            <a:r>
              <a:rPr lang="en-US" dirty="0"/>
              <a:t>(</a:t>
            </a:r>
            <a:r>
              <a:rPr lang="en-US" dirty="0" err="1"/>
              <a:t>lipoplex</a:t>
            </a:r>
            <a:r>
              <a:rPr lang="en-US" dirty="0"/>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A3944DE-2DA5-7047-9950-9918C82C9D5B}"/>
              </a:ext>
            </a:extLst>
          </p:cNvPr>
          <p:cNvSpPr/>
          <p:nvPr/>
        </p:nvSpPr>
        <p:spPr>
          <a:xfrm>
            <a:off x="2195736" y="5877272"/>
            <a:ext cx="4572000" cy="276999"/>
          </a:xfrm>
          <a:prstGeom prst="rect">
            <a:avLst/>
          </a:prstGeom>
        </p:spPr>
        <p:txBody>
          <a:bodyPr>
            <a:spAutoFit/>
          </a:bodyPr>
          <a:lstStyle/>
          <a:p>
            <a:r>
              <a:rPr lang="en-US" sz="1200" b="1" dirty="0">
                <a:solidFill>
                  <a:srgbClr val="002060"/>
                </a:solidFill>
              </a:rPr>
              <a:t>https://</a:t>
            </a:r>
            <a:r>
              <a:rPr lang="en-US" sz="1200" b="1" dirty="0" err="1">
                <a:solidFill>
                  <a:srgbClr val="002060"/>
                </a:solidFill>
              </a:rPr>
              <a:t>www.slideshare.net</a:t>
            </a:r>
            <a:r>
              <a:rPr lang="en-US" sz="1200" b="1" dirty="0">
                <a:solidFill>
                  <a:srgbClr val="002060"/>
                </a:solidFill>
              </a:rPr>
              <a:t>/</a:t>
            </a:r>
            <a:r>
              <a:rPr lang="en-US" sz="1200" b="1" dirty="0" err="1">
                <a:solidFill>
                  <a:srgbClr val="002060"/>
                </a:solidFill>
              </a:rPr>
              <a:t>DanishKurien</a:t>
            </a:r>
            <a:r>
              <a:rPr lang="en-US" sz="1200" b="1" dirty="0">
                <a:solidFill>
                  <a:srgbClr val="002060"/>
                </a:solidFill>
              </a:rPr>
              <a:t>/liposomes-9644602</a:t>
            </a:r>
          </a:p>
        </p:txBody>
      </p:sp>
      <p:pic>
        <p:nvPicPr>
          <p:cNvPr id="6" name="Picture 5">
            <a:extLst>
              <a:ext uri="{FF2B5EF4-FFF2-40B4-BE49-F238E27FC236}">
                <a16:creationId xmlns:a16="http://schemas.microsoft.com/office/drawing/2014/main" id="{53362699-3200-F74A-9FCF-54FCA49FF9F5}"/>
              </a:ext>
            </a:extLst>
          </p:cNvPr>
          <p:cNvPicPr>
            <a:picLocks noChangeAspect="1"/>
          </p:cNvPicPr>
          <p:nvPr/>
        </p:nvPicPr>
        <p:blipFill>
          <a:blip r:embed="rId2"/>
          <a:stretch>
            <a:fillRect/>
          </a:stretch>
        </p:blipFill>
        <p:spPr>
          <a:xfrm>
            <a:off x="2123728" y="1916832"/>
            <a:ext cx="4521200" cy="3276600"/>
          </a:xfrm>
          <a:prstGeom prst="rect">
            <a:avLst/>
          </a:prstGeom>
        </p:spPr>
      </p:pic>
    </p:spTree>
    <p:extLst>
      <p:ext uri="{BB962C8B-B14F-4D97-AF65-F5344CB8AC3E}">
        <p14:creationId xmlns:p14="http://schemas.microsoft.com/office/powerpoint/2010/main" val="2278094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251520" y="188640"/>
            <a:ext cx="7920880" cy="778098"/>
          </a:xfrm>
          <a:prstGeom prst="rect">
            <a:avLst/>
          </a:prstGeom>
        </p:spPr>
        <p:txBody>
          <a:bodyPr vert="horz" lIns="91440" tIns="45720" rIns="91440" bIns="45720" rtlCol="0" anchor="ctr">
            <a:normAutofit fontScale="62500" lnSpcReduction="20000"/>
          </a:bodyPr>
          <a:lstStyle/>
          <a:p>
            <a:pPr lvl="0" algn="ctr">
              <a:spcBef>
                <a:spcPct val="0"/>
              </a:spcBef>
            </a:pPr>
            <a:r>
              <a:rPr kumimoji="0" lang="en-US" sz="4400" b="0" i="0" u="sng" strike="noStrike" kern="1200" cap="none" spc="0" normalizeH="0" baseline="0" noProof="0" dirty="0">
                <a:ln>
                  <a:noFill/>
                </a:ln>
                <a:solidFill>
                  <a:schemeClr val="tx1"/>
                </a:solidFill>
                <a:effectLst/>
                <a:uLnTx/>
                <a:uFillTx/>
                <a:latin typeface="+mj-lt"/>
                <a:ea typeface="+mj-ea"/>
                <a:cs typeface="+mj-cs"/>
              </a:rPr>
              <a:t>Microinjection</a:t>
            </a:r>
            <a:r>
              <a:rPr kumimoji="0" lang="en-US" sz="4400" b="0" i="0" u="none" strike="noStrike" kern="1200" cap="none" spc="0" normalizeH="0" baseline="0" noProof="0" dirty="0">
                <a:ln>
                  <a:noFill/>
                </a:ln>
                <a:solidFill>
                  <a:schemeClr val="tx1"/>
                </a:solidFill>
                <a:effectLst/>
                <a:uLnTx/>
                <a:uFillTx/>
                <a:latin typeface="+mj-lt"/>
                <a:ea typeface="+mj-ea"/>
                <a:cs typeface="+mj-cs"/>
              </a:rPr>
              <a:t> of DNA </a:t>
            </a:r>
            <a:r>
              <a:rPr lang="en-US" sz="4400" dirty="0"/>
              <a:t>into  fertilized mouse egg cell</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Picture 4"/>
          <p:cNvPicPr>
            <a:picLocks noChangeAspect="1" noChangeArrowheads="1"/>
          </p:cNvPicPr>
          <p:nvPr/>
        </p:nvPicPr>
        <p:blipFill>
          <a:blip r:embed="rId3" cstate="print">
            <a:lum bright="-6000" contrast="12000"/>
          </a:blip>
          <a:srcRect l="10686"/>
          <a:stretch>
            <a:fillRect/>
          </a:stretch>
        </p:blipFill>
        <p:spPr bwMode="auto">
          <a:xfrm>
            <a:off x="1043608" y="1124744"/>
            <a:ext cx="6986662" cy="5326988"/>
          </a:xfrm>
          <a:prstGeom prst="rect">
            <a:avLst/>
          </a:prstGeom>
          <a:noFill/>
        </p:spPr>
      </p:pic>
    </p:spTree>
  </p:cSld>
  <p:clrMapOvr>
    <a:masterClrMapping/>
  </p:clrMapOvr>
  <p:transition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5688</TotalTime>
  <Words>134</Words>
  <Application>Microsoft Macintosh PowerPoint</Application>
  <PresentationFormat>On-screen Show (4:3)</PresentationFormat>
  <Paragraphs>17</Paragraphs>
  <Slides>3</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Introduction of DNA by liposomes- lipofection used extensively for transformation of animal cell cultures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Cloning with plasmids in E. coli</dc:title>
  <dc:creator>Peter Hollmann</dc:creator>
  <cp:lastModifiedBy>Kathleen Fitzpatrick</cp:lastModifiedBy>
  <cp:revision>226</cp:revision>
  <cp:lastPrinted>2018-11-07T21:15:54Z</cp:lastPrinted>
  <dcterms:created xsi:type="dcterms:W3CDTF">2009-06-23T15:41:39Z</dcterms:created>
  <dcterms:modified xsi:type="dcterms:W3CDTF">2020-12-04T06:05:07Z</dcterms:modified>
</cp:coreProperties>
</file>