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5" r:id="rId2"/>
    <p:sldId id="318" r:id="rId3"/>
    <p:sldId id="311" r:id="rId4"/>
    <p:sldId id="312" r:id="rId5"/>
    <p:sldId id="314" r:id="rId6"/>
    <p:sldId id="259" r:id="rId7"/>
    <p:sldId id="315" r:id="rId8"/>
    <p:sldId id="261" r:id="rId9"/>
    <p:sldId id="279" r:id="rId10"/>
    <p:sldId id="326" r:id="rId11"/>
    <p:sldId id="281" r:id="rId12"/>
    <p:sldId id="275" r:id="rId13"/>
    <p:sldId id="321" r:id="rId14"/>
    <p:sldId id="313" r:id="rId15"/>
    <p:sldId id="288" r:id="rId16"/>
    <p:sldId id="316" r:id="rId17"/>
    <p:sldId id="330" r:id="rId18"/>
    <p:sldId id="282" r:id="rId19"/>
    <p:sldId id="336" r:id="rId20"/>
    <p:sldId id="287" r:id="rId21"/>
    <p:sldId id="337" r:id="rId22"/>
    <p:sldId id="290" r:id="rId2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/>
    <p:restoredTop sz="91503"/>
  </p:normalViewPr>
  <p:slideViewPr>
    <p:cSldViewPr>
      <p:cViewPr>
        <p:scale>
          <a:sx n="104" d="100"/>
          <a:sy n="104" d="100"/>
        </p:scale>
        <p:origin x="132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E137E25-FAB7-0D4F-8FB7-7169C8611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A327A4B-E062-A04E-AD0F-D361AA15C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6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A66382-443B-884E-9205-A8F7D4077B6D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0925" y="182563"/>
            <a:ext cx="4959350" cy="3719512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12CEAF-0694-3941-B9D4-2F2CEB90B5B1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I have identified En1 insertion alleles in two of these genes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Athb20, </a:t>
            </a:r>
          </a:p>
          <a:p>
            <a:pPr eaLnBrk="1" hangingPunct="1"/>
            <a:r>
              <a:rPr lang="en-US"/>
              <a:t>No phenotype possibly due to redundant gene function, known for other members of this gene family. I’m working on making double mutants related genes to uncover function, </a:t>
            </a:r>
          </a:p>
          <a:p>
            <a:pPr eaLnBrk="1" hangingPunct="1"/>
            <a:r>
              <a:rPr lang="en-US"/>
              <a:t>I’ve done translational fusion with marker gene, aerial organs expressed in </a:t>
            </a:r>
          </a:p>
          <a:p>
            <a:pPr eaLnBrk="1" hangingPunct="1"/>
            <a:r>
              <a:rPr lang="en-US"/>
              <a:t>Provascular cells, referred to as xylary procambium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70DFE-99A1-CE40-B97A-D6EE39085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B917D-28E1-F746-8366-81AB6D996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60C79-58D2-B441-B739-11C2450FF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3A5B-E014-EA47-BDC8-336E88927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6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B2A79-F4FD-7140-B60F-61501226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D2422-8C91-BB40-BDC2-A9A482665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5E158-C69D-B649-87A9-7E6ADB8BF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6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D43E3-38B3-774A-B3F4-266357BF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2BED4-01E4-014D-B6F4-4F2632EFA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5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15AE6-756E-9446-A132-F77F3326D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799DD-FDB0-2940-BBBF-45099B322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BB51A-8FEE-DE47-BE42-D20D89985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0B65F7-D9CB-2140-9F17-CEE34D2D56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BD65-BEC3-1B45-A189-AE119F0E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32855"/>
            <a:ext cx="2664296" cy="11430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Chapter 7B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44287-48EB-F44B-8717-B9762453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BED4-01E4-014D-B6F4-4F2632EFA5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1BD18-69FA-764C-A236-44278A66DC96}"/>
              </a:ext>
            </a:extLst>
          </p:cNvPr>
          <p:cNvSpPr txBox="1"/>
          <p:nvPr/>
        </p:nvSpPr>
        <p:spPr>
          <a:xfrm>
            <a:off x="354360" y="2132856"/>
            <a:ext cx="1913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Reporter plasmids</a:t>
            </a:r>
          </a:p>
          <a:p>
            <a:endParaRPr lang="en-US" dirty="0"/>
          </a:p>
          <a:p>
            <a:r>
              <a:rPr lang="en-US" dirty="0"/>
              <a:t>Transcriptional fusions and translational fusions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EBAE9-B86A-094E-91B0-16E154B2BB45}"/>
              </a:ext>
            </a:extLst>
          </p:cNvPr>
          <p:cNvSpPr/>
          <p:nvPr/>
        </p:nvSpPr>
        <p:spPr>
          <a:xfrm>
            <a:off x="354360" y="5633799"/>
            <a:ext cx="843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</a:rPr>
              <a:t>https://</a:t>
            </a:r>
            <a:r>
              <a:rPr lang="en-US" sz="1400" b="1" i="1" dirty="0" err="1">
                <a:solidFill>
                  <a:srgbClr val="002060"/>
                </a:solidFill>
              </a:rPr>
              <a:t>www.thermofisher.com</a:t>
            </a:r>
            <a:r>
              <a:rPr lang="en-US" sz="1400" b="1" i="1" dirty="0">
                <a:solidFill>
                  <a:srgbClr val="002060"/>
                </a:solidFill>
              </a:rPr>
              <a:t>/ca/</a:t>
            </a:r>
            <a:r>
              <a:rPr lang="en-US" sz="1400" b="1" i="1" dirty="0" err="1">
                <a:solidFill>
                  <a:srgbClr val="002060"/>
                </a:solidFill>
              </a:rPr>
              <a:t>en</a:t>
            </a:r>
            <a:r>
              <a:rPr lang="en-US" sz="1400" b="1" i="1" dirty="0">
                <a:solidFill>
                  <a:srgbClr val="002060"/>
                </a:solidFill>
              </a:rPr>
              <a:t>/home/life-science/protein-biology/protein-biology-learning-center/protein-biology-resource-library/pierce-protein-methods/luciferase-</a:t>
            </a:r>
            <a:r>
              <a:rPr lang="en-US" sz="1400" b="1" i="1" dirty="0" err="1">
                <a:solidFill>
                  <a:srgbClr val="002060"/>
                </a:solidFill>
              </a:rPr>
              <a:t>reporters.html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FE88B-620D-5841-A0D5-C69A82D97F8B}"/>
              </a:ext>
            </a:extLst>
          </p:cNvPr>
          <p:cNvSpPr txBox="1"/>
          <p:nvPr/>
        </p:nvSpPr>
        <p:spPr>
          <a:xfrm>
            <a:off x="3491880" y="136525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a lot of companies that supply reagents provide images and material that explains how the reagents work: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5C1F2-4D59-3D4E-B06A-A519FEA2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27748"/>
            <a:ext cx="4983832" cy="44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GB" sz="2400" b="1" dirty="0">
                <a:latin typeface="Verdana" charset="0"/>
              </a:rPr>
              <a:t>Lac Z  gene</a:t>
            </a:r>
          </a:p>
          <a:p>
            <a:pPr marL="342900" indent="-342900">
              <a:spcBef>
                <a:spcPct val="50000"/>
              </a:spcBef>
            </a:pPr>
            <a:r>
              <a:rPr lang="en-GB" sz="2400" b="1" dirty="0">
                <a:latin typeface="Verdana" charset="0"/>
              </a:rPr>
              <a:t>Encodes a </a:t>
            </a:r>
            <a:r>
              <a:rPr lang="en-GB" sz="2400" b="1" dirty="0">
                <a:latin typeface="Symbol" charset="0"/>
              </a:rPr>
              <a:t>b</a:t>
            </a:r>
            <a:r>
              <a:rPr lang="en-GB" sz="2400" b="1" dirty="0">
                <a:latin typeface="Verdana" charset="0"/>
              </a:rPr>
              <a:t>-galactosidase enzyme</a:t>
            </a: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1835150" y="3500438"/>
            <a:ext cx="6451600" cy="1203325"/>
            <a:chOff x="204" y="1781"/>
            <a:chExt cx="4065" cy="758"/>
          </a:xfrm>
        </p:grpSpPr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521" y="1888"/>
              <a:ext cx="4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/>
                <a:t>X-gal</a:t>
              </a:r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1065" y="200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229" y="1888"/>
              <a:ext cx="20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Blue precipitate that does not </a:t>
              </a:r>
            </a:p>
            <a:p>
              <a:r>
                <a:rPr lang="en-US" sz="1800">
                  <a:solidFill>
                    <a:schemeClr val="accent2"/>
                  </a:solidFill>
                </a:rPr>
                <a:t>diffuse out of cells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204" y="2251"/>
              <a:ext cx="1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5-bromo-4-chloro-3-indolyl</a:t>
              </a:r>
            </a:p>
            <a:p>
              <a:r>
                <a:rPr lang="en-US" sz="1200" dirty="0"/>
                <a:t>-</a:t>
              </a:r>
              <a:r>
                <a:rPr lang="en-US" sz="1200" dirty="0">
                  <a:sym typeface="Symbol" charset="0"/>
                </a:rPr>
                <a:t>-D-</a:t>
              </a:r>
              <a:r>
                <a:rPr lang="en-US" sz="1200" dirty="0" err="1">
                  <a:sym typeface="Symbol" charset="0"/>
                </a:rPr>
                <a:t>galactopyranoside</a:t>
              </a:r>
              <a:endParaRPr lang="en-US" sz="1200" dirty="0"/>
            </a:p>
          </p:txBody>
        </p:sp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>
              <a:off x="1195" y="1781"/>
              <a:ext cx="10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ym typeface="Symbol" charset="0"/>
                </a:rPr>
                <a:t>-galactosidase</a:t>
              </a:r>
            </a:p>
          </p:txBody>
        </p:sp>
      </p:grp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2124075" y="2492375"/>
            <a:ext cx="431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Histochemical assay (assay in tissue)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188913"/>
            <a:ext cx="8839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/>
              <a:t>GFP (green fluorescent protein)-encoding gene from</a:t>
            </a:r>
          </a:p>
          <a:p>
            <a:r>
              <a:rPr lang="en-US" sz="2400" b="1"/>
              <a:t>the jellyfish</a:t>
            </a:r>
            <a:r>
              <a:rPr lang="en-US" sz="2400" b="1" i="1"/>
              <a:t> Aequorea victoria</a:t>
            </a:r>
          </a:p>
          <a:p>
            <a:pPr>
              <a:spcBef>
                <a:spcPct val="50000"/>
              </a:spcBef>
            </a:pPr>
            <a:r>
              <a:rPr lang="en-GB" sz="2000">
                <a:latin typeface="Verdana" charset="0"/>
              </a:rPr>
              <a:t>Fluoresces green light on irradiation with blue light</a:t>
            </a:r>
          </a:p>
          <a:p>
            <a:pPr>
              <a:spcBef>
                <a:spcPct val="50000"/>
              </a:spcBef>
            </a:pPr>
            <a:r>
              <a:rPr lang="en-GB" sz="2000">
                <a:latin typeface="Verdana" charset="0"/>
              </a:rPr>
              <a:t>observed by fluorescence microscopy </a:t>
            </a:r>
          </a:p>
          <a:p>
            <a:pPr>
              <a:spcBef>
                <a:spcPct val="50000"/>
              </a:spcBef>
            </a:pPr>
            <a:endParaRPr lang="en-GB" sz="2000">
              <a:latin typeface="Verdana" charset="0"/>
            </a:endParaRPr>
          </a:p>
        </p:txBody>
      </p:sp>
      <p:pic>
        <p:nvPicPr>
          <p:cNvPr id="21507" name="Picture 4" descr="Jellyfish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r="26106" b="15050"/>
          <a:stretch>
            <a:fillRect/>
          </a:stretch>
        </p:blipFill>
        <p:spPr bwMode="auto">
          <a:xfrm>
            <a:off x="900113" y="3068638"/>
            <a:ext cx="26416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827088" y="6237288"/>
            <a:ext cx="302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jellyfish</a:t>
            </a:r>
            <a:r>
              <a:rPr lang="en-US" b="1" i="1"/>
              <a:t> Aequorea victoria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580063" y="5876925"/>
            <a:ext cx="324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A. thaliana</a:t>
            </a:r>
            <a:r>
              <a:rPr lang="en-US"/>
              <a:t> wild type (left)</a:t>
            </a:r>
          </a:p>
          <a:p>
            <a:r>
              <a:rPr lang="en-US"/>
              <a:t>35S-gfp transformed (right)</a:t>
            </a:r>
          </a:p>
        </p:txBody>
      </p:sp>
      <p:pic>
        <p:nvPicPr>
          <p:cNvPr id="21510" name="Picture 8" descr="transgenic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>
            <a:fillRect/>
          </a:stretch>
        </p:blipFill>
        <p:spPr bwMode="auto">
          <a:xfrm>
            <a:off x="5580063" y="1700213"/>
            <a:ext cx="26352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6"/>
          <p:cNvSpPr txBox="1">
            <a:spLocks noChangeArrowheads="1"/>
          </p:cNvSpPr>
          <p:nvPr/>
        </p:nvSpPr>
        <p:spPr bwMode="auto">
          <a:xfrm>
            <a:off x="179388" y="83661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Many spectral variants have been produced by mutagenesis:</a:t>
            </a:r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5033963" y="2230438"/>
            <a:ext cx="24590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1000"/>
          </a:p>
        </p:txBody>
      </p:sp>
      <p:sp>
        <p:nvSpPr>
          <p:cNvPr id="22532" name="Text Box 21"/>
          <p:cNvSpPr txBox="1">
            <a:spLocks noChangeArrowheads="1"/>
          </p:cNvSpPr>
          <p:nvPr/>
        </p:nvSpPr>
        <p:spPr bwMode="auto">
          <a:xfrm>
            <a:off x="528638" y="134938"/>
            <a:ext cx="475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Green Fluorescent  Protein (GFP)</a:t>
            </a:r>
          </a:p>
        </p:txBody>
      </p:sp>
      <p:pic>
        <p:nvPicPr>
          <p:cNvPr id="22533" name="Picture 28" descr="Merge1.jpg (70086 bytes)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552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29"/>
          <p:cNvSpPr>
            <a:spLocks noChangeArrowheads="1"/>
          </p:cNvSpPr>
          <p:nvPr/>
        </p:nvSpPr>
        <p:spPr bwMode="auto">
          <a:xfrm>
            <a:off x="468313" y="2276475"/>
            <a:ext cx="1728787" cy="503238"/>
          </a:xfrm>
          <a:prstGeom prst="rightArrow">
            <a:avLst>
              <a:gd name="adj1" fmla="val 50000"/>
              <a:gd name="adj2" fmla="val 858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5" name="AutoShape 30"/>
          <p:cNvSpPr>
            <a:spLocks noChangeArrowheads="1"/>
          </p:cNvSpPr>
          <p:nvPr/>
        </p:nvSpPr>
        <p:spPr bwMode="auto">
          <a:xfrm>
            <a:off x="2411413" y="2205038"/>
            <a:ext cx="577850" cy="6477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6" name="AutoShape 31"/>
          <p:cNvSpPr>
            <a:spLocks noChangeArrowheads="1"/>
          </p:cNvSpPr>
          <p:nvPr/>
        </p:nvSpPr>
        <p:spPr bwMode="auto">
          <a:xfrm>
            <a:off x="2411413" y="2997200"/>
            <a:ext cx="577850" cy="6477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7" name="AutoShape 32"/>
          <p:cNvSpPr>
            <a:spLocks noChangeArrowheads="1"/>
          </p:cNvSpPr>
          <p:nvPr/>
        </p:nvSpPr>
        <p:spPr bwMode="auto">
          <a:xfrm>
            <a:off x="2411413" y="3860800"/>
            <a:ext cx="577850" cy="647700"/>
          </a:xfrm>
          <a:prstGeom prst="sun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8" name="AutoShape 33"/>
          <p:cNvSpPr>
            <a:spLocks noChangeArrowheads="1"/>
          </p:cNvSpPr>
          <p:nvPr/>
        </p:nvSpPr>
        <p:spPr bwMode="auto">
          <a:xfrm>
            <a:off x="2411413" y="4797425"/>
            <a:ext cx="577850" cy="6477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9" name="Text Box 34"/>
          <p:cNvSpPr txBox="1">
            <a:spLocks noChangeArrowheads="1"/>
          </p:cNvSpPr>
          <p:nvPr/>
        </p:nvSpPr>
        <p:spPr bwMode="auto">
          <a:xfrm>
            <a:off x="3348038" y="2420938"/>
            <a:ext cx="15176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Green (GFP)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Yellow (YFP)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Cyan (CFP)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Red (RFP)</a:t>
            </a:r>
          </a:p>
        </p:txBody>
      </p:sp>
      <p:sp>
        <p:nvSpPr>
          <p:cNvPr id="22540" name="Text Box 35"/>
          <p:cNvSpPr txBox="1">
            <a:spLocks noChangeArrowheads="1"/>
          </p:cNvSpPr>
          <p:nvPr/>
        </p:nvSpPr>
        <p:spPr bwMode="auto">
          <a:xfrm>
            <a:off x="755650" y="1700213"/>
            <a:ext cx="394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Excitation		Emission</a:t>
            </a:r>
          </a:p>
        </p:txBody>
      </p:sp>
      <p:sp>
        <p:nvSpPr>
          <p:cNvPr id="22541" name="Rectangle 36"/>
          <p:cNvSpPr>
            <a:spLocks noChangeArrowheads="1"/>
          </p:cNvSpPr>
          <p:nvPr/>
        </p:nvSpPr>
        <p:spPr bwMode="auto">
          <a:xfrm>
            <a:off x="6732588" y="9810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Yellow (YFP)</a:t>
            </a:r>
          </a:p>
        </p:txBody>
      </p:sp>
      <p:pic>
        <p:nvPicPr>
          <p:cNvPr id="22542" name="Picture 37" descr="red g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205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38"/>
          <p:cNvSpPr>
            <a:spLocks noChangeArrowheads="1"/>
          </p:cNvSpPr>
          <p:nvPr/>
        </p:nvSpPr>
        <p:spPr bwMode="auto">
          <a:xfrm>
            <a:off x="7164388" y="36449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red (RFP)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741169"/>
            <a:ext cx="2133600" cy="476250"/>
          </a:xfrm>
        </p:spPr>
        <p:txBody>
          <a:bodyPr/>
          <a:lstStyle/>
          <a:p>
            <a:fld id="{51A15AE6-756E-9446-A132-F77F3326D6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576" y="1170498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Constructs: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5536" y="1772816"/>
            <a:ext cx="5976664" cy="216024"/>
            <a:chOff x="-684584" y="1412776"/>
            <a:chExt cx="5976664" cy="216024"/>
          </a:xfrm>
        </p:grpSpPr>
        <p:sp>
          <p:nvSpPr>
            <p:cNvPr id="4" name="Rectangle 3"/>
            <p:cNvSpPr/>
            <p:nvPr/>
          </p:nvSpPr>
          <p:spPr>
            <a:xfrm>
              <a:off x="-684584" y="1412776"/>
              <a:ext cx="4104456" cy="216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19872" y="1412776"/>
              <a:ext cx="1584176" cy="216024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GFP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4048" y="1412776"/>
              <a:ext cx="288032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3648" y="2636912"/>
            <a:ext cx="4896544" cy="216024"/>
            <a:chOff x="395536" y="1412776"/>
            <a:chExt cx="4896544" cy="216024"/>
          </a:xfrm>
        </p:grpSpPr>
        <p:sp>
          <p:nvSpPr>
            <p:cNvPr id="9" name="Rectangle 8"/>
            <p:cNvSpPr/>
            <p:nvPr/>
          </p:nvSpPr>
          <p:spPr>
            <a:xfrm>
              <a:off x="395536" y="1412776"/>
              <a:ext cx="3024336" cy="216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9872" y="1412776"/>
              <a:ext cx="1584176" cy="216024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GFP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4048" y="1412776"/>
              <a:ext cx="288032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91680" y="3645024"/>
            <a:ext cx="4608512" cy="216024"/>
            <a:chOff x="683568" y="1412776"/>
            <a:chExt cx="4608512" cy="216024"/>
          </a:xfrm>
        </p:grpSpPr>
        <p:sp>
          <p:nvSpPr>
            <p:cNvPr id="13" name="Rectangle 12"/>
            <p:cNvSpPr/>
            <p:nvPr/>
          </p:nvSpPr>
          <p:spPr>
            <a:xfrm>
              <a:off x="683568" y="1412776"/>
              <a:ext cx="2736304" cy="216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19872" y="1412776"/>
              <a:ext cx="1584176" cy="216024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GFP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04048" y="1412776"/>
              <a:ext cx="288032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55124" y="4529552"/>
            <a:ext cx="4045068" cy="288032"/>
            <a:chOff x="-294814" y="1412776"/>
            <a:chExt cx="5586894" cy="216024"/>
          </a:xfrm>
        </p:grpSpPr>
        <p:sp>
          <p:nvSpPr>
            <p:cNvPr id="17" name="Rectangle 16"/>
            <p:cNvSpPr/>
            <p:nvPr/>
          </p:nvSpPr>
          <p:spPr>
            <a:xfrm>
              <a:off x="-294814" y="1412776"/>
              <a:ext cx="3001072" cy="216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77578" y="1412776"/>
              <a:ext cx="2326470" cy="216024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GFP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04048" y="1412776"/>
              <a:ext cx="288032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5445224"/>
            <a:ext cx="4032448" cy="216024"/>
            <a:chOff x="1259632" y="1412776"/>
            <a:chExt cx="4032448" cy="216024"/>
          </a:xfrm>
        </p:grpSpPr>
        <p:sp>
          <p:nvSpPr>
            <p:cNvPr id="21" name="Rectangle 20"/>
            <p:cNvSpPr/>
            <p:nvPr/>
          </p:nvSpPr>
          <p:spPr>
            <a:xfrm>
              <a:off x="1259632" y="1412776"/>
              <a:ext cx="2160240" cy="216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19872" y="1412776"/>
              <a:ext cx="1584176" cy="216024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GFP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04048" y="1412776"/>
              <a:ext cx="288032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99592" y="1484784"/>
            <a:ext cx="32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Nucleotides 1-5000 upstream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1600" y="2204864"/>
            <a:ext cx="358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Nucleotides 2000-5000 upstream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584" y="3140968"/>
            <a:ext cx="32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Nucleotides 1-3000 upstream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7491" y="4111442"/>
            <a:ext cx="21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Nucleotides 1-2000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23728" y="5013176"/>
            <a:ext cx="268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Nucleotides 3000 - 5000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560" y="404664"/>
            <a:ext cx="4104456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90"/>
                </a:solidFill>
              </a:rPr>
              <a:t>1-5000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0" y="404664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ORF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12160" y="404664"/>
            <a:ext cx="288032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484784"/>
            <a:ext cx="1727076" cy="7920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420888"/>
            <a:ext cx="1727076" cy="720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429001"/>
            <a:ext cx="1727076" cy="7920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221088"/>
            <a:ext cx="2048060" cy="928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5013176"/>
            <a:ext cx="2048060" cy="9286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60648"/>
            <a:ext cx="1727076" cy="7920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72AB249-1FB7-914F-A17A-35BB54A08486}"/>
              </a:ext>
            </a:extLst>
          </p:cNvPr>
          <p:cNvSpPr txBox="1"/>
          <p:nvPr/>
        </p:nvSpPr>
        <p:spPr>
          <a:xfrm>
            <a:off x="379285" y="6039408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Write down the part of the upstream sequence responsible for the expression pattern</a:t>
            </a:r>
          </a:p>
        </p:txBody>
      </p:sp>
    </p:spTree>
    <p:extLst>
      <p:ext uri="{BB962C8B-B14F-4D97-AF65-F5344CB8AC3E}">
        <p14:creationId xmlns:p14="http://schemas.microsoft.com/office/powerpoint/2010/main" val="110457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ormbook.org/chapters/www_reportergenefusions/GFPR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6"/>
          <a:stretch>
            <a:fillRect/>
          </a:stretch>
        </p:blipFill>
        <p:spPr bwMode="auto">
          <a:xfrm>
            <a:off x="4618038" y="1666875"/>
            <a:ext cx="43957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9750" y="346075"/>
            <a:ext cx="799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Transcriptional versus translational fusion to marker gene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48188" y="40576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http://www.wormbook.org/chapters/www_reportergenefusions/reportergenefusions.html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4463" y="1484313"/>
            <a:ext cx="41402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 u="sng" dirty="0"/>
              <a:t>Transcriptional marker gene fusion</a:t>
            </a:r>
            <a:r>
              <a:rPr lang="en-US" sz="1600" b="1" i="1" dirty="0"/>
              <a:t>:</a:t>
            </a:r>
            <a:r>
              <a:rPr lang="en-US" sz="1600" dirty="0"/>
              <a:t> </a:t>
            </a:r>
          </a:p>
          <a:p>
            <a:r>
              <a:rPr lang="en-US" sz="1600" dirty="0"/>
              <a:t>A promoter fragment is fused directly to the marker gene, which is what will be transcribed (A). </a:t>
            </a:r>
          </a:p>
          <a:p>
            <a:endParaRPr lang="en-US" sz="1600" dirty="0"/>
          </a:p>
          <a:p>
            <a:r>
              <a:rPr lang="en-US" sz="1600" b="1" u="sng" dirty="0"/>
              <a:t>Translational marker gene fusion</a:t>
            </a:r>
            <a:r>
              <a:rPr lang="en-US" sz="1600" b="1" dirty="0"/>
              <a:t>: </a:t>
            </a:r>
          </a:p>
          <a:p>
            <a:r>
              <a:rPr lang="en-US" sz="1600" dirty="0"/>
              <a:t>A promoter fragment and the whole or part of the genes open-reading-frame (protein-encoding region) is fused with</a:t>
            </a:r>
          </a:p>
          <a:p>
            <a:r>
              <a:rPr lang="en-US" sz="1600" dirty="0"/>
              <a:t>the marker gene open-reading-frame</a:t>
            </a:r>
          </a:p>
          <a:p>
            <a:r>
              <a:rPr lang="en-US" sz="1600" dirty="0"/>
              <a:t>so that a continuous  translational fusion of protein is produced (B). 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754063" y="3130550"/>
            <a:ext cx="1581150" cy="2809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322513" y="3148013"/>
            <a:ext cx="9334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59138" y="3144838"/>
            <a:ext cx="1565275" cy="26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23850" y="3551238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b="1" i="1">
                <a:latin typeface="Verdana" charset="0"/>
              </a:rPr>
              <a:t>PROMOTER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381250" y="3551238"/>
            <a:ext cx="742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b="1" i="1">
                <a:latin typeface="Verdana" charset="0"/>
              </a:rPr>
              <a:t>exon 1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935538" y="3551238"/>
            <a:ext cx="742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b="1" i="1">
                <a:latin typeface="Verdana" charset="0"/>
              </a:rPr>
              <a:t>exon 2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687763" y="3551238"/>
            <a:ext cx="884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b="1" i="1">
                <a:latin typeface="Verdana" charset="0"/>
              </a:rPr>
              <a:t>intron</a:t>
            </a:r>
          </a:p>
        </p:txBody>
      </p:sp>
      <p:sp>
        <p:nvSpPr>
          <p:cNvPr id="24585" name="Rectangle 11" descr="90%"/>
          <p:cNvSpPr>
            <a:spLocks noChangeArrowheads="1"/>
          </p:cNvSpPr>
          <p:nvPr/>
        </p:nvSpPr>
        <p:spPr bwMode="auto">
          <a:xfrm>
            <a:off x="4814888" y="3151188"/>
            <a:ext cx="942975" cy="254000"/>
          </a:xfrm>
          <a:prstGeom prst="rect">
            <a:avLst/>
          </a:prstGeom>
          <a:pattFill prst="pct90">
            <a:fgClr>
              <a:srgbClr val="FFFF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5721350" y="2781300"/>
            <a:ext cx="325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Times New Roman" charset="0"/>
              </a:rPr>
              <a:t>3’</a:t>
            </a:r>
          </a:p>
        </p:txBody>
      </p:sp>
      <p:sp>
        <p:nvSpPr>
          <p:cNvPr id="24587" name="Rectangle 17" descr="Wide upward diagonal"/>
          <p:cNvSpPr>
            <a:spLocks noChangeArrowheads="1"/>
          </p:cNvSpPr>
          <p:nvPr/>
        </p:nvSpPr>
        <p:spPr bwMode="auto">
          <a:xfrm flipV="1">
            <a:off x="5726113" y="3141663"/>
            <a:ext cx="2460625" cy="287337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5867400" y="357346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Verdana" charset="0"/>
              </a:rPr>
              <a:t>REPORTER GENE</a:t>
            </a:r>
            <a:endParaRPr lang="en-GB" sz="1800" i="1">
              <a:latin typeface="Verdana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68313" y="333375"/>
            <a:ext cx="759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/>
              <a:t>Translational fusion can be in the middle or 3’ end of the gene as well as the 5’ end (previous slide)</a:t>
            </a:r>
            <a:endParaRPr lang="en-GB" sz="1400" b="1" dirty="0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 flipH="1">
            <a:off x="0" y="3284538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591" name="Line 22"/>
          <p:cNvSpPr>
            <a:spLocks noChangeShapeType="1"/>
          </p:cNvSpPr>
          <p:nvPr/>
        </p:nvSpPr>
        <p:spPr bwMode="auto">
          <a:xfrm flipH="1">
            <a:off x="8172450" y="3284538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5253038" y="1628775"/>
            <a:ext cx="37353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fusion in frame with gene of interest:</a:t>
            </a:r>
          </a:p>
          <a:p>
            <a:r>
              <a:rPr lang="en-US" sz="1400"/>
              <a:t>stop codon is removed, and the ORF </a:t>
            </a:r>
          </a:p>
          <a:p>
            <a:r>
              <a:rPr lang="en-US" sz="1400"/>
              <a:t>continues into the reporter gene such that a</a:t>
            </a:r>
          </a:p>
          <a:p>
            <a:r>
              <a:rPr lang="en-US" sz="1400"/>
              <a:t>fusion protein will be made.</a:t>
            </a:r>
          </a:p>
          <a:p>
            <a:r>
              <a:rPr lang="en-US" sz="1400"/>
              <a:t>ORF will stop at stop codon in reporter gene.</a:t>
            </a:r>
          </a:p>
          <a:p>
            <a:endParaRPr lang="en-US" sz="1800"/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 flipH="1">
            <a:off x="5724525" y="2781300"/>
            <a:ext cx="714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5633" y="42149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 must pay attention to the reading frame of reporter gene and gene of interest. If they are different, one or both proteins won’t be made correctly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661248"/>
            <a:ext cx="720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0090"/>
                </a:solidFill>
              </a:rPr>
              <a:t>What additional information can we get about the gene function if we make a translational fusion? We are essentially labeling the protein.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79657"/>
              </p:ext>
            </p:extLst>
          </p:nvPr>
        </p:nvGraphicFramePr>
        <p:xfrm>
          <a:off x="755650" y="549275"/>
          <a:ext cx="7585075" cy="2997201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Fusion type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Contains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5’ regulatory elements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Contains cis elements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that may reside in introns or 3’ end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Fusion protein provides sub-cellular localization of native proteins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transcriptional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translational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√*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√**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4" name="TextBox 3"/>
          <p:cNvSpPr txBox="1">
            <a:spLocks noChangeArrowheads="1"/>
          </p:cNvSpPr>
          <p:nvPr/>
        </p:nvSpPr>
        <p:spPr bwMode="auto">
          <a:xfrm>
            <a:off x="323528" y="3861048"/>
            <a:ext cx="86527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Transcriptional fusions are easier to make and tend to provide most of the relevant </a:t>
            </a:r>
          </a:p>
          <a:p>
            <a:r>
              <a:rPr lang="en-US" sz="1800" dirty="0"/>
              <a:t>info on which cells express the gene of interest based on 5’ regulatory elements.</a:t>
            </a:r>
          </a:p>
          <a:p>
            <a:endParaRPr lang="en-US" sz="1800" dirty="0"/>
          </a:p>
          <a:p>
            <a:r>
              <a:rPr lang="en-US" sz="1800" dirty="0"/>
              <a:t>Translational fusions are harder to make, but provide ALL cis elements AND</a:t>
            </a:r>
          </a:p>
          <a:p>
            <a:r>
              <a:rPr lang="en-US" sz="1800" dirty="0"/>
              <a:t>can also show in which subcellular localization the protein of interest localizes.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8AFE88-4EAD-DF40-B86E-35E60A75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7105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How can we be sure a fusion protein localizes correctly?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7E345-1073-EF43-8E8C-A5D7FFE6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is possible that the GFP amino acids prevent proper folding and/or localization of the tagged protein</a:t>
            </a:r>
          </a:p>
          <a:p>
            <a:r>
              <a:rPr lang="en-US" sz="2800" dirty="0"/>
              <a:t>Possible approaches: </a:t>
            </a:r>
          </a:p>
          <a:p>
            <a:pPr lvl="1"/>
            <a:r>
              <a:rPr lang="en-US" sz="2000" dirty="0"/>
              <a:t>1. make several constructs with the label in different positions of the protein- if all go to the same location in the cell, can be somewhat more confident that this is the correct location</a:t>
            </a:r>
          </a:p>
          <a:p>
            <a:pPr lvl="1"/>
            <a:r>
              <a:rPr lang="en-US" sz="2000" dirty="0"/>
              <a:t>2. If we have a genetic mutation that has a detectable phenotype, incorporate your fusion construct into the genome of individuals without a functional gene. If the phenotype returns to normal then the tagged protein is moving to the correct location and performing its normal function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E9266-41E6-6F42-B6FA-BF22BEE8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484438" y="3068638"/>
            <a:ext cx="21590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356100" y="4149725"/>
            <a:ext cx="19431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GFP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H="1">
            <a:off x="684213" y="35004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6300788" y="458152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19113" y="265588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promoter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827584" y="548680"/>
            <a:ext cx="6696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/>
              <a:t>Vectors with all three possible open reading frames for construction of vectors that result in fusion proteins: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2484438" y="227647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part or whole ORF</a:t>
            </a:r>
          </a:p>
          <a:p>
            <a:r>
              <a:rPr lang="en-US" sz="1800"/>
              <a:t>of gene of interest</a:t>
            </a:r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 flipH="1">
            <a:off x="755650" y="45815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3402013" y="42402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MCS</a:t>
            </a:r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4643438" y="4941888"/>
            <a:ext cx="19431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GFP</a:t>
            </a:r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6589713" y="5373688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 flipH="1">
            <a:off x="900113" y="5373688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3544888" y="5032375"/>
            <a:ext cx="111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MCS + N</a:t>
            </a:r>
          </a:p>
        </p:txBody>
      </p:sp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5003800" y="5734050"/>
            <a:ext cx="19431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GFP</a:t>
            </a:r>
          </a:p>
        </p:txBody>
      </p:sp>
      <p:sp>
        <p:nvSpPr>
          <p:cNvPr id="27664" name="Line 18"/>
          <p:cNvSpPr>
            <a:spLocks noChangeShapeType="1"/>
          </p:cNvSpPr>
          <p:nvPr/>
        </p:nvSpPr>
        <p:spPr bwMode="auto">
          <a:xfrm>
            <a:off x="6948488" y="616585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 flipH="1">
            <a:off x="1116013" y="6165850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3760788" y="5824538"/>
            <a:ext cx="128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MCS + NN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684213" y="3573463"/>
            <a:ext cx="2879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8" name="Line 22"/>
          <p:cNvSpPr>
            <a:spLocks noChangeShapeType="1"/>
          </p:cNvSpPr>
          <p:nvPr/>
        </p:nvSpPr>
        <p:spPr bwMode="auto">
          <a:xfrm flipH="1">
            <a:off x="3924300" y="3500438"/>
            <a:ext cx="7191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9" name="Text Box 23"/>
          <p:cNvSpPr txBox="1">
            <a:spLocks noChangeArrowheads="1"/>
          </p:cNvSpPr>
          <p:nvPr/>
        </p:nvSpPr>
        <p:spPr bwMode="auto">
          <a:xfrm>
            <a:off x="519113" y="42402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vector 1</a:t>
            </a:r>
          </a:p>
        </p:txBody>
      </p:sp>
      <p:sp>
        <p:nvSpPr>
          <p:cNvPr id="27670" name="Text Box 24"/>
          <p:cNvSpPr txBox="1">
            <a:spLocks noChangeArrowheads="1"/>
          </p:cNvSpPr>
          <p:nvPr/>
        </p:nvSpPr>
        <p:spPr bwMode="auto">
          <a:xfrm>
            <a:off x="611188" y="4941888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vector 2</a:t>
            </a:r>
          </a:p>
        </p:txBody>
      </p:sp>
      <p:sp>
        <p:nvSpPr>
          <p:cNvPr id="27671" name="Text Box 25"/>
          <p:cNvSpPr txBox="1">
            <a:spLocks noChangeArrowheads="1"/>
          </p:cNvSpPr>
          <p:nvPr/>
        </p:nvSpPr>
        <p:spPr bwMode="auto">
          <a:xfrm>
            <a:off x="1116013" y="573405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vector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2A79-F4FD-7140-B60F-6150122626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0925-CB52-4147-B446-53812184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608512"/>
          </a:xfrm>
        </p:spPr>
        <p:txBody>
          <a:bodyPr/>
          <a:lstStyle/>
          <a:p>
            <a:r>
              <a:rPr lang="en-US" dirty="0"/>
              <a:t>The next slide shows a beautiful example of GUS staining and a transcriptional fusion. It shows gene expression in the vascular tissue of the developing plant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F5D55-749A-5F4B-AD48-10EA3C5C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BED4-01E4-014D-B6F4-4F2632EFA5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56488" cy="511256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latin typeface="Arial" charset="0"/>
              </a:rPr>
              <a:t>Reporter Plasmids</a:t>
            </a:r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Used for studying the expression instructions provided by regulatory regions of genes (promoter, enhancers, silencers)</a:t>
            </a:r>
          </a:p>
          <a:p>
            <a:pPr marL="0" indent="0"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These plasmids contain a reporter gene (for example, GFP) that offers a read-out of the activity of the regulatory region</a:t>
            </a:r>
          </a:p>
          <a:p>
            <a:pPr marL="0" indent="0"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Can </a:t>
            </a:r>
            <a:r>
              <a:rPr lang="en-US" sz="2400" u="sng" dirty="0">
                <a:latin typeface="Arial" charset="0"/>
              </a:rPr>
              <a:t>confirm</a:t>
            </a:r>
            <a:r>
              <a:rPr lang="en-US" sz="2400" dirty="0">
                <a:latin typeface="Arial" charset="0"/>
              </a:rPr>
              <a:t> expression pattern from </a:t>
            </a:r>
            <a:r>
              <a:rPr lang="en-US" sz="2400" i="1" dirty="0">
                <a:latin typeface="Arial" charset="0"/>
              </a:rPr>
              <a:t>in situ </a:t>
            </a:r>
            <a:r>
              <a:rPr lang="en-US" sz="2400" dirty="0">
                <a:latin typeface="Arial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DEFINE</a:t>
            </a:r>
            <a:r>
              <a:rPr lang="en-US" sz="2400" dirty="0">
                <a:latin typeface="Arial" charset="0"/>
              </a:rPr>
              <a:t> the exact regulatory sequences responsible for the pattern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2A79-F4FD-7140-B60F-6150122626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836613"/>
            <a:ext cx="453231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354138" y="5970588"/>
            <a:ext cx="2659062" cy="519112"/>
            <a:chOff x="3342" y="825"/>
            <a:chExt cx="1676" cy="327"/>
          </a:xfrm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4260" y="1008"/>
              <a:ext cx="758" cy="144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imes" charset="0"/>
                </a:rPr>
                <a:t>GUS enzyme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8689" name="Text Box 5"/>
            <p:cNvSpPr txBox="1">
              <a:spLocks noChangeArrowheads="1"/>
            </p:cNvSpPr>
            <p:nvPr/>
          </p:nvSpPr>
          <p:spPr bwMode="auto">
            <a:xfrm>
              <a:off x="3504" y="82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endParaRPr lang="en-US" sz="2400">
                <a:latin typeface="Times" charset="0"/>
              </a:endParaRPr>
            </a:p>
          </p:txBody>
        </p:sp>
        <p:sp>
          <p:nvSpPr>
            <p:cNvPr id="28690" name="Rectangle 7"/>
            <p:cNvSpPr>
              <a:spLocks noChangeArrowheads="1"/>
            </p:cNvSpPr>
            <p:nvPr/>
          </p:nvSpPr>
          <p:spPr bwMode="auto">
            <a:xfrm>
              <a:off x="3342" y="1008"/>
              <a:ext cx="918" cy="14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FF00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latin typeface="Times" charset="0"/>
                </a:rPr>
                <a:t>homedomain</a:t>
              </a:r>
              <a:endParaRPr lang="en-US" sz="1000">
                <a:latin typeface="Times" charset="0"/>
              </a:endParaRPr>
            </a:p>
          </p:txBody>
        </p:sp>
        <p:sp>
          <p:nvSpPr>
            <p:cNvPr id="28691" name="Text Box 9"/>
            <p:cNvSpPr txBox="1">
              <a:spLocks noChangeArrowheads="1"/>
            </p:cNvSpPr>
            <p:nvPr/>
          </p:nvSpPr>
          <p:spPr bwMode="auto">
            <a:xfrm>
              <a:off x="3709" y="85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endParaRPr lang="en-US" sz="2400">
                <a:latin typeface="Times" charset="0"/>
              </a:endParaRPr>
            </a:p>
          </p:txBody>
        </p:sp>
      </p:grp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69850" y="836613"/>
            <a:ext cx="42560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latin typeface="Times" charset="0"/>
              </a:rPr>
              <a:t>A fusion between a fragment </a:t>
            </a:r>
          </a:p>
          <a:p>
            <a:pPr eaLnBrk="0" hangingPunct="0"/>
            <a:r>
              <a:rPr lang="en-US" sz="1800">
                <a:latin typeface="Times" charset="0"/>
              </a:rPr>
              <a:t>of the Arabidopsis AtHB-20 </a:t>
            </a:r>
          </a:p>
          <a:p>
            <a:pPr eaLnBrk="0" hangingPunct="0"/>
            <a:r>
              <a:rPr lang="en-US" sz="1800">
                <a:latin typeface="Times" charset="0"/>
              </a:rPr>
              <a:t>gene encoding a homeodomain </a:t>
            </a:r>
          </a:p>
          <a:p>
            <a:pPr eaLnBrk="0" hangingPunct="0"/>
            <a:r>
              <a:rPr lang="en-US" sz="1800">
                <a:latin typeface="Times" charset="0"/>
              </a:rPr>
              <a:t>leucine zipper protein and the </a:t>
            </a:r>
          </a:p>
          <a:p>
            <a:pPr eaLnBrk="0" hangingPunct="0"/>
            <a:r>
              <a:rPr lang="en-US" sz="1800">
                <a:latin typeface="Times" charset="0"/>
              </a:rPr>
              <a:t>gene encoding the GUS </a:t>
            </a:r>
          </a:p>
          <a:p>
            <a:pPr eaLnBrk="0" hangingPunct="0"/>
            <a:r>
              <a:rPr lang="en-US" sz="1800">
                <a:latin typeface="Times" charset="0"/>
              </a:rPr>
              <a:t>enzyme revealed vascular expression</a:t>
            </a:r>
          </a:p>
          <a:p>
            <a:pPr eaLnBrk="0" hangingPunct="0"/>
            <a:r>
              <a:rPr lang="en-US" sz="1800">
                <a:latin typeface="Times" charset="0"/>
              </a:rPr>
              <a:t>in various organs.</a:t>
            </a:r>
          </a:p>
          <a:p>
            <a:pPr eaLnBrk="0" hangingPunct="0"/>
            <a:endParaRPr lang="en-US" sz="1800">
              <a:latin typeface="Times" charset="0"/>
            </a:endParaRPr>
          </a:p>
          <a:p>
            <a:pPr eaLnBrk="0" hangingPunct="0"/>
            <a:r>
              <a:rPr lang="en-US" sz="1800">
                <a:latin typeface="Times" charset="0"/>
              </a:rPr>
              <a:t>The construct included the presumed </a:t>
            </a:r>
          </a:p>
          <a:p>
            <a:pPr eaLnBrk="0" hangingPunct="0"/>
            <a:r>
              <a:rPr lang="en-US" sz="1800">
                <a:latin typeface="Times" charset="0"/>
              </a:rPr>
              <a:t>promoter, and part of the AtHB-20</a:t>
            </a:r>
          </a:p>
          <a:p>
            <a:pPr eaLnBrk="0" hangingPunct="0"/>
            <a:r>
              <a:rPr lang="en-US" sz="1800">
                <a:latin typeface="Times" charset="0"/>
              </a:rPr>
              <a:t>ORF arranged so that the ORFs of AtHB-20</a:t>
            </a:r>
          </a:p>
          <a:p>
            <a:pPr eaLnBrk="0" hangingPunct="0"/>
            <a:r>
              <a:rPr lang="en-US" sz="1800">
                <a:latin typeface="Times" charset="0"/>
              </a:rPr>
              <a:t>and GUS are continuous, generating </a:t>
            </a:r>
          </a:p>
          <a:p>
            <a:pPr eaLnBrk="0" hangingPunct="0"/>
            <a:r>
              <a:rPr lang="en-US" sz="1800">
                <a:latin typeface="Times" charset="0"/>
              </a:rPr>
              <a:t>a fusion protein.</a:t>
            </a:r>
            <a:r>
              <a:rPr lang="en-US" sz="1800" i="1">
                <a:latin typeface="Times" charset="0"/>
              </a:rPr>
              <a:t>  </a:t>
            </a:r>
            <a:endParaRPr lang="en-US" sz="1800">
              <a:latin typeface="Times" charset="0"/>
            </a:endParaRP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458788" y="128588"/>
            <a:ext cx="203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latin typeface="Times" charset="0"/>
              </a:rPr>
              <a:t>Example from the</a:t>
            </a:r>
          </a:p>
          <a:p>
            <a:pPr eaLnBrk="0" hangingPunct="0"/>
            <a:r>
              <a:rPr lang="en-US" sz="2000">
                <a:latin typeface="Times" charset="0"/>
              </a:rPr>
              <a:t>Mattsson lab:</a:t>
            </a: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4500563" y="6453188"/>
            <a:ext cx="3656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1" lang="en-US" sz="1400">
                <a:solidFill>
                  <a:schemeClr val="accent2"/>
                </a:solidFill>
                <a:latin typeface="Garamond" charset="0"/>
              </a:rPr>
              <a:t>Mattsson et al., Plant Physiol. 2003  131:1327-39. </a:t>
            </a:r>
          </a:p>
        </p:txBody>
      </p:sp>
      <p:grpSp>
        <p:nvGrpSpPr>
          <p:cNvPr id="28679" name="Group 3"/>
          <p:cNvGrpSpPr>
            <a:grpSpLocks/>
          </p:cNvGrpSpPr>
          <p:nvPr/>
        </p:nvGrpSpPr>
        <p:grpSpPr bwMode="auto">
          <a:xfrm>
            <a:off x="130175" y="4865688"/>
            <a:ext cx="4370388" cy="519112"/>
            <a:chOff x="2640" y="825"/>
            <a:chExt cx="2754" cy="327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260" y="1008"/>
              <a:ext cx="758" cy="144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imes" charset="0"/>
                </a:rPr>
                <a:t>GUS gene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8682" name="Text Box 5"/>
            <p:cNvSpPr txBox="1">
              <a:spLocks noChangeArrowheads="1"/>
            </p:cNvSpPr>
            <p:nvPr/>
          </p:nvSpPr>
          <p:spPr bwMode="auto">
            <a:xfrm>
              <a:off x="3504" y="82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endParaRPr lang="en-US" sz="2400">
                <a:latin typeface="Times" charset="0"/>
              </a:endParaRPr>
            </a:p>
          </p:txBody>
        </p:sp>
        <p:sp>
          <p:nvSpPr>
            <p:cNvPr id="28683" name="Line 6"/>
            <p:cNvSpPr>
              <a:spLocks noChangeShapeType="1"/>
            </p:cNvSpPr>
            <p:nvPr/>
          </p:nvSpPr>
          <p:spPr bwMode="auto">
            <a:xfrm>
              <a:off x="5016" y="1104"/>
              <a:ext cx="378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3342" y="1008"/>
              <a:ext cx="918" cy="14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FF00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latin typeface="Times" charset="0"/>
                </a:rPr>
                <a:t>homeobox</a:t>
              </a:r>
              <a:endParaRPr lang="en-US" sz="1000">
                <a:latin typeface="Times" charset="0"/>
              </a:endParaRPr>
            </a:p>
          </p:txBody>
        </p:sp>
        <p:sp>
          <p:nvSpPr>
            <p:cNvPr id="28685" name="Rectangle 8"/>
            <p:cNvSpPr>
              <a:spLocks noChangeArrowheads="1"/>
            </p:cNvSpPr>
            <p:nvPr/>
          </p:nvSpPr>
          <p:spPr bwMode="auto">
            <a:xfrm>
              <a:off x="2640" y="1104"/>
              <a:ext cx="702" cy="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6" name="Text Box 9"/>
            <p:cNvSpPr txBox="1">
              <a:spLocks noChangeArrowheads="1"/>
            </p:cNvSpPr>
            <p:nvPr/>
          </p:nvSpPr>
          <p:spPr bwMode="auto">
            <a:xfrm>
              <a:off x="3709" y="85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endParaRPr lang="en-US" sz="2400">
                <a:latin typeface="Times" charset="0"/>
              </a:endParaRPr>
            </a:p>
          </p:txBody>
        </p:sp>
        <p:sp>
          <p:nvSpPr>
            <p:cNvPr id="28687" name="Text Box 10"/>
            <p:cNvSpPr txBox="1">
              <a:spLocks noChangeArrowheads="1"/>
            </p:cNvSpPr>
            <p:nvPr/>
          </p:nvSpPr>
          <p:spPr bwMode="auto">
            <a:xfrm>
              <a:off x="2683" y="960"/>
              <a:ext cx="5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200">
                  <a:latin typeface="Times" charset="0"/>
                </a:rPr>
                <a:t>promoter</a:t>
              </a:r>
              <a:endParaRPr lang="en-US" sz="2400">
                <a:latin typeface="Times" charset="0"/>
              </a:endParaRPr>
            </a:p>
          </p:txBody>
        </p:sp>
      </p:grpSp>
      <p:sp>
        <p:nvSpPr>
          <p:cNvPr id="28680" name="TextBox 2"/>
          <p:cNvSpPr txBox="1">
            <a:spLocks noChangeArrowheads="1"/>
          </p:cNvSpPr>
          <p:nvPr/>
        </p:nvSpPr>
        <p:spPr bwMode="auto">
          <a:xfrm>
            <a:off x="1474788" y="4724400"/>
            <a:ext cx="1698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gene construct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fusion protein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0925-CB52-4147-B446-53812184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896544"/>
          </a:xfrm>
        </p:spPr>
        <p:txBody>
          <a:bodyPr/>
          <a:lstStyle/>
          <a:p>
            <a:r>
              <a:rPr lang="en-US" sz="3600" dirty="0"/>
              <a:t>The final slide shows a GFP fusion in a gene that is responsible for transport of auxin, a plant hormone, from one cell to another. The protein localizes to the membrane just at one end of the cell because the hormone is transported in one direction only. A really beautiful example of the sort of info you can get from a translational fusion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F5D55-749A-5F4B-AD48-10EA3C5C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BED4-01E4-014D-B6F4-4F2632EFA5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 flipH="1">
            <a:off x="1385888" y="909638"/>
            <a:ext cx="42862" cy="936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290638" y="1112838"/>
            <a:ext cx="74612" cy="984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1328738" y="1390650"/>
            <a:ext cx="74612" cy="968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H="1">
            <a:off x="2068513" y="803275"/>
            <a:ext cx="1587" cy="95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2100263" y="1017588"/>
            <a:ext cx="14287" cy="984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2082800" y="1233488"/>
            <a:ext cx="31750" cy="984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1955800" y="1404938"/>
            <a:ext cx="36513" cy="936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 flipH="1">
            <a:off x="2393950" y="1624013"/>
            <a:ext cx="133350" cy="635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4914900" y="833438"/>
            <a:ext cx="95250" cy="936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5192713" y="1006475"/>
            <a:ext cx="95250" cy="936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5295900" y="1143000"/>
            <a:ext cx="52388" cy="968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 flipH="1">
            <a:off x="5272088" y="1314450"/>
            <a:ext cx="49212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 flipH="1">
            <a:off x="4964113" y="1543050"/>
            <a:ext cx="146050" cy="111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 flipH="1">
            <a:off x="4640263" y="1450975"/>
            <a:ext cx="85725" cy="777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 flipH="1">
            <a:off x="4433888" y="1550988"/>
            <a:ext cx="87312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 flipH="1">
            <a:off x="4268788" y="1684338"/>
            <a:ext cx="87312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7183438" y="1422400"/>
            <a:ext cx="31750" cy="1000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 flipH="1">
            <a:off x="6027738" y="911225"/>
            <a:ext cx="180975" cy="111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 flipH="1" flipV="1">
            <a:off x="7319963" y="1531938"/>
            <a:ext cx="69850" cy="85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 flipH="1" flipV="1">
            <a:off x="7862888" y="2130425"/>
            <a:ext cx="69850" cy="873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>
            <a:off x="7823200" y="1985963"/>
            <a:ext cx="52388" cy="793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 flipH="1">
            <a:off x="7332663" y="2974975"/>
            <a:ext cx="115887" cy="523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 flipH="1">
            <a:off x="6862763" y="3179763"/>
            <a:ext cx="133350" cy="492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 flipH="1" flipV="1">
            <a:off x="7880350" y="3540125"/>
            <a:ext cx="6350" cy="841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 flipV="1">
            <a:off x="7810500" y="3887788"/>
            <a:ext cx="6350" cy="920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3" name="Line 29"/>
          <p:cNvSpPr>
            <a:spLocks noChangeShapeType="1"/>
          </p:cNvSpPr>
          <p:nvPr/>
        </p:nvSpPr>
        <p:spPr bwMode="auto">
          <a:xfrm flipH="1" flipV="1">
            <a:off x="8047038" y="4579938"/>
            <a:ext cx="112712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 flipH="1" flipV="1">
            <a:off x="7766050" y="4578350"/>
            <a:ext cx="146050" cy="25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5" name="Line 31"/>
          <p:cNvSpPr>
            <a:spLocks noChangeShapeType="1"/>
          </p:cNvSpPr>
          <p:nvPr/>
        </p:nvSpPr>
        <p:spPr bwMode="auto">
          <a:xfrm flipH="1">
            <a:off x="5570538" y="3963988"/>
            <a:ext cx="171450" cy="793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6" name="Line 32"/>
          <p:cNvSpPr>
            <a:spLocks noChangeShapeType="1"/>
          </p:cNvSpPr>
          <p:nvPr/>
        </p:nvSpPr>
        <p:spPr bwMode="auto">
          <a:xfrm flipV="1">
            <a:off x="6062663" y="3678238"/>
            <a:ext cx="133350" cy="841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 flipH="1" flipV="1">
            <a:off x="6354763" y="3532188"/>
            <a:ext cx="31750" cy="1095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8" name="Line 34"/>
          <p:cNvSpPr>
            <a:spLocks noChangeShapeType="1"/>
          </p:cNvSpPr>
          <p:nvPr/>
        </p:nvSpPr>
        <p:spPr bwMode="auto">
          <a:xfrm flipH="1">
            <a:off x="5251450" y="4010025"/>
            <a:ext cx="171450" cy="793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29" name="Line 35"/>
          <p:cNvSpPr>
            <a:spLocks noChangeShapeType="1"/>
          </p:cNvSpPr>
          <p:nvPr/>
        </p:nvSpPr>
        <p:spPr bwMode="auto">
          <a:xfrm flipH="1">
            <a:off x="4576763" y="4132263"/>
            <a:ext cx="171450" cy="80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0" name="Line 36"/>
          <p:cNvSpPr>
            <a:spLocks noChangeShapeType="1"/>
          </p:cNvSpPr>
          <p:nvPr/>
        </p:nvSpPr>
        <p:spPr bwMode="auto">
          <a:xfrm flipH="1">
            <a:off x="4349750" y="4170363"/>
            <a:ext cx="171450" cy="793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>
            <a:off x="2703513" y="4421188"/>
            <a:ext cx="120650" cy="746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2" name="Line 38"/>
          <p:cNvSpPr>
            <a:spLocks noChangeShapeType="1"/>
          </p:cNvSpPr>
          <p:nvPr/>
        </p:nvSpPr>
        <p:spPr bwMode="auto">
          <a:xfrm>
            <a:off x="2971800" y="4524375"/>
            <a:ext cx="120650" cy="746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3" name="Line 39"/>
          <p:cNvSpPr>
            <a:spLocks noChangeShapeType="1"/>
          </p:cNvSpPr>
          <p:nvPr/>
        </p:nvSpPr>
        <p:spPr bwMode="auto">
          <a:xfrm>
            <a:off x="2319338" y="4279900"/>
            <a:ext cx="120650" cy="746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>
            <a:off x="1646238" y="4156075"/>
            <a:ext cx="120650" cy="746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5" name="Line 41"/>
          <p:cNvSpPr>
            <a:spLocks noChangeShapeType="1"/>
          </p:cNvSpPr>
          <p:nvPr/>
        </p:nvSpPr>
        <p:spPr bwMode="auto">
          <a:xfrm>
            <a:off x="1214438" y="3833813"/>
            <a:ext cx="120650" cy="746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6" name="Line 42"/>
          <p:cNvSpPr>
            <a:spLocks noChangeShapeType="1"/>
          </p:cNvSpPr>
          <p:nvPr/>
        </p:nvSpPr>
        <p:spPr bwMode="auto">
          <a:xfrm>
            <a:off x="1179513" y="3568700"/>
            <a:ext cx="9525" cy="936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7" name="Line 43"/>
          <p:cNvSpPr>
            <a:spLocks noChangeShapeType="1"/>
          </p:cNvSpPr>
          <p:nvPr/>
        </p:nvSpPr>
        <p:spPr bwMode="auto">
          <a:xfrm flipV="1">
            <a:off x="2062163" y="2263775"/>
            <a:ext cx="123825" cy="444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8" name="Line 44"/>
          <p:cNvSpPr>
            <a:spLocks noChangeShapeType="1"/>
          </p:cNvSpPr>
          <p:nvPr/>
        </p:nvSpPr>
        <p:spPr bwMode="auto">
          <a:xfrm flipV="1">
            <a:off x="2566988" y="2143125"/>
            <a:ext cx="125412" cy="444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39" name="Line 45"/>
          <p:cNvSpPr>
            <a:spLocks noChangeShapeType="1"/>
          </p:cNvSpPr>
          <p:nvPr/>
        </p:nvSpPr>
        <p:spPr bwMode="auto">
          <a:xfrm>
            <a:off x="3016250" y="2092325"/>
            <a:ext cx="150813" cy="365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40" name="Line 46"/>
          <p:cNvSpPr>
            <a:spLocks noChangeShapeType="1"/>
          </p:cNvSpPr>
          <p:nvPr/>
        </p:nvSpPr>
        <p:spPr bwMode="auto">
          <a:xfrm flipH="1" flipV="1">
            <a:off x="4560888" y="2449513"/>
            <a:ext cx="74612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41" name="Line 47"/>
          <p:cNvSpPr>
            <a:spLocks noChangeShapeType="1"/>
          </p:cNvSpPr>
          <p:nvPr/>
        </p:nvSpPr>
        <p:spPr bwMode="auto">
          <a:xfrm flipH="1" flipV="1">
            <a:off x="4978400" y="2528888"/>
            <a:ext cx="138113" cy="34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42" name="Line 48"/>
          <p:cNvSpPr>
            <a:spLocks noChangeShapeType="1"/>
          </p:cNvSpPr>
          <p:nvPr/>
        </p:nvSpPr>
        <p:spPr bwMode="auto">
          <a:xfrm flipH="1" flipV="1">
            <a:off x="5302250" y="2808288"/>
            <a:ext cx="82550" cy="6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43" name="Line 49"/>
          <p:cNvSpPr>
            <a:spLocks noChangeShapeType="1"/>
          </p:cNvSpPr>
          <p:nvPr/>
        </p:nvSpPr>
        <p:spPr bwMode="auto">
          <a:xfrm flipV="1">
            <a:off x="4933950" y="3098800"/>
            <a:ext cx="69850" cy="6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44" name="Text Box 50"/>
          <p:cNvSpPr txBox="1">
            <a:spLocks noChangeArrowheads="1"/>
          </p:cNvSpPr>
          <p:nvPr/>
        </p:nvSpPr>
        <p:spPr bwMode="auto">
          <a:xfrm>
            <a:off x="842963" y="65087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29745" name="Text Box 51"/>
          <p:cNvSpPr txBox="1">
            <a:spLocks noChangeArrowheads="1"/>
          </p:cNvSpPr>
          <p:nvPr/>
        </p:nvSpPr>
        <p:spPr bwMode="auto">
          <a:xfrm>
            <a:off x="2076450" y="652463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29746" name="Text Box 52"/>
          <p:cNvSpPr txBox="1">
            <a:spLocks noChangeArrowheads="1"/>
          </p:cNvSpPr>
          <p:nvPr/>
        </p:nvSpPr>
        <p:spPr bwMode="auto">
          <a:xfrm>
            <a:off x="2546350" y="647700"/>
            <a:ext cx="60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29747" name="Text Box 53"/>
          <p:cNvSpPr txBox="1">
            <a:spLocks noChangeArrowheads="1"/>
          </p:cNvSpPr>
          <p:nvPr/>
        </p:nvSpPr>
        <p:spPr bwMode="auto">
          <a:xfrm>
            <a:off x="3879850" y="647700"/>
            <a:ext cx="617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29748" name="Text Box 54"/>
          <p:cNvSpPr txBox="1">
            <a:spLocks noChangeArrowheads="1"/>
          </p:cNvSpPr>
          <p:nvPr/>
        </p:nvSpPr>
        <p:spPr bwMode="auto">
          <a:xfrm>
            <a:off x="5459413" y="647700"/>
            <a:ext cx="617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29749" name="Text Box 55"/>
          <p:cNvSpPr txBox="1">
            <a:spLocks noChangeArrowheads="1"/>
          </p:cNvSpPr>
          <p:nvPr/>
        </p:nvSpPr>
        <p:spPr bwMode="auto">
          <a:xfrm>
            <a:off x="903288" y="18669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(f)</a:t>
            </a:r>
          </a:p>
        </p:txBody>
      </p:sp>
      <p:sp>
        <p:nvSpPr>
          <p:cNvPr id="29750" name="Text Box 56"/>
          <p:cNvSpPr txBox="1">
            <a:spLocks noChangeArrowheads="1"/>
          </p:cNvSpPr>
          <p:nvPr/>
        </p:nvSpPr>
        <p:spPr bwMode="auto">
          <a:xfrm>
            <a:off x="1295400" y="3473450"/>
            <a:ext cx="617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(g)</a:t>
            </a:r>
          </a:p>
        </p:txBody>
      </p:sp>
      <p:sp>
        <p:nvSpPr>
          <p:cNvPr id="29751" name="Text Box 57"/>
          <p:cNvSpPr txBox="1">
            <a:spLocks noChangeArrowheads="1"/>
          </p:cNvSpPr>
          <p:nvPr/>
        </p:nvSpPr>
        <p:spPr bwMode="auto">
          <a:xfrm>
            <a:off x="3389313" y="3467100"/>
            <a:ext cx="617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(h)</a:t>
            </a:r>
          </a:p>
        </p:txBody>
      </p:sp>
      <p:sp>
        <p:nvSpPr>
          <p:cNvPr id="29752" name="Text Box 58"/>
          <p:cNvSpPr txBox="1">
            <a:spLocks noChangeArrowheads="1"/>
          </p:cNvSpPr>
          <p:nvPr/>
        </p:nvSpPr>
        <p:spPr bwMode="auto">
          <a:xfrm>
            <a:off x="7029450" y="3467100"/>
            <a:ext cx="515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(i)</a:t>
            </a:r>
          </a:p>
        </p:txBody>
      </p:sp>
      <p:sp>
        <p:nvSpPr>
          <p:cNvPr id="29753" name="Text Box 59"/>
          <p:cNvSpPr txBox="1">
            <a:spLocks noChangeArrowheads="1"/>
          </p:cNvSpPr>
          <p:nvPr/>
        </p:nvSpPr>
        <p:spPr bwMode="auto">
          <a:xfrm>
            <a:off x="900113" y="4740275"/>
            <a:ext cx="51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(j)</a:t>
            </a:r>
          </a:p>
        </p:txBody>
      </p:sp>
      <p:sp>
        <p:nvSpPr>
          <p:cNvPr id="29754" name="Text Box 60"/>
          <p:cNvSpPr txBox="1">
            <a:spLocks noChangeArrowheads="1"/>
          </p:cNvSpPr>
          <p:nvPr/>
        </p:nvSpPr>
        <p:spPr bwMode="auto">
          <a:xfrm>
            <a:off x="2830513" y="4737100"/>
            <a:ext cx="60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(k)</a:t>
            </a:r>
          </a:p>
        </p:txBody>
      </p:sp>
      <p:sp>
        <p:nvSpPr>
          <p:cNvPr id="29755" name="Text Box 61"/>
          <p:cNvSpPr txBox="1">
            <a:spLocks noChangeArrowheads="1"/>
          </p:cNvSpPr>
          <p:nvPr/>
        </p:nvSpPr>
        <p:spPr bwMode="auto">
          <a:xfrm>
            <a:off x="4700588" y="4729163"/>
            <a:ext cx="51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(l)</a:t>
            </a:r>
          </a:p>
        </p:txBody>
      </p:sp>
      <p:sp>
        <p:nvSpPr>
          <p:cNvPr id="29756" name="Text Box 62"/>
          <p:cNvSpPr txBox="1">
            <a:spLocks noChangeArrowheads="1"/>
          </p:cNvSpPr>
          <p:nvPr/>
        </p:nvSpPr>
        <p:spPr bwMode="auto">
          <a:xfrm>
            <a:off x="6516688" y="4719638"/>
            <a:ext cx="703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(m)</a:t>
            </a:r>
          </a:p>
        </p:txBody>
      </p:sp>
      <p:sp>
        <p:nvSpPr>
          <p:cNvPr id="29757" name="Line 63"/>
          <p:cNvSpPr>
            <a:spLocks noChangeShapeType="1"/>
          </p:cNvSpPr>
          <p:nvPr/>
        </p:nvSpPr>
        <p:spPr bwMode="auto">
          <a:xfrm flipH="1">
            <a:off x="6457950" y="3195638"/>
            <a:ext cx="133350" cy="492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58" name="Line 64"/>
          <p:cNvSpPr>
            <a:spLocks noChangeShapeType="1"/>
          </p:cNvSpPr>
          <p:nvPr/>
        </p:nvSpPr>
        <p:spPr bwMode="auto">
          <a:xfrm flipH="1">
            <a:off x="6751638" y="3867150"/>
            <a:ext cx="5080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59" name="Line 65"/>
          <p:cNvSpPr>
            <a:spLocks noChangeShapeType="1"/>
          </p:cNvSpPr>
          <p:nvPr/>
        </p:nvSpPr>
        <p:spPr bwMode="auto">
          <a:xfrm flipH="1">
            <a:off x="6775450" y="3994150"/>
            <a:ext cx="93663" cy="104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60" name="Line 66"/>
          <p:cNvSpPr>
            <a:spLocks noChangeShapeType="1"/>
          </p:cNvSpPr>
          <p:nvPr/>
        </p:nvSpPr>
        <p:spPr bwMode="auto">
          <a:xfrm flipV="1">
            <a:off x="6646863" y="4184650"/>
            <a:ext cx="12700" cy="95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61" name="Line 67"/>
          <p:cNvSpPr>
            <a:spLocks noChangeShapeType="1"/>
          </p:cNvSpPr>
          <p:nvPr/>
        </p:nvSpPr>
        <p:spPr bwMode="auto">
          <a:xfrm flipH="1" flipV="1">
            <a:off x="6338888" y="4111625"/>
            <a:ext cx="114300" cy="523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62" name="Line 68"/>
          <p:cNvSpPr>
            <a:spLocks noChangeShapeType="1"/>
          </p:cNvSpPr>
          <p:nvPr/>
        </p:nvSpPr>
        <p:spPr bwMode="auto">
          <a:xfrm>
            <a:off x="2751138" y="3122613"/>
            <a:ext cx="125412" cy="746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29763" name="Picture 70" descr="epidermis panel 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068638"/>
            <a:ext cx="3095625" cy="33131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64" name="Text Box 71"/>
          <p:cNvSpPr txBox="1">
            <a:spLocks noChangeArrowheads="1"/>
          </p:cNvSpPr>
          <p:nvPr/>
        </p:nvSpPr>
        <p:spPr bwMode="auto">
          <a:xfrm>
            <a:off x="1166813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9765" name="Line 72"/>
          <p:cNvSpPr>
            <a:spLocks noChangeShapeType="1"/>
          </p:cNvSpPr>
          <p:nvPr/>
        </p:nvSpPr>
        <p:spPr bwMode="auto">
          <a:xfrm>
            <a:off x="1042988" y="2133600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66" name="Rectangle 73"/>
          <p:cNvSpPr>
            <a:spLocks noChangeArrowheads="1"/>
          </p:cNvSpPr>
          <p:nvPr/>
        </p:nvSpPr>
        <p:spPr bwMode="auto">
          <a:xfrm>
            <a:off x="3708400" y="1989138"/>
            <a:ext cx="719138" cy="1444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67" name="Rectangle 74"/>
          <p:cNvSpPr>
            <a:spLocks noChangeArrowheads="1"/>
          </p:cNvSpPr>
          <p:nvPr/>
        </p:nvSpPr>
        <p:spPr bwMode="auto">
          <a:xfrm>
            <a:off x="5076825" y="1989138"/>
            <a:ext cx="935038" cy="1444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68" name="Rectangle 75"/>
          <p:cNvSpPr>
            <a:spLocks noChangeArrowheads="1"/>
          </p:cNvSpPr>
          <p:nvPr/>
        </p:nvSpPr>
        <p:spPr bwMode="auto">
          <a:xfrm>
            <a:off x="6804025" y="1989138"/>
            <a:ext cx="720725" cy="1444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69" name="Rectangle 76"/>
          <p:cNvSpPr>
            <a:spLocks noChangeArrowheads="1"/>
          </p:cNvSpPr>
          <p:nvPr/>
        </p:nvSpPr>
        <p:spPr bwMode="auto">
          <a:xfrm>
            <a:off x="2627313" y="1989138"/>
            <a:ext cx="649287" cy="1444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70" name="Line 77"/>
          <p:cNvSpPr>
            <a:spLocks noChangeShapeType="1"/>
          </p:cNvSpPr>
          <p:nvPr/>
        </p:nvSpPr>
        <p:spPr bwMode="auto">
          <a:xfrm>
            <a:off x="5003800" y="1484313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71" name="Line 78"/>
          <p:cNvSpPr>
            <a:spLocks noChangeShapeType="1"/>
          </p:cNvSpPr>
          <p:nvPr/>
        </p:nvSpPr>
        <p:spPr bwMode="auto">
          <a:xfrm flipH="1">
            <a:off x="5580063" y="1412875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72" name="Rectangle 79"/>
          <p:cNvSpPr>
            <a:spLocks noChangeArrowheads="1"/>
          </p:cNvSpPr>
          <p:nvPr/>
        </p:nvSpPr>
        <p:spPr bwMode="auto">
          <a:xfrm>
            <a:off x="4932363" y="1268413"/>
            <a:ext cx="1079500" cy="2159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GFP gene</a:t>
            </a:r>
          </a:p>
        </p:txBody>
      </p:sp>
      <p:sp>
        <p:nvSpPr>
          <p:cNvPr id="29773" name="Text Box 80"/>
          <p:cNvSpPr txBox="1">
            <a:spLocks noChangeArrowheads="1"/>
          </p:cNvSpPr>
          <p:nvPr/>
        </p:nvSpPr>
        <p:spPr bwMode="auto">
          <a:xfrm>
            <a:off x="395288" y="260350"/>
            <a:ext cx="814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Insertion of marker gene into genomic clone allows production of fusion protein</a:t>
            </a:r>
          </a:p>
          <a:p>
            <a:r>
              <a:rPr lang="en-US" sz="1800"/>
              <a:t>with intact 5’, internal, and 3’ cis regulatory sequences.</a:t>
            </a:r>
          </a:p>
          <a:p>
            <a:r>
              <a:rPr lang="en-US" sz="1800"/>
              <a:t>Also allows functional protein to be produced</a:t>
            </a:r>
          </a:p>
        </p:txBody>
      </p:sp>
      <p:sp>
        <p:nvSpPr>
          <p:cNvPr id="29774" name="Text Box 81"/>
          <p:cNvSpPr txBox="1">
            <a:spLocks noChangeArrowheads="1"/>
          </p:cNvSpPr>
          <p:nvPr/>
        </p:nvSpPr>
        <p:spPr bwMode="auto">
          <a:xfrm>
            <a:off x="663575" y="2513013"/>
            <a:ext cx="40830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In this case the GFP gene has been </a:t>
            </a:r>
          </a:p>
          <a:p>
            <a:r>
              <a:rPr lang="en-US" sz="1800"/>
              <a:t>inserted into an exon of the PIN1 gene</a:t>
            </a:r>
          </a:p>
          <a:p>
            <a:endParaRPr lang="en-US" sz="1800"/>
          </a:p>
          <a:p>
            <a:pPr>
              <a:buFont typeface="Wingdings" charset="0"/>
              <a:buChar char="à"/>
            </a:pPr>
            <a:r>
              <a:rPr lang="en-US" sz="1800">
                <a:sym typeface="Wingdings" charset="0"/>
              </a:rPr>
              <a:t> functional (PIN1 protein) </a:t>
            </a:r>
          </a:p>
          <a:p>
            <a:pPr>
              <a:buFont typeface="Wingdings" charset="0"/>
              <a:buChar char="à"/>
            </a:pPr>
            <a:endParaRPr lang="en-US" sz="1800">
              <a:sym typeface="Wingdings" charset="0"/>
            </a:endParaRPr>
          </a:p>
          <a:p>
            <a:pPr>
              <a:buFont typeface="Wingdings" charset="0"/>
              <a:buChar char="à"/>
            </a:pPr>
            <a:r>
              <a:rPr lang="en-US" sz="1800">
                <a:sym typeface="Wingdings" charset="0"/>
              </a:rPr>
              <a:t>translational</a:t>
            </a:r>
            <a:r>
              <a:rPr lang="en-US" sz="1800"/>
              <a:t> fusion</a:t>
            </a:r>
          </a:p>
          <a:p>
            <a:pPr>
              <a:buFont typeface="Wingdings" charset="0"/>
              <a:buNone/>
            </a:pPr>
            <a:endParaRPr lang="en-US" sz="1800"/>
          </a:p>
          <a:p>
            <a:pPr>
              <a:buFont typeface="Wingdings" charset="0"/>
              <a:buChar char="à"/>
            </a:pPr>
            <a:r>
              <a:rPr lang="en-US" sz="1800">
                <a:sym typeface="Wingdings" charset="0"/>
              </a:rPr>
              <a:t> allow subcellular localization of</a:t>
            </a:r>
          </a:p>
          <a:p>
            <a:pPr>
              <a:buFont typeface="Wingdings" charset="0"/>
              <a:buNone/>
            </a:pPr>
            <a:r>
              <a:rPr lang="en-US" sz="1800"/>
              <a:t>   PIN1 protein via GFP</a:t>
            </a:r>
          </a:p>
        </p:txBody>
      </p:sp>
      <p:sp>
        <p:nvSpPr>
          <p:cNvPr id="29775" name="Text Box 82"/>
          <p:cNvSpPr txBox="1">
            <a:spLocks noChangeArrowheads="1"/>
          </p:cNvSpPr>
          <p:nvPr/>
        </p:nvSpPr>
        <p:spPr bwMode="auto">
          <a:xfrm>
            <a:off x="2751138" y="1647825"/>
            <a:ext cx="4586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exon   intron       exon   intron          exon             intron        exon</a:t>
            </a:r>
            <a:r>
              <a:rPr lang="en-US" sz="1800"/>
              <a:t> 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635375" y="4724400"/>
            <a:ext cx="1441450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724525" y="6453188"/>
            <a:ext cx="2555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latin typeface="+mj-lt"/>
                <a:ea typeface="+mn-ea"/>
              </a:rPr>
              <a:t>Wenzel et al., Plant Journal 2007 49: 387-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1313" y="152400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00"/>
                </a:solidFill>
                <a:latin typeface="Verdana" charset="0"/>
              </a:rPr>
              <a:t>Genes are modular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5588" y="2636838"/>
            <a:ext cx="25320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1139031" y="364332"/>
            <a:ext cx="765175" cy="24971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5400000">
            <a:off x="4482306" y="-434180"/>
            <a:ext cx="765175" cy="41195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5400000">
            <a:off x="7521575" y="677863"/>
            <a:ext cx="765175" cy="18954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595313" y="712788"/>
            <a:ext cx="817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5’ regulatory region                   protein-encoding region	    3’ terminator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2770188" y="2636838"/>
            <a:ext cx="4117975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6881813" y="2636838"/>
            <a:ext cx="1849437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280988" y="3609975"/>
            <a:ext cx="2532062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813050" y="3609975"/>
            <a:ext cx="4117975" cy="360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8" name="Rectangle 5"/>
          <p:cNvSpPr>
            <a:spLocks noChangeArrowheads="1"/>
          </p:cNvSpPr>
          <p:nvPr/>
        </p:nvSpPr>
        <p:spPr bwMode="auto">
          <a:xfrm>
            <a:off x="6931025" y="3609975"/>
            <a:ext cx="1849438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9" name="Rectangle 5"/>
          <p:cNvSpPr>
            <a:spLocks noChangeArrowheads="1"/>
          </p:cNvSpPr>
          <p:nvPr/>
        </p:nvSpPr>
        <p:spPr bwMode="auto">
          <a:xfrm>
            <a:off x="292100" y="4799013"/>
            <a:ext cx="253365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2825750" y="4799013"/>
            <a:ext cx="4117975" cy="360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6943725" y="4799013"/>
            <a:ext cx="1849438" cy="3603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TextBox 2"/>
          <p:cNvSpPr txBox="1">
            <a:spLocks noChangeArrowheads="1"/>
          </p:cNvSpPr>
          <p:nvPr/>
        </p:nvSpPr>
        <p:spPr bwMode="auto">
          <a:xfrm>
            <a:off x="544513" y="5300663"/>
            <a:ext cx="7950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à"/>
            </a:pPr>
            <a:r>
              <a:rPr lang="en-US" sz="1800">
                <a:sym typeface="Wingdings" charset="0"/>
              </a:rPr>
              <a:t>novel combinations can be generated and tested in transgenic organisms</a:t>
            </a:r>
          </a:p>
          <a:p>
            <a:pPr>
              <a:buFont typeface="Wingdings" charset="0"/>
              <a:buChar char="à"/>
            </a:pPr>
            <a:endParaRPr lang="en-US" sz="1800">
              <a:sym typeface="Wingdings" charset="0"/>
            </a:endParaRPr>
          </a:p>
          <a:p>
            <a:pPr>
              <a:buFont typeface="Wingdings" charset="0"/>
              <a:buChar char="à"/>
            </a:pPr>
            <a:r>
              <a:rPr lang="en-US" sz="1800">
                <a:sym typeface="Wingdings" charset="0"/>
              </a:rPr>
              <a:t>protein-encoding region can be replaced by reporter gene, generating a</a:t>
            </a:r>
          </a:p>
          <a:p>
            <a:r>
              <a:rPr lang="en-US" sz="1800">
                <a:sym typeface="Wingdings" charset="0"/>
              </a:rPr>
              <a:t>    product that is easy to detect</a:t>
            </a:r>
          </a:p>
          <a:p>
            <a:r>
              <a:rPr lang="en-US" sz="1800">
                <a:sym typeface="Wingdings" charset="0"/>
              </a:rPr>
              <a:t> visualize the expression conferred by the regulatory region</a:t>
            </a:r>
          </a:p>
          <a:p>
            <a:r>
              <a:rPr lang="en-US" sz="1800">
                <a:sym typeface="Wingdings" charset="0"/>
              </a:rPr>
              <a:t> </a:t>
            </a:r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9400" y="115888"/>
            <a:ext cx="862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00"/>
                </a:solidFill>
                <a:latin typeface="Verdana" charset="0"/>
              </a:rPr>
              <a:t>Promoter-marker gene construct to evaluate the expression provided by this regulatory region</a:t>
            </a:r>
          </a:p>
        </p:txBody>
      </p:sp>
      <p:sp>
        <p:nvSpPr>
          <p:cNvPr id="4" name="Left Brace 3"/>
          <p:cNvSpPr/>
          <p:nvPr/>
        </p:nvSpPr>
        <p:spPr>
          <a:xfrm rot="5400000">
            <a:off x="1339850" y="668338"/>
            <a:ext cx="363537" cy="2497138"/>
          </a:xfrm>
          <a:prstGeom prst="leftBrace">
            <a:avLst>
              <a:gd name="adj1" fmla="val 8333"/>
              <a:gd name="adj2" fmla="val 513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5400000">
            <a:off x="4837907" y="831056"/>
            <a:ext cx="766762" cy="27019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5400000">
            <a:off x="6731001" y="1639887"/>
            <a:ext cx="766762" cy="10842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595313" y="1136650"/>
            <a:ext cx="725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5’ regulatory region                                marker gene	    3’ terminator</a:t>
            </a:r>
          </a:p>
          <a:p>
            <a:r>
              <a:rPr lang="en-US" sz="1800">
                <a:solidFill>
                  <a:srgbClr val="000000"/>
                </a:solidFill>
              </a:rPr>
              <a:t>gene of interest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3259138" y="3138488"/>
            <a:ext cx="630237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3889375" y="3138488"/>
            <a:ext cx="2682875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6572250" y="3138488"/>
            <a:ext cx="1084263" cy="2857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273050" y="2182813"/>
            <a:ext cx="2497138" cy="344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>
            <a:off x="7132638" y="3281363"/>
            <a:ext cx="1163637" cy="194786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5825" y="3217863"/>
            <a:ext cx="7410450" cy="2341562"/>
          </a:xfrm>
          <a:custGeom>
            <a:avLst/>
            <a:gdLst>
              <a:gd name="connsiteX0" fmla="*/ 7410972 w 7410972"/>
              <a:gd name="connsiteY0" fmla="*/ 1038673 h 2341571"/>
              <a:gd name="connsiteX1" fmla="*/ 7399683 w 7410972"/>
              <a:gd name="connsiteY1" fmla="*/ 1456362 h 2341571"/>
              <a:gd name="connsiteX2" fmla="*/ 7354528 w 7410972"/>
              <a:gd name="connsiteY2" fmla="*/ 1625695 h 2341571"/>
              <a:gd name="connsiteX3" fmla="*/ 7083595 w 7410972"/>
              <a:gd name="connsiteY3" fmla="*/ 1896629 h 2341571"/>
              <a:gd name="connsiteX4" fmla="*/ 6756217 w 7410972"/>
              <a:gd name="connsiteY4" fmla="*/ 2088540 h 2341571"/>
              <a:gd name="connsiteX5" fmla="*/ 6225639 w 7410972"/>
              <a:gd name="connsiteY5" fmla="*/ 2235295 h 2341571"/>
              <a:gd name="connsiteX6" fmla="*/ 5649906 w 7410972"/>
              <a:gd name="connsiteY6" fmla="*/ 2269162 h 2341571"/>
              <a:gd name="connsiteX7" fmla="*/ 4622617 w 7410972"/>
              <a:gd name="connsiteY7" fmla="*/ 2325606 h 2341571"/>
              <a:gd name="connsiteX8" fmla="*/ 3764661 w 7410972"/>
              <a:gd name="connsiteY8" fmla="*/ 2336895 h 2341571"/>
              <a:gd name="connsiteX9" fmla="*/ 2330972 w 7410972"/>
              <a:gd name="connsiteY9" fmla="*/ 2257873 h 2341571"/>
              <a:gd name="connsiteX10" fmla="*/ 603772 w 7410972"/>
              <a:gd name="connsiteY10" fmla="*/ 1998229 h 2341571"/>
              <a:gd name="connsiteX11" fmla="*/ 231239 w 7410972"/>
              <a:gd name="connsiteY11" fmla="*/ 1738584 h 2341571"/>
              <a:gd name="connsiteX12" fmla="*/ 5461 w 7410972"/>
              <a:gd name="connsiteY12" fmla="*/ 1174140 h 2341571"/>
              <a:gd name="connsiteX13" fmla="*/ 95772 w 7410972"/>
              <a:gd name="connsiteY13" fmla="*/ 824184 h 2341571"/>
              <a:gd name="connsiteX14" fmla="*/ 377995 w 7410972"/>
              <a:gd name="connsiteY14" fmla="*/ 519384 h 2341571"/>
              <a:gd name="connsiteX15" fmla="*/ 761817 w 7410972"/>
              <a:gd name="connsiteY15" fmla="*/ 304895 h 2341571"/>
              <a:gd name="connsiteX16" fmla="*/ 1156928 w 7410972"/>
              <a:gd name="connsiteY16" fmla="*/ 225873 h 2341571"/>
              <a:gd name="connsiteX17" fmla="*/ 1574617 w 7410972"/>
              <a:gd name="connsiteY17" fmla="*/ 135562 h 2341571"/>
              <a:gd name="connsiteX18" fmla="*/ 1834261 w 7410972"/>
              <a:gd name="connsiteY18" fmla="*/ 45251 h 2341571"/>
              <a:gd name="connsiteX19" fmla="*/ 2139061 w 7410972"/>
              <a:gd name="connsiteY19" fmla="*/ 95 h 2341571"/>
              <a:gd name="connsiteX20" fmla="*/ 2376128 w 7410972"/>
              <a:gd name="connsiteY20" fmla="*/ 33962 h 2341571"/>
              <a:gd name="connsiteX21" fmla="*/ 2387417 w 7410972"/>
              <a:gd name="connsiteY21" fmla="*/ 56540 h 234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10972" h="2341571">
                <a:moveTo>
                  <a:pt x="7410972" y="1038673"/>
                </a:moveTo>
                <a:cubicBezTo>
                  <a:pt x="7410031" y="1198599"/>
                  <a:pt x="7409090" y="1358525"/>
                  <a:pt x="7399683" y="1456362"/>
                </a:cubicBezTo>
                <a:cubicBezTo>
                  <a:pt x="7390276" y="1554199"/>
                  <a:pt x="7407209" y="1552317"/>
                  <a:pt x="7354528" y="1625695"/>
                </a:cubicBezTo>
                <a:cubicBezTo>
                  <a:pt x="7301847" y="1699073"/>
                  <a:pt x="7183313" y="1819488"/>
                  <a:pt x="7083595" y="1896629"/>
                </a:cubicBezTo>
                <a:cubicBezTo>
                  <a:pt x="6983877" y="1973770"/>
                  <a:pt x="6899210" y="2032096"/>
                  <a:pt x="6756217" y="2088540"/>
                </a:cubicBezTo>
                <a:cubicBezTo>
                  <a:pt x="6613224" y="2144984"/>
                  <a:pt x="6410024" y="2205191"/>
                  <a:pt x="6225639" y="2235295"/>
                </a:cubicBezTo>
                <a:cubicBezTo>
                  <a:pt x="6041254" y="2265399"/>
                  <a:pt x="5649906" y="2269162"/>
                  <a:pt x="5649906" y="2269162"/>
                </a:cubicBezTo>
                <a:lnTo>
                  <a:pt x="4622617" y="2325606"/>
                </a:lnTo>
                <a:cubicBezTo>
                  <a:pt x="4308409" y="2336895"/>
                  <a:pt x="4146602" y="2348184"/>
                  <a:pt x="3764661" y="2336895"/>
                </a:cubicBezTo>
                <a:cubicBezTo>
                  <a:pt x="3382720" y="2325606"/>
                  <a:pt x="2857787" y="2314317"/>
                  <a:pt x="2330972" y="2257873"/>
                </a:cubicBezTo>
                <a:cubicBezTo>
                  <a:pt x="1804157" y="2201429"/>
                  <a:pt x="953727" y="2084777"/>
                  <a:pt x="603772" y="1998229"/>
                </a:cubicBezTo>
                <a:cubicBezTo>
                  <a:pt x="253817" y="1911681"/>
                  <a:pt x="330957" y="1875932"/>
                  <a:pt x="231239" y="1738584"/>
                </a:cubicBezTo>
                <a:cubicBezTo>
                  <a:pt x="131520" y="1601236"/>
                  <a:pt x="28039" y="1326540"/>
                  <a:pt x="5461" y="1174140"/>
                </a:cubicBezTo>
                <a:cubicBezTo>
                  <a:pt x="-17117" y="1021740"/>
                  <a:pt x="33683" y="933310"/>
                  <a:pt x="95772" y="824184"/>
                </a:cubicBezTo>
                <a:cubicBezTo>
                  <a:pt x="157861" y="715058"/>
                  <a:pt x="266988" y="605932"/>
                  <a:pt x="377995" y="519384"/>
                </a:cubicBezTo>
                <a:cubicBezTo>
                  <a:pt x="489002" y="432836"/>
                  <a:pt x="631995" y="353813"/>
                  <a:pt x="761817" y="304895"/>
                </a:cubicBezTo>
                <a:cubicBezTo>
                  <a:pt x="891639" y="255977"/>
                  <a:pt x="1156928" y="225873"/>
                  <a:pt x="1156928" y="225873"/>
                </a:cubicBezTo>
                <a:cubicBezTo>
                  <a:pt x="1292395" y="197651"/>
                  <a:pt x="1461728" y="165666"/>
                  <a:pt x="1574617" y="135562"/>
                </a:cubicBezTo>
                <a:cubicBezTo>
                  <a:pt x="1687506" y="105458"/>
                  <a:pt x="1740187" y="67829"/>
                  <a:pt x="1834261" y="45251"/>
                </a:cubicBezTo>
                <a:cubicBezTo>
                  <a:pt x="1928335" y="22673"/>
                  <a:pt x="2048750" y="1976"/>
                  <a:pt x="2139061" y="95"/>
                </a:cubicBezTo>
                <a:cubicBezTo>
                  <a:pt x="2229372" y="-1786"/>
                  <a:pt x="2334735" y="24554"/>
                  <a:pt x="2376128" y="33962"/>
                </a:cubicBezTo>
                <a:cubicBezTo>
                  <a:pt x="2417521" y="43369"/>
                  <a:pt x="2402469" y="49954"/>
                  <a:pt x="2387417" y="565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3" name="Rectangle 5"/>
          <p:cNvSpPr>
            <a:spLocks noChangeArrowheads="1"/>
          </p:cNvSpPr>
          <p:nvPr/>
        </p:nvSpPr>
        <p:spPr bwMode="auto">
          <a:xfrm>
            <a:off x="5194300" y="5391150"/>
            <a:ext cx="1971675" cy="2857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74" name="TextBox 6"/>
          <p:cNvSpPr txBox="1">
            <a:spLocks noChangeArrowheads="1"/>
          </p:cNvSpPr>
          <p:nvPr/>
        </p:nvSpPr>
        <p:spPr bwMode="auto">
          <a:xfrm>
            <a:off x="4786313" y="5724525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antibiotic resistance gene</a:t>
            </a:r>
          </a:p>
        </p:txBody>
      </p:sp>
      <p:sp>
        <p:nvSpPr>
          <p:cNvPr id="15375" name="TextBox 7"/>
          <p:cNvSpPr txBox="1">
            <a:spLocks noChangeArrowheads="1"/>
          </p:cNvSpPr>
          <p:nvPr/>
        </p:nvSpPr>
        <p:spPr bwMode="auto">
          <a:xfrm>
            <a:off x="1835150" y="5559425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origin of replication</a:t>
            </a:r>
          </a:p>
        </p:txBody>
      </p:sp>
      <p:sp>
        <p:nvSpPr>
          <p:cNvPr id="15376" name="TextBox 8"/>
          <p:cNvSpPr txBox="1">
            <a:spLocks noChangeArrowheads="1"/>
          </p:cNvSpPr>
          <p:nvPr/>
        </p:nvSpPr>
        <p:spPr bwMode="auto">
          <a:xfrm>
            <a:off x="3225800" y="3055938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MCS</a:t>
            </a:r>
          </a:p>
        </p:txBody>
      </p:sp>
      <p:cxnSp>
        <p:nvCxnSpPr>
          <p:cNvPr id="11" name="Straight Arrow Connector 10"/>
          <p:cNvCxnSpPr>
            <a:stCxn id="15370" idx="3"/>
          </p:cNvCxnSpPr>
          <p:nvPr/>
        </p:nvCxnSpPr>
        <p:spPr>
          <a:xfrm>
            <a:off x="2770188" y="2354263"/>
            <a:ext cx="914400" cy="776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813" y="2354263"/>
            <a:ext cx="3070225" cy="86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192167" y="6244193"/>
            <a:ext cx="849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NOTE sequence to be tested can be inserted by ligation, recombination, SLIC </a:t>
            </a:r>
            <a:r>
              <a:rPr lang="en-US" sz="1800" dirty="0" err="1"/>
              <a:t>etc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18091" y="499782"/>
            <a:ext cx="79930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How do we get all the relevant enhancer/promoter regions?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Fragments of 1-5 kilobases immediately upstream of the start codon tends to contain most/all the </a:t>
            </a:r>
            <a:r>
              <a:rPr lang="en-US" sz="2400" i="1" dirty="0"/>
              <a:t>cis</a:t>
            </a:r>
            <a:r>
              <a:rPr lang="en-US" sz="2400" dirty="0"/>
              <a:t>-regulatory information in model organisms with small genomes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such as </a:t>
            </a:r>
            <a:r>
              <a:rPr lang="en-US" sz="2400" i="1" dirty="0"/>
              <a:t>C. </a:t>
            </a:r>
            <a:r>
              <a:rPr lang="en-US" sz="2400" i="1" dirty="0" err="1"/>
              <a:t>elegans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A. thaliana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It is wise to compare </a:t>
            </a:r>
            <a:r>
              <a:rPr lang="en-US" sz="2400" i="1" dirty="0">
                <a:solidFill>
                  <a:srgbClr val="FF0000"/>
                </a:solidFill>
              </a:rPr>
              <a:t>in situ</a:t>
            </a:r>
            <a:r>
              <a:rPr lang="en-US" sz="2400" dirty="0">
                <a:solidFill>
                  <a:srgbClr val="FF0000"/>
                </a:solidFill>
              </a:rPr>
              <a:t> RNA hybridization results with results from promoter-marker gene fusions for agreement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7584" y="1412776"/>
            <a:ext cx="864076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/>
              <a:t>Marker/ reporter genes</a:t>
            </a:r>
            <a:r>
              <a:rPr lang="en-GB" sz="24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/>
              <a:t> encode easily assayed proteins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/>
              <a:t> used to detect localized expression of genes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/>
              <a:t> If we make a construct like this we must be able to genetically transform the organism of interest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68313" y="596900"/>
            <a:ext cx="8326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/>
              <a:t>It is essential that promoter-marker gene construct is </a:t>
            </a:r>
            <a:r>
              <a:rPr lang="en-US" sz="1800" b="1" u="sng" dirty="0">
                <a:solidFill>
                  <a:srgbClr val="FF0000"/>
                </a:solidFill>
              </a:rPr>
              <a:t>present in ALL cells </a:t>
            </a:r>
          </a:p>
          <a:p>
            <a:r>
              <a:rPr lang="en-US" sz="1800" b="1" dirty="0"/>
              <a:t> of organism to obtain correct information about expression</a:t>
            </a:r>
          </a:p>
          <a:p>
            <a:endParaRPr lang="en-US" sz="1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r="42342" b="17110"/>
          <a:stretch>
            <a:fillRect/>
          </a:stretch>
        </p:blipFill>
        <p:spPr bwMode="auto">
          <a:xfrm>
            <a:off x="6443663" y="3414713"/>
            <a:ext cx="20161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68313" y="1519610"/>
            <a:ext cx="5057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Achieved by either of,</a:t>
            </a:r>
          </a:p>
          <a:p>
            <a:endParaRPr lang="en-US" sz="1800" dirty="0"/>
          </a:p>
          <a:p>
            <a:r>
              <a:rPr lang="en-US" sz="1800" dirty="0"/>
              <a:t>1. antibiotic selection for single</a:t>
            </a:r>
          </a:p>
          <a:p>
            <a:r>
              <a:rPr lang="en-US" sz="1800" dirty="0"/>
              <a:t>transformed cells, followed by regeneration</a:t>
            </a:r>
          </a:p>
          <a:p>
            <a:r>
              <a:rPr lang="en-US" sz="1800" dirty="0"/>
              <a:t>of complete organism (plants)</a:t>
            </a:r>
          </a:p>
          <a:p>
            <a:endParaRPr lang="en-US" sz="1800" dirty="0"/>
          </a:p>
          <a:p>
            <a:r>
              <a:rPr lang="en-US" sz="1800" dirty="0"/>
              <a:t>2. transformation of gametes, followed</a:t>
            </a:r>
          </a:p>
          <a:p>
            <a:r>
              <a:rPr lang="en-US" sz="1800" dirty="0"/>
              <a:t>by formation of complete organism (plant and </a:t>
            </a:r>
          </a:p>
          <a:p>
            <a:r>
              <a:rPr lang="en-US" sz="1800" dirty="0"/>
              <a:t>animal).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3. Generation of chimeric organism, carrying</a:t>
            </a:r>
          </a:p>
          <a:p>
            <a:r>
              <a:rPr lang="en-US" sz="1800" dirty="0"/>
              <a:t>untransformed cells, but also some transformed</a:t>
            </a:r>
          </a:p>
          <a:p>
            <a:r>
              <a:rPr lang="en-US" sz="1800" dirty="0"/>
              <a:t>germ-line cells. Offspring, resulting from single</a:t>
            </a:r>
          </a:p>
          <a:p>
            <a:r>
              <a:rPr lang="en-US" sz="1800" dirty="0"/>
              <a:t>gametes, are screened for transformants </a:t>
            </a:r>
          </a:p>
          <a:p>
            <a:r>
              <a:rPr lang="en-US" sz="1800" dirty="0"/>
              <a:t>(not chimeric). Animal only.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372225" y="1916113"/>
            <a:ext cx="24812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Leaf primordia in which </a:t>
            </a:r>
          </a:p>
          <a:p>
            <a:r>
              <a:rPr lang="en-US" sz="1400"/>
              <a:t>ALL cells harbour construct,</a:t>
            </a:r>
          </a:p>
          <a:p>
            <a:r>
              <a:rPr lang="en-US" sz="1400"/>
              <a:t>BUT only some cells</a:t>
            </a:r>
          </a:p>
          <a:p>
            <a:r>
              <a:rPr lang="en-US" sz="1400"/>
              <a:t>have the transcription factors</a:t>
            </a:r>
          </a:p>
          <a:p>
            <a:r>
              <a:rPr lang="en-US" sz="1400"/>
              <a:t>that activate expression of</a:t>
            </a:r>
          </a:p>
          <a:p>
            <a:r>
              <a:rPr lang="en-US" sz="1400"/>
              <a:t>marker gene.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5900" y="1243013"/>
            <a:ext cx="87122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chemeClr val="accent2"/>
                </a:solidFill>
                <a:latin typeface="+mn-lt"/>
              </a:rPr>
              <a:t>Gene 	Gene product 		Assay		      kills?	use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lacZ	</a:t>
            </a:r>
            <a:r>
              <a:rPr lang="en-GB" sz="1800" dirty="0">
                <a:solidFill>
                  <a:schemeClr val="accent2"/>
                </a:solidFill>
                <a:latin typeface="Symbol" pitchFamily="2" charset="2"/>
              </a:rPr>
              <a:t>b</a:t>
            </a:r>
            <a:r>
              <a:rPr lang="en-GB" sz="1800" dirty="0">
                <a:solidFill>
                  <a:schemeClr val="accent2"/>
                </a:solidFill>
                <a:latin typeface="+mn-lt"/>
              </a:rPr>
              <a:t>-galactosidase		histochemical test	         yes	animal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GB" sz="1800" u="sng" dirty="0">
                <a:solidFill>
                  <a:schemeClr val="accent2"/>
                </a:solidFill>
                <a:latin typeface="+mn-lt"/>
              </a:rPr>
              <a:t>GUS</a:t>
            </a:r>
            <a:r>
              <a:rPr lang="en-GB" sz="1800" dirty="0">
                <a:solidFill>
                  <a:schemeClr val="accent2"/>
                </a:solidFill>
                <a:latin typeface="+mn-lt"/>
              </a:rPr>
              <a:t>      </a:t>
            </a:r>
            <a:r>
              <a:rPr lang="en-GB" sz="1800" dirty="0">
                <a:solidFill>
                  <a:schemeClr val="accent2"/>
                </a:solidFill>
                <a:latin typeface="Symbol" pitchFamily="2" charset="2"/>
              </a:rPr>
              <a:t>b</a:t>
            </a:r>
            <a:r>
              <a:rPr lang="en-GB" sz="1800" dirty="0">
                <a:solidFill>
                  <a:schemeClr val="accent2"/>
                </a:solidFill>
                <a:latin typeface="+mn-lt"/>
              </a:rPr>
              <a:t>-glucuronidase		histochemical test	         yes	plant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GFP 	Green Fluorescent Protein fluorescence	          no    animal/plant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GFP variants			fluorescence	         no    animal/plant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06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latin typeface="Verdana" charset="0"/>
              </a:rPr>
              <a:t>Common reporter/marker genes for study of gene expression in transgenic organisms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7584" y="5733256"/>
            <a:ext cx="7344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000090"/>
                </a:solidFill>
              </a:rPr>
              <a:t>What is the benefit of using reporters that don’t require fixing and staining of tissues?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GB" sz="2400" b="1">
                <a:latin typeface="Verdana" charset="0"/>
              </a:rPr>
              <a:t>GUS (</a:t>
            </a:r>
            <a:r>
              <a:rPr lang="en-GB" sz="2400" b="1" i="1">
                <a:latin typeface="Verdana" charset="0"/>
              </a:rPr>
              <a:t>uidA</a:t>
            </a:r>
            <a:r>
              <a:rPr lang="en-GB" sz="2400" b="1">
                <a:latin typeface="Verdana" charset="0"/>
              </a:rPr>
              <a:t>) gene</a:t>
            </a:r>
          </a:p>
          <a:p>
            <a:pPr marL="342900" indent="-342900">
              <a:spcBef>
                <a:spcPct val="50000"/>
              </a:spcBef>
            </a:pPr>
            <a:r>
              <a:rPr lang="en-GB" sz="2400" b="1">
                <a:latin typeface="Verdana" charset="0"/>
              </a:rPr>
              <a:t>encoding a </a:t>
            </a:r>
            <a:r>
              <a:rPr lang="en-GB" sz="2400" b="1">
                <a:latin typeface="Symbol" charset="0"/>
              </a:rPr>
              <a:t>b</a:t>
            </a:r>
            <a:r>
              <a:rPr lang="en-GB" sz="2400" b="1">
                <a:latin typeface="Verdana" charset="0"/>
              </a:rPr>
              <a:t>-glucuronidase enzyme</a:t>
            </a: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1835150" y="3500438"/>
            <a:ext cx="6451600" cy="1203325"/>
            <a:chOff x="204" y="1781"/>
            <a:chExt cx="4065" cy="758"/>
          </a:xfrm>
        </p:grpSpPr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521" y="1888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X-Gluc</a:t>
              </a:r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1065" y="200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229" y="1888"/>
              <a:ext cx="20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Blue precipitate that does not </a:t>
              </a:r>
            </a:p>
            <a:p>
              <a:r>
                <a:rPr lang="en-US" sz="1800">
                  <a:solidFill>
                    <a:schemeClr val="accent2"/>
                  </a:solidFill>
                </a:rPr>
                <a:t>diffuse out of cells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204" y="2251"/>
              <a:ext cx="1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5-bromo-4-chloro-3-indolyl</a:t>
              </a:r>
            </a:p>
            <a:p>
              <a:r>
                <a:rPr lang="en-US" sz="1200" dirty="0"/>
                <a:t>-</a:t>
              </a:r>
              <a:r>
                <a:rPr lang="en-US" sz="1200" dirty="0">
                  <a:sym typeface="Symbol" charset="0"/>
                </a:rPr>
                <a:t>-D-glucuronic acid</a:t>
              </a:r>
              <a:endParaRPr lang="en-US" sz="1200" dirty="0"/>
            </a:p>
          </p:txBody>
        </p:sp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>
              <a:off x="1195" y="1781"/>
              <a:ext cx="10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ym typeface="Symbol" charset="0"/>
                </a:rPr>
                <a:t>-glucuronidase</a:t>
              </a:r>
            </a:p>
          </p:txBody>
        </p:sp>
      </p:grp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2124075" y="2492375"/>
            <a:ext cx="431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Histochemical assay (assay in tissue)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5AE6-756E-9446-A132-F77F3326D6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1587</Words>
  <Application>Microsoft Macintosh PowerPoint</Application>
  <PresentationFormat>On-screen Show (4:3)</PresentationFormat>
  <Paragraphs>279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Garamond</vt:lpstr>
      <vt:lpstr>Symbol</vt:lpstr>
      <vt:lpstr>Times</vt:lpstr>
      <vt:lpstr>Times New Roman</vt:lpstr>
      <vt:lpstr>Verdana</vt:lpstr>
      <vt:lpstr>Wingdings</vt:lpstr>
      <vt:lpstr>Default Design</vt:lpstr>
      <vt:lpstr>Chapter 7B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be sure a fusion protein localizes correctly?</vt:lpstr>
      <vt:lpstr>PowerPoint Presentation</vt:lpstr>
      <vt:lpstr>The next slide shows a beautiful example of GUS staining and a transcriptional fusion. It shows gene expression in the vascular tissue of the developing plant</vt:lpstr>
      <vt:lpstr>PowerPoint Presentation</vt:lpstr>
      <vt:lpstr>The final slide shows a GFP fusion in a gene that is responsible for transport of auxin, a plant hormone, from one cell to another. The protein localizes to the membrane just at one end of the cell because the hormone is transported in one direction only. A really beautiful example of the sort of info you can get from a translational fusion</vt:lpstr>
      <vt:lpstr>PowerPoint Presentation</vt:lpstr>
    </vt:vector>
  </TitlesOfParts>
  <Company>SFU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</dc:title>
  <dc:creator>Jim Mattsson</dc:creator>
  <cp:lastModifiedBy>Kathleen Fitzpatrick</cp:lastModifiedBy>
  <cp:revision>96</cp:revision>
  <cp:lastPrinted>2018-10-19T17:19:10Z</cp:lastPrinted>
  <dcterms:created xsi:type="dcterms:W3CDTF">2005-03-28T23:34:15Z</dcterms:created>
  <dcterms:modified xsi:type="dcterms:W3CDTF">2020-10-05T19:00:11Z</dcterms:modified>
</cp:coreProperties>
</file>