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79" r:id="rId3"/>
    <p:sldId id="326" r:id="rId4"/>
    <p:sldId id="281" r:id="rId5"/>
    <p:sldId id="275" r:id="rId6"/>
    <p:sldId id="321" r:id="rId7"/>
    <p:sldId id="313" r:id="rId8"/>
    <p:sldId id="288" r:id="rId9"/>
    <p:sldId id="316" r:id="rId10"/>
    <p:sldId id="330" r:id="rId11"/>
    <p:sldId id="282" r:id="rId12"/>
    <p:sldId id="336" r:id="rId13"/>
    <p:sldId id="287" r:id="rId14"/>
    <p:sldId id="337" r:id="rId15"/>
    <p:sldId id="290" r:id="rId1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>
      <p:cViewPr varScale="1">
        <p:scale>
          <a:sx n="95" d="100"/>
          <a:sy n="95" d="100"/>
        </p:scale>
        <p:origin x="14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E137E25-FAB7-0D4F-8FB7-7169C8611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A327A4B-E062-A04E-AD0F-D361AA15C3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16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A66382-443B-884E-9205-A8F7D4077B6D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0925" y="182563"/>
            <a:ext cx="4959350" cy="3719512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12CEAF-0694-3941-B9D4-2F2CEB90B5B1}" type="slidenum">
              <a:rPr lang="en-US" sz="1300"/>
              <a:pPr/>
              <a:t>13</a:t>
            </a:fld>
            <a:endParaRPr 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I have identified En1 insertion alleles in two of these genes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Athb20, </a:t>
            </a:r>
          </a:p>
          <a:p>
            <a:pPr eaLnBrk="1" hangingPunct="1"/>
            <a:r>
              <a:rPr lang="en-US"/>
              <a:t>No phenotype possibly due to redundant gene function, known for other members of this gene family. I’m working on making double mutants related genes to uncover function, </a:t>
            </a:r>
          </a:p>
          <a:p>
            <a:pPr eaLnBrk="1" hangingPunct="1"/>
            <a:r>
              <a:rPr lang="en-US"/>
              <a:t>I’ve done translational fusion with marker gene, aerial organs expressed in </a:t>
            </a:r>
          </a:p>
          <a:p>
            <a:pPr eaLnBrk="1" hangingPunct="1"/>
            <a:r>
              <a:rPr lang="en-US"/>
              <a:t>Provascular cells, referred to as xylary procambium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70DFE-99A1-CE40-B97A-D6EE39085E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8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B917D-28E1-F746-8366-81AB6D996D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60C79-58D2-B441-B739-11C2450FF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3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C3A5B-E014-EA47-BDC8-336E88927A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B2A79-F4FD-7140-B60F-615012262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6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D2422-8C91-BB40-BDC2-A9A482665C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5E158-C69D-B649-87A9-7E6ADB8BF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D43E3-38B3-774A-B3F4-266357BF4B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2BED4-01E4-014D-B6F4-4F2632EFA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5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15AE6-756E-9446-A132-F77F3326D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799DD-FDB0-2940-BBBF-45099B322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2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BB51A-8FEE-DE47-BE42-D20D89985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0B65F7-D9CB-2140-9F17-CEE34D2D56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5900" y="1243013"/>
            <a:ext cx="87122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chemeClr val="accent2"/>
                </a:solidFill>
                <a:latin typeface="+mn-lt"/>
              </a:rPr>
              <a:t>Gene 	Gene product 		Assay		      kills?	use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2"/>
                </a:solidFill>
                <a:latin typeface="+mn-lt"/>
              </a:rPr>
              <a:t>lacZ	</a:t>
            </a:r>
            <a:r>
              <a:rPr lang="en-GB" sz="1800" dirty="0">
                <a:solidFill>
                  <a:schemeClr val="accent2"/>
                </a:solidFill>
                <a:latin typeface="Symbol" pitchFamily="2" charset="2"/>
              </a:rPr>
              <a:t>b</a:t>
            </a:r>
            <a:r>
              <a:rPr lang="en-GB" sz="1800" dirty="0">
                <a:solidFill>
                  <a:schemeClr val="accent2"/>
                </a:solidFill>
                <a:latin typeface="+mn-lt"/>
              </a:rPr>
              <a:t>-galactosidase		histochemical test	         yes	animal</a:t>
            </a:r>
          </a:p>
          <a:p>
            <a:pPr>
              <a:spcBef>
                <a:spcPct val="50000"/>
              </a:spcBef>
            </a:pPr>
            <a:endParaRPr lang="en-GB" sz="1800" dirty="0">
              <a:solidFill>
                <a:schemeClr val="accent2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GB" sz="1800" u="sng" dirty="0">
                <a:solidFill>
                  <a:schemeClr val="accent2"/>
                </a:solidFill>
                <a:latin typeface="+mn-lt"/>
              </a:rPr>
              <a:t>GUS</a:t>
            </a:r>
            <a:r>
              <a:rPr lang="en-GB" sz="1800" dirty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GB" sz="1800" dirty="0">
                <a:solidFill>
                  <a:schemeClr val="accent2"/>
                </a:solidFill>
                <a:latin typeface="Symbol" pitchFamily="2" charset="2"/>
              </a:rPr>
              <a:t>b</a:t>
            </a:r>
            <a:r>
              <a:rPr lang="en-GB" sz="1800" dirty="0">
                <a:solidFill>
                  <a:schemeClr val="accent2"/>
                </a:solidFill>
                <a:latin typeface="+mn-lt"/>
              </a:rPr>
              <a:t>-glucuronidase		histochemical test	         yes	plant</a:t>
            </a:r>
          </a:p>
          <a:p>
            <a:pPr>
              <a:spcBef>
                <a:spcPct val="50000"/>
              </a:spcBef>
            </a:pPr>
            <a:endParaRPr lang="en-GB" sz="1800" dirty="0">
              <a:solidFill>
                <a:schemeClr val="accent2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2"/>
                </a:solidFill>
                <a:latin typeface="+mn-lt"/>
              </a:rPr>
              <a:t>GFP 	Green Fluorescent Protein fluorescence	          no    animal/plant</a:t>
            </a:r>
          </a:p>
          <a:p>
            <a:pPr>
              <a:spcBef>
                <a:spcPct val="50000"/>
              </a:spcBef>
            </a:pPr>
            <a:endParaRPr lang="en-GB" sz="1800" dirty="0">
              <a:solidFill>
                <a:schemeClr val="accent2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2"/>
                </a:solidFill>
                <a:latin typeface="+mn-lt"/>
              </a:rPr>
              <a:t>GFP variants			fluorescence	         no    animal/plant</a:t>
            </a:r>
          </a:p>
          <a:p>
            <a:pPr>
              <a:spcBef>
                <a:spcPct val="50000"/>
              </a:spcBef>
            </a:pPr>
            <a:endParaRPr lang="en-GB" sz="1800" dirty="0">
              <a:solidFill>
                <a:schemeClr val="accent2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endParaRPr lang="en-GB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064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>
                <a:latin typeface="Verdana" charset="0"/>
              </a:rPr>
              <a:t>Common reporter/marker genes for study of gene expression in transgenic organisms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27584" y="5733256"/>
            <a:ext cx="73448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0090"/>
                </a:solidFill>
              </a:rPr>
              <a:t>What is the benefit of using reporters that don’t require fixing and staining of tissues?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8AFE88-4EAD-DF40-B86E-35E60A75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07105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How can we be sure a fusion protein localizes correctly?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7E345-1073-EF43-8E8C-A5D7FFE64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It is possible that the GFP amino acids prevent proper folding and/or localization of the tagged protein</a:t>
            </a:r>
          </a:p>
          <a:p>
            <a:r>
              <a:rPr lang="en-US" sz="2800" dirty="0"/>
              <a:t>Possible approaches: </a:t>
            </a:r>
          </a:p>
          <a:p>
            <a:pPr lvl="1"/>
            <a:r>
              <a:rPr lang="en-US" sz="2000" dirty="0"/>
              <a:t>1. make several constructs with the label in different positions of the protein- if all go to the same location in the cell, can be somewhat more confident that this is the correct location</a:t>
            </a:r>
          </a:p>
          <a:p>
            <a:pPr lvl="1"/>
            <a:r>
              <a:rPr lang="en-US" sz="2000" dirty="0"/>
              <a:t>2. If we have a genetic mutation that has a detectable phenotype, incorporate your fusion construct into the genome of individuals without a functional gene. If the phenotype returns to normal then the tagged protein is moving to the correct location and performing its normal function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FE9266-41E6-6F42-B6FA-BF22BEE8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7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2484438" y="3068638"/>
            <a:ext cx="2159000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4356100" y="4149725"/>
            <a:ext cx="1943100" cy="431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GFP</a:t>
            </a:r>
          </a:p>
        </p:txBody>
      </p:sp>
      <p:sp>
        <p:nvSpPr>
          <p:cNvPr id="27652" name="Line 6"/>
          <p:cNvSpPr>
            <a:spLocks noChangeShapeType="1"/>
          </p:cNvSpPr>
          <p:nvPr/>
        </p:nvSpPr>
        <p:spPr bwMode="auto">
          <a:xfrm flipH="1">
            <a:off x="684213" y="35004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>
            <a:off x="6300788" y="45815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519113" y="265588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promoter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326448" y="332710"/>
            <a:ext cx="80593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002060"/>
                </a:solidFill>
              </a:rPr>
              <a:t>Vectors with all three possible open reading frames for construction of vectors that result in fusion proteins: ONE OF THEM WILL BE THE CORRECT ONE</a:t>
            </a: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2484438" y="2276475"/>
            <a:ext cx="2051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part or whole ORF</a:t>
            </a:r>
          </a:p>
          <a:p>
            <a:r>
              <a:rPr lang="en-US" sz="1800"/>
              <a:t>of gene of interest</a:t>
            </a: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 flipH="1">
            <a:off x="755650" y="4581525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3402013" y="424021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MCS</a:t>
            </a:r>
          </a:p>
        </p:txBody>
      </p:sp>
      <p:sp>
        <p:nvSpPr>
          <p:cNvPr id="27659" name="Rectangle 13"/>
          <p:cNvSpPr>
            <a:spLocks noChangeArrowheads="1"/>
          </p:cNvSpPr>
          <p:nvPr/>
        </p:nvSpPr>
        <p:spPr bwMode="auto">
          <a:xfrm>
            <a:off x="4643438" y="4941888"/>
            <a:ext cx="1943100" cy="431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GFP</a:t>
            </a:r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>
            <a:off x="6589713" y="5373688"/>
            <a:ext cx="1438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 flipH="1">
            <a:off x="900113" y="5373688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2" name="Text Box 16"/>
          <p:cNvSpPr txBox="1">
            <a:spLocks noChangeArrowheads="1"/>
          </p:cNvSpPr>
          <p:nvPr/>
        </p:nvSpPr>
        <p:spPr bwMode="auto">
          <a:xfrm>
            <a:off x="3544888" y="5032375"/>
            <a:ext cx="111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MCS + N</a:t>
            </a:r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5003800" y="5734050"/>
            <a:ext cx="1943100" cy="431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GFP</a:t>
            </a:r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>
            <a:off x="6948488" y="616585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5" name="Line 19"/>
          <p:cNvSpPr>
            <a:spLocks noChangeShapeType="1"/>
          </p:cNvSpPr>
          <p:nvPr/>
        </p:nvSpPr>
        <p:spPr bwMode="auto">
          <a:xfrm flipH="1">
            <a:off x="1116013" y="616585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3760788" y="5824538"/>
            <a:ext cx="1282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MCS + NN</a:t>
            </a:r>
          </a:p>
        </p:txBody>
      </p:sp>
      <p:sp>
        <p:nvSpPr>
          <p:cNvPr id="27667" name="Line 21"/>
          <p:cNvSpPr>
            <a:spLocks noChangeShapeType="1"/>
          </p:cNvSpPr>
          <p:nvPr/>
        </p:nvSpPr>
        <p:spPr bwMode="auto">
          <a:xfrm>
            <a:off x="684213" y="3573463"/>
            <a:ext cx="2879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 flipH="1">
            <a:off x="3924300" y="3500438"/>
            <a:ext cx="7191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519113" y="4240213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vector 1</a:t>
            </a:r>
          </a:p>
        </p:txBody>
      </p:sp>
      <p:sp>
        <p:nvSpPr>
          <p:cNvPr id="27670" name="Text Box 24"/>
          <p:cNvSpPr txBox="1">
            <a:spLocks noChangeArrowheads="1"/>
          </p:cNvSpPr>
          <p:nvPr/>
        </p:nvSpPr>
        <p:spPr bwMode="auto">
          <a:xfrm>
            <a:off x="611188" y="49418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vector 2</a:t>
            </a:r>
          </a:p>
        </p:txBody>
      </p:sp>
      <p:sp>
        <p:nvSpPr>
          <p:cNvPr id="27671" name="Text Box 25"/>
          <p:cNvSpPr txBox="1">
            <a:spLocks noChangeArrowheads="1"/>
          </p:cNvSpPr>
          <p:nvPr/>
        </p:nvSpPr>
        <p:spPr bwMode="auto">
          <a:xfrm>
            <a:off x="1116013" y="5734050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vector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2A79-F4FD-7140-B60F-61501226266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C5740-C8F2-EA4E-B953-75E769388F51}"/>
              </a:ext>
            </a:extLst>
          </p:cNvPr>
          <p:cNvSpPr txBox="1"/>
          <p:nvPr/>
        </p:nvSpPr>
        <p:spPr>
          <a:xfrm>
            <a:off x="5510213" y="1871058"/>
            <a:ext cx="2756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Main point - it costs a lot of money but makes life easier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0925-CB52-4147-B446-53812184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608512"/>
          </a:xfrm>
        </p:spPr>
        <p:txBody>
          <a:bodyPr/>
          <a:lstStyle/>
          <a:p>
            <a:r>
              <a:rPr lang="en-US" dirty="0"/>
              <a:t>The next slide shows a beautiful example of GUS staining and a transcriptional fusion. It shows gene expression in the vascular tissue of the developing plant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7F5D55-749A-5F4B-AD48-10EA3C5C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BED4-01E4-014D-B6F4-4F2632EFA5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57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836613"/>
            <a:ext cx="4532312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1354138" y="5970588"/>
            <a:ext cx="2659062" cy="519112"/>
            <a:chOff x="3342" y="825"/>
            <a:chExt cx="1676" cy="327"/>
          </a:xfrm>
        </p:grpSpPr>
        <p:sp>
          <p:nvSpPr>
            <p:cNvPr id="62468" name="Rectangle 4"/>
            <p:cNvSpPr>
              <a:spLocks noChangeArrowheads="1"/>
            </p:cNvSpPr>
            <p:nvPr/>
          </p:nvSpPr>
          <p:spPr bwMode="auto">
            <a:xfrm>
              <a:off x="4260" y="1008"/>
              <a:ext cx="758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5882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Times" charset="0"/>
                </a:rPr>
                <a:t>GUS enzyme</a:t>
              </a:r>
              <a:endParaRPr lang="en-US" sz="2400">
                <a:latin typeface="Times" charset="0"/>
              </a:endParaRPr>
            </a:p>
          </p:txBody>
        </p:sp>
        <p:sp>
          <p:nvSpPr>
            <p:cNvPr id="28689" name="Text Box 5"/>
            <p:cNvSpPr txBox="1">
              <a:spLocks noChangeArrowheads="1"/>
            </p:cNvSpPr>
            <p:nvPr/>
          </p:nvSpPr>
          <p:spPr bwMode="auto">
            <a:xfrm>
              <a:off x="3504" y="82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endParaRPr lang="en-US" sz="2400">
                <a:latin typeface="Times" charset="0"/>
              </a:endParaRPr>
            </a:p>
          </p:txBody>
        </p:sp>
        <p:sp>
          <p:nvSpPr>
            <p:cNvPr id="28690" name="Rectangle 7"/>
            <p:cNvSpPr>
              <a:spLocks noChangeArrowheads="1"/>
            </p:cNvSpPr>
            <p:nvPr/>
          </p:nvSpPr>
          <p:spPr bwMode="auto">
            <a:xfrm>
              <a:off x="3342" y="1008"/>
              <a:ext cx="918" cy="144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FFFF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latin typeface="Times" charset="0"/>
                </a:rPr>
                <a:t>homedomain</a:t>
              </a:r>
              <a:endParaRPr lang="en-US" sz="1000">
                <a:latin typeface="Times" charset="0"/>
              </a:endParaRPr>
            </a:p>
          </p:txBody>
        </p:sp>
        <p:sp>
          <p:nvSpPr>
            <p:cNvPr id="28691" name="Text Box 9"/>
            <p:cNvSpPr txBox="1">
              <a:spLocks noChangeArrowheads="1"/>
            </p:cNvSpPr>
            <p:nvPr/>
          </p:nvSpPr>
          <p:spPr bwMode="auto">
            <a:xfrm>
              <a:off x="3709" y="8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endParaRPr lang="en-US" sz="2400">
                <a:latin typeface="Times" charset="0"/>
              </a:endParaRPr>
            </a:p>
          </p:txBody>
        </p:sp>
      </p:grpSp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69850" y="836613"/>
            <a:ext cx="425608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latin typeface="Times" charset="0"/>
              </a:rPr>
              <a:t>A fusion between a fragment </a:t>
            </a:r>
          </a:p>
          <a:p>
            <a:pPr eaLnBrk="0" hangingPunct="0"/>
            <a:r>
              <a:rPr lang="en-US" sz="1800">
                <a:latin typeface="Times" charset="0"/>
              </a:rPr>
              <a:t>of the Arabidopsis AtHB-20 </a:t>
            </a:r>
          </a:p>
          <a:p>
            <a:pPr eaLnBrk="0" hangingPunct="0"/>
            <a:r>
              <a:rPr lang="en-US" sz="1800">
                <a:latin typeface="Times" charset="0"/>
              </a:rPr>
              <a:t>gene encoding a homeodomain </a:t>
            </a:r>
          </a:p>
          <a:p>
            <a:pPr eaLnBrk="0" hangingPunct="0"/>
            <a:r>
              <a:rPr lang="en-US" sz="1800">
                <a:latin typeface="Times" charset="0"/>
              </a:rPr>
              <a:t>leucine zipper protein and the </a:t>
            </a:r>
          </a:p>
          <a:p>
            <a:pPr eaLnBrk="0" hangingPunct="0"/>
            <a:r>
              <a:rPr lang="en-US" sz="1800">
                <a:latin typeface="Times" charset="0"/>
              </a:rPr>
              <a:t>gene encoding the GUS </a:t>
            </a:r>
          </a:p>
          <a:p>
            <a:pPr eaLnBrk="0" hangingPunct="0"/>
            <a:r>
              <a:rPr lang="en-US" sz="1800">
                <a:latin typeface="Times" charset="0"/>
              </a:rPr>
              <a:t>enzyme revealed vascular expression</a:t>
            </a:r>
          </a:p>
          <a:p>
            <a:pPr eaLnBrk="0" hangingPunct="0"/>
            <a:r>
              <a:rPr lang="en-US" sz="1800">
                <a:latin typeface="Times" charset="0"/>
              </a:rPr>
              <a:t>in various organs.</a:t>
            </a:r>
          </a:p>
          <a:p>
            <a:pPr eaLnBrk="0" hangingPunct="0"/>
            <a:endParaRPr lang="en-US" sz="1800">
              <a:latin typeface="Times" charset="0"/>
            </a:endParaRPr>
          </a:p>
          <a:p>
            <a:pPr eaLnBrk="0" hangingPunct="0"/>
            <a:r>
              <a:rPr lang="en-US" sz="1800">
                <a:latin typeface="Times" charset="0"/>
              </a:rPr>
              <a:t>The construct included the presumed </a:t>
            </a:r>
          </a:p>
          <a:p>
            <a:pPr eaLnBrk="0" hangingPunct="0"/>
            <a:r>
              <a:rPr lang="en-US" sz="1800">
                <a:latin typeface="Times" charset="0"/>
              </a:rPr>
              <a:t>promoter, and part of the AtHB-20</a:t>
            </a:r>
          </a:p>
          <a:p>
            <a:pPr eaLnBrk="0" hangingPunct="0"/>
            <a:r>
              <a:rPr lang="en-US" sz="1800">
                <a:latin typeface="Times" charset="0"/>
              </a:rPr>
              <a:t>ORF arranged so that the ORFs of AtHB-20</a:t>
            </a:r>
          </a:p>
          <a:p>
            <a:pPr eaLnBrk="0" hangingPunct="0"/>
            <a:r>
              <a:rPr lang="en-US" sz="1800">
                <a:latin typeface="Times" charset="0"/>
              </a:rPr>
              <a:t>and GUS are continuous, generating </a:t>
            </a:r>
          </a:p>
          <a:p>
            <a:pPr eaLnBrk="0" hangingPunct="0"/>
            <a:r>
              <a:rPr lang="en-US" sz="1800">
                <a:latin typeface="Times" charset="0"/>
              </a:rPr>
              <a:t>a fusion protein.</a:t>
            </a:r>
            <a:r>
              <a:rPr lang="en-US" sz="1800" i="1">
                <a:latin typeface="Times" charset="0"/>
              </a:rPr>
              <a:t>  </a:t>
            </a:r>
            <a:endParaRPr lang="en-US" sz="1800">
              <a:latin typeface="Times" charset="0"/>
            </a:endParaRPr>
          </a:p>
        </p:txBody>
      </p:sp>
      <p:sp>
        <p:nvSpPr>
          <p:cNvPr id="28677" name="Text Box 12"/>
          <p:cNvSpPr txBox="1">
            <a:spLocks noChangeArrowheads="1"/>
          </p:cNvSpPr>
          <p:nvPr/>
        </p:nvSpPr>
        <p:spPr bwMode="auto">
          <a:xfrm>
            <a:off x="458788" y="128588"/>
            <a:ext cx="203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>
                <a:latin typeface="Times" charset="0"/>
              </a:rPr>
              <a:t>Example from the</a:t>
            </a:r>
          </a:p>
          <a:p>
            <a:pPr eaLnBrk="0" hangingPunct="0"/>
            <a:r>
              <a:rPr lang="en-US" sz="2000">
                <a:latin typeface="Times" charset="0"/>
              </a:rPr>
              <a:t>Mattsson lab:</a:t>
            </a: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4500563" y="6453188"/>
            <a:ext cx="3656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sz="1400">
                <a:solidFill>
                  <a:schemeClr val="accent2"/>
                </a:solidFill>
                <a:latin typeface="Garamond" charset="0"/>
              </a:rPr>
              <a:t>Mattsson et al., Plant Physiol. 2003  131:1327-39. </a:t>
            </a:r>
          </a:p>
        </p:txBody>
      </p:sp>
      <p:grpSp>
        <p:nvGrpSpPr>
          <p:cNvPr id="28679" name="Group 3"/>
          <p:cNvGrpSpPr>
            <a:grpSpLocks/>
          </p:cNvGrpSpPr>
          <p:nvPr/>
        </p:nvGrpSpPr>
        <p:grpSpPr bwMode="auto">
          <a:xfrm>
            <a:off x="130175" y="4865688"/>
            <a:ext cx="4370388" cy="519112"/>
            <a:chOff x="2640" y="825"/>
            <a:chExt cx="2754" cy="327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260" y="1008"/>
              <a:ext cx="758" cy="144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5882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Times" charset="0"/>
                </a:rPr>
                <a:t>GUS gene</a:t>
              </a:r>
              <a:endParaRPr lang="en-US" sz="2400">
                <a:latin typeface="Times" charset="0"/>
              </a:endParaRPr>
            </a:p>
          </p:txBody>
        </p:sp>
        <p:sp>
          <p:nvSpPr>
            <p:cNvPr id="28682" name="Text Box 5"/>
            <p:cNvSpPr txBox="1">
              <a:spLocks noChangeArrowheads="1"/>
            </p:cNvSpPr>
            <p:nvPr/>
          </p:nvSpPr>
          <p:spPr bwMode="auto">
            <a:xfrm>
              <a:off x="3504" y="82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endParaRPr lang="en-US" sz="2400">
                <a:latin typeface="Times" charset="0"/>
              </a:endParaRPr>
            </a:p>
          </p:txBody>
        </p:sp>
        <p:sp>
          <p:nvSpPr>
            <p:cNvPr id="28683" name="Line 6"/>
            <p:cNvSpPr>
              <a:spLocks noChangeShapeType="1"/>
            </p:cNvSpPr>
            <p:nvPr/>
          </p:nvSpPr>
          <p:spPr bwMode="auto">
            <a:xfrm>
              <a:off x="5016" y="1104"/>
              <a:ext cx="37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4" name="Rectangle 7"/>
            <p:cNvSpPr>
              <a:spLocks noChangeArrowheads="1"/>
            </p:cNvSpPr>
            <p:nvPr/>
          </p:nvSpPr>
          <p:spPr bwMode="auto">
            <a:xfrm>
              <a:off x="3342" y="1008"/>
              <a:ext cx="918" cy="144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FFFF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>
                  <a:latin typeface="Times" charset="0"/>
                </a:rPr>
                <a:t>homeobox</a:t>
              </a:r>
              <a:endParaRPr lang="en-US" sz="1000">
                <a:latin typeface="Times" charset="0"/>
              </a:endParaRPr>
            </a:p>
          </p:txBody>
        </p:sp>
        <p:sp>
          <p:nvSpPr>
            <p:cNvPr id="28685" name="Rectangle 8"/>
            <p:cNvSpPr>
              <a:spLocks noChangeArrowheads="1"/>
            </p:cNvSpPr>
            <p:nvPr/>
          </p:nvSpPr>
          <p:spPr bwMode="auto">
            <a:xfrm>
              <a:off x="2640" y="1104"/>
              <a:ext cx="702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686" name="Text Box 9"/>
            <p:cNvSpPr txBox="1">
              <a:spLocks noChangeArrowheads="1"/>
            </p:cNvSpPr>
            <p:nvPr/>
          </p:nvSpPr>
          <p:spPr bwMode="auto">
            <a:xfrm>
              <a:off x="3709" y="8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endParaRPr lang="en-US" sz="2400">
                <a:latin typeface="Times" charset="0"/>
              </a:endParaRPr>
            </a:p>
          </p:txBody>
        </p:sp>
        <p:sp>
          <p:nvSpPr>
            <p:cNvPr id="28687" name="Text Box 10"/>
            <p:cNvSpPr txBox="1">
              <a:spLocks noChangeArrowheads="1"/>
            </p:cNvSpPr>
            <p:nvPr/>
          </p:nvSpPr>
          <p:spPr bwMode="auto">
            <a:xfrm>
              <a:off x="2683" y="960"/>
              <a:ext cx="52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>
                  <a:latin typeface="Times" charset="0"/>
                </a:rPr>
                <a:t>promoter</a:t>
              </a:r>
              <a:endParaRPr lang="en-US" sz="2400">
                <a:latin typeface="Times" charset="0"/>
              </a:endParaRPr>
            </a:p>
          </p:txBody>
        </p:sp>
      </p:grpSp>
      <p:sp>
        <p:nvSpPr>
          <p:cNvPr id="28680" name="TextBox 2"/>
          <p:cNvSpPr txBox="1">
            <a:spLocks noChangeArrowheads="1"/>
          </p:cNvSpPr>
          <p:nvPr/>
        </p:nvSpPr>
        <p:spPr bwMode="auto">
          <a:xfrm>
            <a:off x="1474788" y="4724400"/>
            <a:ext cx="16986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gene construct</a:t>
            </a:r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fusion protein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0925-CB52-4147-B446-53812184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896544"/>
          </a:xfrm>
        </p:spPr>
        <p:txBody>
          <a:bodyPr/>
          <a:lstStyle/>
          <a:p>
            <a:r>
              <a:rPr lang="en-US" sz="3600" dirty="0"/>
              <a:t>The final slide shows a GFP fusion in a gene that is responsible for transport of auxin, a plant hormone, from one cell to another. The protein localizes to the membrane just at one end of the cell because the hormone is transported in one direction only. A really beautiful example of the sort of info you can get from a translational fusion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7F5D55-749A-5F4B-AD48-10EA3C5C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2BED4-01E4-014D-B6F4-4F2632EFA5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2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 flipH="1">
            <a:off x="1385888" y="909638"/>
            <a:ext cx="42862" cy="936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1290638" y="1112838"/>
            <a:ext cx="74612" cy="984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1328738" y="1390650"/>
            <a:ext cx="74612" cy="96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 flipH="1">
            <a:off x="2068513" y="803275"/>
            <a:ext cx="1587" cy="952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2100263" y="1017588"/>
            <a:ext cx="14287" cy="984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>
            <a:off x="2082800" y="1233488"/>
            <a:ext cx="31750" cy="984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1955800" y="1404938"/>
            <a:ext cx="36513" cy="936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 flipH="1">
            <a:off x="2393950" y="1624013"/>
            <a:ext cx="133350" cy="635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4914900" y="833438"/>
            <a:ext cx="95250" cy="936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>
            <a:off x="5192713" y="1006475"/>
            <a:ext cx="95250" cy="936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>
            <a:off x="5295900" y="1143000"/>
            <a:ext cx="52388" cy="968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 flipH="1">
            <a:off x="5272088" y="1314450"/>
            <a:ext cx="49212" cy="1079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 flipH="1">
            <a:off x="4964113" y="1543050"/>
            <a:ext cx="146050" cy="111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 flipH="1">
            <a:off x="4640263" y="1450975"/>
            <a:ext cx="85725" cy="777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 flipH="1">
            <a:off x="4433888" y="1550988"/>
            <a:ext cx="87312" cy="76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 flipH="1">
            <a:off x="4268788" y="1684338"/>
            <a:ext cx="87312" cy="76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>
            <a:off x="7183438" y="1422400"/>
            <a:ext cx="31750" cy="1000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5" name="Line 21"/>
          <p:cNvSpPr>
            <a:spLocks noChangeShapeType="1"/>
          </p:cNvSpPr>
          <p:nvPr/>
        </p:nvSpPr>
        <p:spPr bwMode="auto">
          <a:xfrm flipH="1">
            <a:off x="6027738" y="911225"/>
            <a:ext cx="180975" cy="111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6" name="Line 22"/>
          <p:cNvSpPr>
            <a:spLocks noChangeShapeType="1"/>
          </p:cNvSpPr>
          <p:nvPr/>
        </p:nvSpPr>
        <p:spPr bwMode="auto">
          <a:xfrm flipH="1" flipV="1">
            <a:off x="7319963" y="1531938"/>
            <a:ext cx="69850" cy="857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7" name="Line 23"/>
          <p:cNvSpPr>
            <a:spLocks noChangeShapeType="1"/>
          </p:cNvSpPr>
          <p:nvPr/>
        </p:nvSpPr>
        <p:spPr bwMode="auto">
          <a:xfrm flipH="1" flipV="1">
            <a:off x="7862888" y="2130425"/>
            <a:ext cx="69850" cy="873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8" name="Line 24"/>
          <p:cNvSpPr>
            <a:spLocks noChangeShapeType="1"/>
          </p:cNvSpPr>
          <p:nvPr/>
        </p:nvSpPr>
        <p:spPr bwMode="auto">
          <a:xfrm>
            <a:off x="7823200" y="1985963"/>
            <a:ext cx="52388" cy="793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9" name="Line 25"/>
          <p:cNvSpPr>
            <a:spLocks noChangeShapeType="1"/>
          </p:cNvSpPr>
          <p:nvPr/>
        </p:nvSpPr>
        <p:spPr bwMode="auto">
          <a:xfrm flipH="1">
            <a:off x="7332663" y="2974975"/>
            <a:ext cx="115887" cy="523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0" name="Line 26"/>
          <p:cNvSpPr>
            <a:spLocks noChangeShapeType="1"/>
          </p:cNvSpPr>
          <p:nvPr/>
        </p:nvSpPr>
        <p:spPr bwMode="auto">
          <a:xfrm flipH="1">
            <a:off x="6862763" y="3179763"/>
            <a:ext cx="133350" cy="492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1" name="Line 27"/>
          <p:cNvSpPr>
            <a:spLocks noChangeShapeType="1"/>
          </p:cNvSpPr>
          <p:nvPr/>
        </p:nvSpPr>
        <p:spPr bwMode="auto">
          <a:xfrm flipH="1" flipV="1">
            <a:off x="7880350" y="3540125"/>
            <a:ext cx="6350" cy="841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2" name="Line 28"/>
          <p:cNvSpPr>
            <a:spLocks noChangeShapeType="1"/>
          </p:cNvSpPr>
          <p:nvPr/>
        </p:nvSpPr>
        <p:spPr bwMode="auto">
          <a:xfrm flipV="1">
            <a:off x="7810500" y="3887788"/>
            <a:ext cx="6350" cy="920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3" name="Line 29"/>
          <p:cNvSpPr>
            <a:spLocks noChangeShapeType="1"/>
          </p:cNvSpPr>
          <p:nvPr/>
        </p:nvSpPr>
        <p:spPr bwMode="auto">
          <a:xfrm flipH="1" flipV="1">
            <a:off x="8047038" y="4579938"/>
            <a:ext cx="112712" cy="571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4" name="Line 30"/>
          <p:cNvSpPr>
            <a:spLocks noChangeShapeType="1"/>
          </p:cNvSpPr>
          <p:nvPr/>
        </p:nvSpPr>
        <p:spPr bwMode="auto">
          <a:xfrm flipH="1" flipV="1">
            <a:off x="7766050" y="4578350"/>
            <a:ext cx="146050" cy="25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5" name="Line 31"/>
          <p:cNvSpPr>
            <a:spLocks noChangeShapeType="1"/>
          </p:cNvSpPr>
          <p:nvPr/>
        </p:nvSpPr>
        <p:spPr bwMode="auto">
          <a:xfrm flipH="1">
            <a:off x="5570538" y="3963988"/>
            <a:ext cx="171450" cy="793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6" name="Line 32"/>
          <p:cNvSpPr>
            <a:spLocks noChangeShapeType="1"/>
          </p:cNvSpPr>
          <p:nvPr/>
        </p:nvSpPr>
        <p:spPr bwMode="auto">
          <a:xfrm flipV="1">
            <a:off x="6062663" y="3678238"/>
            <a:ext cx="133350" cy="841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7" name="Line 33"/>
          <p:cNvSpPr>
            <a:spLocks noChangeShapeType="1"/>
          </p:cNvSpPr>
          <p:nvPr/>
        </p:nvSpPr>
        <p:spPr bwMode="auto">
          <a:xfrm flipH="1" flipV="1">
            <a:off x="6354763" y="3532188"/>
            <a:ext cx="31750" cy="1095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8" name="Line 34"/>
          <p:cNvSpPr>
            <a:spLocks noChangeShapeType="1"/>
          </p:cNvSpPr>
          <p:nvPr/>
        </p:nvSpPr>
        <p:spPr bwMode="auto">
          <a:xfrm flipH="1">
            <a:off x="5251450" y="4010025"/>
            <a:ext cx="171450" cy="793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29" name="Line 35"/>
          <p:cNvSpPr>
            <a:spLocks noChangeShapeType="1"/>
          </p:cNvSpPr>
          <p:nvPr/>
        </p:nvSpPr>
        <p:spPr bwMode="auto">
          <a:xfrm flipH="1">
            <a:off x="4576763" y="4132263"/>
            <a:ext cx="171450" cy="809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 flipH="1">
            <a:off x="4349750" y="4170363"/>
            <a:ext cx="171450" cy="793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1" name="Line 37"/>
          <p:cNvSpPr>
            <a:spLocks noChangeShapeType="1"/>
          </p:cNvSpPr>
          <p:nvPr/>
        </p:nvSpPr>
        <p:spPr bwMode="auto">
          <a:xfrm>
            <a:off x="2703513" y="4421188"/>
            <a:ext cx="120650" cy="746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2" name="Line 38"/>
          <p:cNvSpPr>
            <a:spLocks noChangeShapeType="1"/>
          </p:cNvSpPr>
          <p:nvPr/>
        </p:nvSpPr>
        <p:spPr bwMode="auto">
          <a:xfrm>
            <a:off x="2971800" y="4524375"/>
            <a:ext cx="120650" cy="746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3" name="Line 39"/>
          <p:cNvSpPr>
            <a:spLocks noChangeShapeType="1"/>
          </p:cNvSpPr>
          <p:nvPr/>
        </p:nvSpPr>
        <p:spPr bwMode="auto">
          <a:xfrm>
            <a:off x="2319338" y="4279900"/>
            <a:ext cx="120650" cy="746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4" name="Line 40"/>
          <p:cNvSpPr>
            <a:spLocks noChangeShapeType="1"/>
          </p:cNvSpPr>
          <p:nvPr/>
        </p:nvSpPr>
        <p:spPr bwMode="auto">
          <a:xfrm>
            <a:off x="1646238" y="4156075"/>
            <a:ext cx="120650" cy="746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5" name="Line 41"/>
          <p:cNvSpPr>
            <a:spLocks noChangeShapeType="1"/>
          </p:cNvSpPr>
          <p:nvPr/>
        </p:nvSpPr>
        <p:spPr bwMode="auto">
          <a:xfrm>
            <a:off x="1214438" y="3833813"/>
            <a:ext cx="120650" cy="746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6" name="Line 42"/>
          <p:cNvSpPr>
            <a:spLocks noChangeShapeType="1"/>
          </p:cNvSpPr>
          <p:nvPr/>
        </p:nvSpPr>
        <p:spPr bwMode="auto">
          <a:xfrm>
            <a:off x="1179513" y="3568700"/>
            <a:ext cx="9525" cy="936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7" name="Line 43"/>
          <p:cNvSpPr>
            <a:spLocks noChangeShapeType="1"/>
          </p:cNvSpPr>
          <p:nvPr/>
        </p:nvSpPr>
        <p:spPr bwMode="auto">
          <a:xfrm flipV="1">
            <a:off x="2062163" y="2263775"/>
            <a:ext cx="123825" cy="444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8" name="Line 44"/>
          <p:cNvSpPr>
            <a:spLocks noChangeShapeType="1"/>
          </p:cNvSpPr>
          <p:nvPr/>
        </p:nvSpPr>
        <p:spPr bwMode="auto">
          <a:xfrm flipV="1">
            <a:off x="2566988" y="2143125"/>
            <a:ext cx="125412" cy="444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39" name="Line 45"/>
          <p:cNvSpPr>
            <a:spLocks noChangeShapeType="1"/>
          </p:cNvSpPr>
          <p:nvPr/>
        </p:nvSpPr>
        <p:spPr bwMode="auto">
          <a:xfrm>
            <a:off x="3016250" y="2092325"/>
            <a:ext cx="150813" cy="3651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40" name="Line 46"/>
          <p:cNvSpPr>
            <a:spLocks noChangeShapeType="1"/>
          </p:cNvSpPr>
          <p:nvPr/>
        </p:nvSpPr>
        <p:spPr bwMode="auto">
          <a:xfrm flipH="1" flipV="1">
            <a:off x="4560888" y="2449513"/>
            <a:ext cx="74612" cy="730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41" name="Line 47"/>
          <p:cNvSpPr>
            <a:spLocks noChangeShapeType="1"/>
          </p:cNvSpPr>
          <p:nvPr/>
        </p:nvSpPr>
        <p:spPr bwMode="auto">
          <a:xfrm flipH="1" flipV="1">
            <a:off x="4978400" y="2528888"/>
            <a:ext cx="138113" cy="349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42" name="Line 48"/>
          <p:cNvSpPr>
            <a:spLocks noChangeShapeType="1"/>
          </p:cNvSpPr>
          <p:nvPr/>
        </p:nvSpPr>
        <p:spPr bwMode="auto">
          <a:xfrm flipH="1" flipV="1">
            <a:off x="5302250" y="2808288"/>
            <a:ext cx="82550" cy="666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43" name="Line 49"/>
          <p:cNvSpPr>
            <a:spLocks noChangeShapeType="1"/>
          </p:cNvSpPr>
          <p:nvPr/>
        </p:nvSpPr>
        <p:spPr bwMode="auto">
          <a:xfrm flipV="1">
            <a:off x="4933950" y="3098800"/>
            <a:ext cx="69850" cy="666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44" name="Text Box 50"/>
          <p:cNvSpPr txBox="1">
            <a:spLocks noChangeArrowheads="1"/>
          </p:cNvSpPr>
          <p:nvPr/>
        </p:nvSpPr>
        <p:spPr bwMode="auto">
          <a:xfrm>
            <a:off x="842963" y="65087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(a)</a:t>
            </a:r>
          </a:p>
        </p:txBody>
      </p:sp>
      <p:sp>
        <p:nvSpPr>
          <p:cNvPr id="29745" name="Text Box 51"/>
          <p:cNvSpPr txBox="1">
            <a:spLocks noChangeArrowheads="1"/>
          </p:cNvSpPr>
          <p:nvPr/>
        </p:nvSpPr>
        <p:spPr bwMode="auto">
          <a:xfrm>
            <a:off x="2076450" y="652463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(b)</a:t>
            </a:r>
          </a:p>
        </p:txBody>
      </p:sp>
      <p:sp>
        <p:nvSpPr>
          <p:cNvPr id="29746" name="Text Box 52"/>
          <p:cNvSpPr txBox="1">
            <a:spLocks noChangeArrowheads="1"/>
          </p:cNvSpPr>
          <p:nvPr/>
        </p:nvSpPr>
        <p:spPr bwMode="auto">
          <a:xfrm>
            <a:off x="2546350" y="647700"/>
            <a:ext cx="6016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(c)</a:t>
            </a:r>
          </a:p>
        </p:txBody>
      </p:sp>
      <p:sp>
        <p:nvSpPr>
          <p:cNvPr id="29747" name="Text Box 53"/>
          <p:cNvSpPr txBox="1">
            <a:spLocks noChangeArrowheads="1"/>
          </p:cNvSpPr>
          <p:nvPr/>
        </p:nvSpPr>
        <p:spPr bwMode="auto">
          <a:xfrm>
            <a:off x="3879850" y="647700"/>
            <a:ext cx="6175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(d)</a:t>
            </a:r>
          </a:p>
        </p:txBody>
      </p:sp>
      <p:sp>
        <p:nvSpPr>
          <p:cNvPr id="29748" name="Text Box 54"/>
          <p:cNvSpPr txBox="1">
            <a:spLocks noChangeArrowheads="1"/>
          </p:cNvSpPr>
          <p:nvPr/>
        </p:nvSpPr>
        <p:spPr bwMode="auto">
          <a:xfrm>
            <a:off x="5459413" y="647700"/>
            <a:ext cx="6175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(e)</a:t>
            </a:r>
          </a:p>
        </p:txBody>
      </p:sp>
      <p:sp>
        <p:nvSpPr>
          <p:cNvPr id="29749" name="Text Box 55"/>
          <p:cNvSpPr txBox="1">
            <a:spLocks noChangeArrowheads="1"/>
          </p:cNvSpPr>
          <p:nvPr/>
        </p:nvSpPr>
        <p:spPr bwMode="auto">
          <a:xfrm>
            <a:off x="903288" y="18669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(f)</a:t>
            </a:r>
          </a:p>
        </p:txBody>
      </p:sp>
      <p:sp>
        <p:nvSpPr>
          <p:cNvPr id="29750" name="Text Box 56"/>
          <p:cNvSpPr txBox="1">
            <a:spLocks noChangeArrowheads="1"/>
          </p:cNvSpPr>
          <p:nvPr/>
        </p:nvSpPr>
        <p:spPr bwMode="auto">
          <a:xfrm>
            <a:off x="1295400" y="3473450"/>
            <a:ext cx="6175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(g)</a:t>
            </a:r>
          </a:p>
        </p:txBody>
      </p:sp>
      <p:sp>
        <p:nvSpPr>
          <p:cNvPr id="29751" name="Text Box 57"/>
          <p:cNvSpPr txBox="1">
            <a:spLocks noChangeArrowheads="1"/>
          </p:cNvSpPr>
          <p:nvPr/>
        </p:nvSpPr>
        <p:spPr bwMode="auto">
          <a:xfrm>
            <a:off x="3389313" y="3467100"/>
            <a:ext cx="6175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(h)</a:t>
            </a:r>
          </a:p>
        </p:txBody>
      </p:sp>
      <p:sp>
        <p:nvSpPr>
          <p:cNvPr id="29752" name="Text Box 58"/>
          <p:cNvSpPr txBox="1">
            <a:spLocks noChangeArrowheads="1"/>
          </p:cNvSpPr>
          <p:nvPr/>
        </p:nvSpPr>
        <p:spPr bwMode="auto">
          <a:xfrm>
            <a:off x="7029450" y="3467100"/>
            <a:ext cx="515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(i)</a:t>
            </a:r>
          </a:p>
        </p:txBody>
      </p:sp>
      <p:sp>
        <p:nvSpPr>
          <p:cNvPr id="29753" name="Text Box 59"/>
          <p:cNvSpPr txBox="1">
            <a:spLocks noChangeArrowheads="1"/>
          </p:cNvSpPr>
          <p:nvPr/>
        </p:nvSpPr>
        <p:spPr bwMode="auto">
          <a:xfrm>
            <a:off x="900113" y="4740275"/>
            <a:ext cx="5159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(j)</a:t>
            </a:r>
          </a:p>
        </p:txBody>
      </p:sp>
      <p:sp>
        <p:nvSpPr>
          <p:cNvPr id="29754" name="Text Box 60"/>
          <p:cNvSpPr txBox="1">
            <a:spLocks noChangeArrowheads="1"/>
          </p:cNvSpPr>
          <p:nvPr/>
        </p:nvSpPr>
        <p:spPr bwMode="auto">
          <a:xfrm>
            <a:off x="2830513" y="4737100"/>
            <a:ext cx="600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(k)</a:t>
            </a:r>
          </a:p>
        </p:txBody>
      </p:sp>
      <p:sp>
        <p:nvSpPr>
          <p:cNvPr id="29755" name="Text Box 61"/>
          <p:cNvSpPr txBox="1">
            <a:spLocks noChangeArrowheads="1"/>
          </p:cNvSpPr>
          <p:nvPr/>
        </p:nvSpPr>
        <p:spPr bwMode="auto">
          <a:xfrm>
            <a:off x="4700588" y="4729163"/>
            <a:ext cx="5175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(l)</a:t>
            </a:r>
          </a:p>
        </p:txBody>
      </p:sp>
      <p:sp>
        <p:nvSpPr>
          <p:cNvPr id="29756" name="Text Box 62"/>
          <p:cNvSpPr txBox="1">
            <a:spLocks noChangeArrowheads="1"/>
          </p:cNvSpPr>
          <p:nvPr/>
        </p:nvSpPr>
        <p:spPr bwMode="auto">
          <a:xfrm>
            <a:off x="6516688" y="4719638"/>
            <a:ext cx="7032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</a:rPr>
              <a:t>(m)</a:t>
            </a:r>
          </a:p>
        </p:txBody>
      </p:sp>
      <p:sp>
        <p:nvSpPr>
          <p:cNvPr id="29757" name="Line 63"/>
          <p:cNvSpPr>
            <a:spLocks noChangeShapeType="1"/>
          </p:cNvSpPr>
          <p:nvPr/>
        </p:nvSpPr>
        <p:spPr bwMode="auto">
          <a:xfrm flipH="1">
            <a:off x="6457950" y="3195638"/>
            <a:ext cx="133350" cy="492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58" name="Line 64"/>
          <p:cNvSpPr>
            <a:spLocks noChangeShapeType="1"/>
          </p:cNvSpPr>
          <p:nvPr/>
        </p:nvSpPr>
        <p:spPr bwMode="auto">
          <a:xfrm flipH="1">
            <a:off x="6751638" y="3867150"/>
            <a:ext cx="50800" cy="1174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59" name="Line 65"/>
          <p:cNvSpPr>
            <a:spLocks noChangeShapeType="1"/>
          </p:cNvSpPr>
          <p:nvPr/>
        </p:nvSpPr>
        <p:spPr bwMode="auto">
          <a:xfrm flipH="1">
            <a:off x="6775450" y="3994150"/>
            <a:ext cx="93663" cy="1047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60" name="Line 66"/>
          <p:cNvSpPr>
            <a:spLocks noChangeShapeType="1"/>
          </p:cNvSpPr>
          <p:nvPr/>
        </p:nvSpPr>
        <p:spPr bwMode="auto">
          <a:xfrm flipV="1">
            <a:off x="6646863" y="4184650"/>
            <a:ext cx="12700" cy="952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61" name="Line 67"/>
          <p:cNvSpPr>
            <a:spLocks noChangeShapeType="1"/>
          </p:cNvSpPr>
          <p:nvPr/>
        </p:nvSpPr>
        <p:spPr bwMode="auto">
          <a:xfrm flipH="1" flipV="1">
            <a:off x="6338888" y="4111625"/>
            <a:ext cx="114300" cy="523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62" name="Line 68"/>
          <p:cNvSpPr>
            <a:spLocks noChangeShapeType="1"/>
          </p:cNvSpPr>
          <p:nvPr/>
        </p:nvSpPr>
        <p:spPr bwMode="auto">
          <a:xfrm>
            <a:off x="2751138" y="3122613"/>
            <a:ext cx="125412" cy="746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arrow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29763" name="Picture 70" descr="epidermis panel v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38" y="3068638"/>
            <a:ext cx="3095625" cy="33131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64" name="Text Box 71"/>
          <p:cNvSpPr txBox="1">
            <a:spLocks noChangeArrowheads="1"/>
          </p:cNvSpPr>
          <p:nvPr/>
        </p:nvSpPr>
        <p:spPr bwMode="auto">
          <a:xfrm>
            <a:off x="1166813" y="1144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/>
          </a:p>
        </p:txBody>
      </p:sp>
      <p:sp>
        <p:nvSpPr>
          <p:cNvPr id="29765" name="Line 72"/>
          <p:cNvSpPr>
            <a:spLocks noChangeShapeType="1"/>
          </p:cNvSpPr>
          <p:nvPr/>
        </p:nvSpPr>
        <p:spPr bwMode="auto">
          <a:xfrm>
            <a:off x="1042988" y="2133600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66" name="Rectangle 73"/>
          <p:cNvSpPr>
            <a:spLocks noChangeArrowheads="1"/>
          </p:cNvSpPr>
          <p:nvPr/>
        </p:nvSpPr>
        <p:spPr bwMode="auto">
          <a:xfrm>
            <a:off x="3708400" y="1989138"/>
            <a:ext cx="719138" cy="1444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67" name="Rectangle 74"/>
          <p:cNvSpPr>
            <a:spLocks noChangeArrowheads="1"/>
          </p:cNvSpPr>
          <p:nvPr/>
        </p:nvSpPr>
        <p:spPr bwMode="auto">
          <a:xfrm>
            <a:off x="5076825" y="1989138"/>
            <a:ext cx="935038" cy="1444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68" name="Rectangle 75"/>
          <p:cNvSpPr>
            <a:spLocks noChangeArrowheads="1"/>
          </p:cNvSpPr>
          <p:nvPr/>
        </p:nvSpPr>
        <p:spPr bwMode="auto">
          <a:xfrm>
            <a:off x="6804025" y="1989138"/>
            <a:ext cx="720725" cy="1444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69" name="Rectangle 76"/>
          <p:cNvSpPr>
            <a:spLocks noChangeArrowheads="1"/>
          </p:cNvSpPr>
          <p:nvPr/>
        </p:nvSpPr>
        <p:spPr bwMode="auto">
          <a:xfrm>
            <a:off x="2627313" y="1989138"/>
            <a:ext cx="649287" cy="1444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770" name="Line 77"/>
          <p:cNvSpPr>
            <a:spLocks noChangeShapeType="1"/>
          </p:cNvSpPr>
          <p:nvPr/>
        </p:nvSpPr>
        <p:spPr bwMode="auto">
          <a:xfrm>
            <a:off x="5003800" y="1484313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71" name="Line 78"/>
          <p:cNvSpPr>
            <a:spLocks noChangeShapeType="1"/>
          </p:cNvSpPr>
          <p:nvPr/>
        </p:nvSpPr>
        <p:spPr bwMode="auto">
          <a:xfrm flipH="1">
            <a:off x="5580063" y="141287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72" name="Rectangle 79"/>
          <p:cNvSpPr>
            <a:spLocks noChangeArrowheads="1"/>
          </p:cNvSpPr>
          <p:nvPr/>
        </p:nvSpPr>
        <p:spPr bwMode="auto">
          <a:xfrm>
            <a:off x="4932363" y="1268413"/>
            <a:ext cx="1079500" cy="2159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GFP gene</a:t>
            </a:r>
          </a:p>
        </p:txBody>
      </p:sp>
      <p:sp>
        <p:nvSpPr>
          <p:cNvPr id="29773" name="Text Box 80"/>
          <p:cNvSpPr txBox="1">
            <a:spLocks noChangeArrowheads="1"/>
          </p:cNvSpPr>
          <p:nvPr/>
        </p:nvSpPr>
        <p:spPr bwMode="auto">
          <a:xfrm>
            <a:off x="395288" y="260350"/>
            <a:ext cx="8147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Insertion of marker gene into genomic clone allows production of fusion protein</a:t>
            </a:r>
          </a:p>
          <a:p>
            <a:r>
              <a:rPr lang="en-US" sz="1800"/>
              <a:t>with intact 5’, internal, and 3’ cis regulatory sequences.</a:t>
            </a:r>
          </a:p>
          <a:p>
            <a:r>
              <a:rPr lang="en-US" sz="1800"/>
              <a:t>Also allows functional protein to be produced</a:t>
            </a:r>
          </a:p>
        </p:txBody>
      </p:sp>
      <p:sp>
        <p:nvSpPr>
          <p:cNvPr id="29774" name="Text Box 81"/>
          <p:cNvSpPr txBox="1">
            <a:spLocks noChangeArrowheads="1"/>
          </p:cNvSpPr>
          <p:nvPr/>
        </p:nvSpPr>
        <p:spPr bwMode="auto">
          <a:xfrm>
            <a:off x="663575" y="2513013"/>
            <a:ext cx="408305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In this case the GFP gene has been </a:t>
            </a:r>
          </a:p>
          <a:p>
            <a:r>
              <a:rPr lang="en-US" sz="1800"/>
              <a:t>inserted into an exon of the PIN1 gene</a:t>
            </a:r>
          </a:p>
          <a:p>
            <a:endParaRPr lang="en-US" sz="1800"/>
          </a:p>
          <a:p>
            <a:pPr>
              <a:buFont typeface="Wingdings" charset="0"/>
              <a:buChar char="à"/>
            </a:pPr>
            <a:r>
              <a:rPr lang="en-US" sz="1800">
                <a:sym typeface="Wingdings" charset="0"/>
              </a:rPr>
              <a:t> functional (PIN1 protein) </a:t>
            </a:r>
          </a:p>
          <a:p>
            <a:pPr>
              <a:buFont typeface="Wingdings" charset="0"/>
              <a:buChar char="à"/>
            </a:pPr>
            <a:endParaRPr lang="en-US" sz="1800">
              <a:sym typeface="Wingdings" charset="0"/>
            </a:endParaRPr>
          </a:p>
          <a:p>
            <a:pPr>
              <a:buFont typeface="Wingdings" charset="0"/>
              <a:buChar char="à"/>
            </a:pPr>
            <a:r>
              <a:rPr lang="en-US" sz="1800">
                <a:sym typeface="Wingdings" charset="0"/>
              </a:rPr>
              <a:t>translational</a:t>
            </a:r>
            <a:r>
              <a:rPr lang="en-US" sz="1800"/>
              <a:t> fusion</a:t>
            </a:r>
          </a:p>
          <a:p>
            <a:pPr>
              <a:buFont typeface="Wingdings" charset="0"/>
              <a:buNone/>
            </a:pPr>
            <a:endParaRPr lang="en-US" sz="1800"/>
          </a:p>
          <a:p>
            <a:pPr>
              <a:buFont typeface="Wingdings" charset="0"/>
              <a:buChar char="à"/>
            </a:pPr>
            <a:r>
              <a:rPr lang="en-US" sz="1800">
                <a:sym typeface="Wingdings" charset="0"/>
              </a:rPr>
              <a:t> allow subcellular localization of</a:t>
            </a:r>
          </a:p>
          <a:p>
            <a:pPr>
              <a:buFont typeface="Wingdings" charset="0"/>
              <a:buNone/>
            </a:pPr>
            <a:r>
              <a:rPr lang="en-US" sz="1800"/>
              <a:t>   PIN1 protein via GFP</a:t>
            </a:r>
          </a:p>
        </p:txBody>
      </p:sp>
      <p:sp>
        <p:nvSpPr>
          <p:cNvPr id="29775" name="Text Box 82"/>
          <p:cNvSpPr txBox="1">
            <a:spLocks noChangeArrowheads="1"/>
          </p:cNvSpPr>
          <p:nvPr/>
        </p:nvSpPr>
        <p:spPr bwMode="auto">
          <a:xfrm>
            <a:off x="2751138" y="1647825"/>
            <a:ext cx="4586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exon   intron       exon   intron          exon             intron        exon</a:t>
            </a:r>
            <a:r>
              <a:rPr lang="en-US" sz="1800"/>
              <a:t> 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635375" y="4724400"/>
            <a:ext cx="1441450" cy="433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 Box 57"/>
          <p:cNvSpPr txBox="1">
            <a:spLocks noChangeArrowheads="1"/>
          </p:cNvSpPr>
          <p:nvPr/>
        </p:nvSpPr>
        <p:spPr bwMode="auto">
          <a:xfrm>
            <a:off x="5724525" y="6453188"/>
            <a:ext cx="2555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dirty="0">
                <a:latin typeface="+mj-lt"/>
                <a:ea typeface="+mn-ea"/>
              </a:rPr>
              <a:t>Wenzel et al., Plant Journal 2007 49: 387-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064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GB" sz="2400" b="1">
                <a:latin typeface="Verdana" charset="0"/>
              </a:rPr>
              <a:t>GUS (</a:t>
            </a:r>
            <a:r>
              <a:rPr lang="en-GB" sz="2400" b="1" i="1">
                <a:latin typeface="Verdana" charset="0"/>
              </a:rPr>
              <a:t>uidA</a:t>
            </a:r>
            <a:r>
              <a:rPr lang="en-GB" sz="2400" b="1">
                <a:latin typeface="Verdana" charset="0"/>
              </a:rPr>
              <a:t>) gene</a:t>
            </a:r>
          </a:p>
          <a:p>
            <a:pPr marL="342900" indent="-342900">
              <a:spcBef>
                <a:spcPct val="50000"/>
              </a:spcBef>
            </a:pPr>
            <a:r>
              <a:rPr lang="en-GB" sz="2400" b="1">
                <a:latin typeface="Verdana" charset="0"/>
              </a:rPr>
              <a:t>encoding a </a:t>
            </a:r>
            <a:r>
              <a:rPr lang="en-GB" sz="2400" b="1">
                <a:latin typeface="Symbol" charset="0"/>
              </a:rPr>
              <a:t>b</a:t>
            </a:r>
            <a:r>
              <a:rPr lang="en-GB" sz="2400" b="1">
                <a:latin typeface="Verdana" charset="0"/>
              </a:rPr>
              <a:t>-glucuronidase enzyme</a:t>
            </a:r>
          </a:p>
        </p:txBody>
      </p:sp>
      <p:grpSp>
        <p:nvGrpSpPr>
          <p:cNvPr id="20483" name="Group 11"/>
          <p:cNvGrpSpPr>
            <a:grpSpLocks/>
          </p:cNvGrpSpPr>
          <p:nvPr/>
        </p:nvGrpSpPr>
        <p:grpSpPr bwMode="auto">
          <a:xfrm>
            <a:off x="1835150" y="3500438"/>
            <a:ext cx="6451600" cy="1203325"/>
            <a:chOff x="204" y="1781"/>
            <a:chExt cx="4065" cy="758"/>
          </a:xfrm>
        </p:grpSpPr>
        <p:sp>
          <p:nvSpPr>
            <p:cNvPr id="20485" name="Text Box 6"/>
            <p:cNvSpPr txBox="1">
              <a:spLocks noChangeArrowheads="1"/>
            </p:cNvSpPr>
            <p:nvPr/>
          </p:nvSpPr>
          <p:spPr bwMode="auto">
            <a:xfrm>
              <a:off x="521" y="1888"/>
              <a:ext cx="5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1"/>
                <a:t>X-Gluc</a:t>
              </a:r>
            </a:p>
          </p:txBody>
        </p:sp>
        <p:sp>
          <p:nvSpPr>
            <p:cNvPr id="20486" name="Line 7"/>
            <p:cNvSpPr>
              <a:spLocks noChangeShapeType="1"/>
            </p:cNvSpPr>
            <p:nvPr/>
          </p:nvSpPr>
          <p:spPr bwMode="auto">
            <a:xfrm>
              <a:off x="1065" y="200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487" name="Text Box 8"/>
            <p:cNvSpPr txBox="1">
              <a:spLocks noChangeArrowheads="1"/>
            </p:cNvSpPr>
            <p:nvPr/>
          </p:nvSpPr>
          <p:spPr bwMode="auto">
            <a:xfrm>
              <a:off x="2229" y="1888"/>
              <a:ext cx="204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accent2"/>
                  </a:solidFill>
                </a:rPr>
                <a:t>Blue precipitate that does not </a:t>
              </a:r>
            </a:p>
            <a:p>
              <a:r>
                <a:rPr lang="en-US" sz="1800">
                  <a:solidFill>
                    <a:schemeClr val="accent2"/>
                  </a:solidFill>
                </a:rPr>
                <a:t>diffuse out of cells</a:t>
              </a:r>
            </a:p>
          </p:txBody>
        </p:sp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>
              <a:off x="204" y="2251"/>
              <a:ext cx="12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5-bromo-4-chloro-3-indolyl</a:t>
              </a:r>
            </a:p>
            <a:p>
              <a:r>
                <a:rPr lang="en-US" sz="1200" dirty="0"/>
                <a:t>-</a:t>
              </a:r>
              <a:r>
                <a:rPr lang="en-US" sz="1200" dirty="0">
                  <a:sym typeface="Symbol" charset="0"/>
                </a:rPr>
                <a:t>-D-glucuronic acid</a:t>
              </a:r>
              <a:endParaRPr lang="en-US" sz="1200" dirty="0"/>
            </a:p>
          </p:txBody>
        </p:sp>
        <p:sp>
          <p:nvSpPr>
            <p:cNvPr id="20489" name="Text Box 10"/>
            <p:cNvSpPr txBox="1">
              <a:spLocks noChangeArrowheads="1"/>
            </p:cNvSpPr>
            <p:nvPr/>
          </p:nvSpPr>
          <p:spPr bwMode="auto">
            <a:xfrm>
              <a:off x="1195" y="1781"/>
              <a:ext cx="103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>
                  <a:sym typeface="Symbol" charset="0"/>
                </a:rPr>
                <a:t>-glucuronidase</a:t>
              </a:r>
            </a:p>
          </p:txBody>
        </p:sp>
      </p:grpSp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2124075" y="2492375"/>
            <a:ext cx="431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/>
              <a:t>Histochemical assay (assay in tissue)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064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50000"/>
              </a:spcBef>
            </a:pPr>
            <a:r>
              <a:rPr lang="en-GB" sz="2400" b="1" dirty="0">
                <a:latin typeface="Verdana" charset="0"/>
              </a:rPr>
              <a:t>Lac Z  gene</a:t>
            </a:r>
          </a:p>
          <a:p>
            <a:pPr marL="342900" indent="-342900">
              <a:spcBef>
                <a:spcPct val="50000"/>
              </a:spcBef>
            </a:pPr>
            <a:r>
              <a:rPr lang="en-GB" sz="2400" b="1" dirty="0">
                <a:latin typeface="Verdana" charset="0"/>
              </a:rPr>
              <a:t>Encodes a </a:t>
            </a:r>
            <a:r>
              <a:rPr lang="en-GB" sz="2400" b="1" dirty="0">
                <a:latin typeface="Symbol" charset="0"/>
              </a:rPr>
              <a:t>b</a:t>
            </a:r>
            <a:r>
              <a:rPr lang="en-GB" sz="2400" b="1" dirty="0">
                <a:latin typeface="Verdana" charset="0"/>
              </a:rPr>
              <a:t>-galactosidase enzyme</a:t>
            </a:r>
          </a:p>
        </p:txBody>
      </p:sp>
      <p:grpSp>
        <p:nvGrpSpPr>
          <p:cNvPr id="20483" name="Group 11"/>
          <p:cNvGrpSpPr>
            <a:grpSpLocks/>
          </p:cNvGrpSpPr>
          <p:nvPr/>
        </p:nvGrpSpPr>
        <p:grpSpPr bwMode="auto">
          <a:xfrm>
            <a:off x="1835150" y="3500438"/>
            <a:ext cx="6451600" cy="1203325"/>
            <a:chOff x="204" y="1781"/>
            <a:chExt cx="4065" cy="758"/>
          </a:xfrm>
        </p:grpSpPr>
        <p:sp>
          <p:nvSpPr>
            <p:cNvPr id="20485" name="Text Box 6"/>
            <p:cNvSpPr txBox="1">
              <a:spLocks noChangeArrowheads="1"/>
            </p:cNvSpPr>
            <p:nvPr/>
          </p:nvSpPr>
          <p:spPr bwMode="auto">
            <a:xfrm>
              <a:off x="521" y="1888"/>
              <a:ext cx="4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1" dirty="0"/>
                <a:t>X-gal</a:t>
              </a:r>
            </a:p>
          </p:txBody>
        </p:sp>
        <p:sp>
          <p:nvSpPr>
            <p:cNvPr id="20486" name="Line 7"/>
            <p:cNvSpPr>
              <a:spLocks noChangeShapeType="1"/>
            </p:cNvSpPr>
            <p:nvPr/>
          </p:nvSpPr>
          <p:spPr bwMode="auto">
            <a:xfrm>
              <a:off x="1065" y="200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487" name="Text Box 8"/>
            <p:cNvSpPr txBox="1">
              <a:spLocks noChangeArrowheads="1"/>
            </p:cNvSpPr>
            <p:nvPr/>
          </p:nvSpPr>
          <p:spPr bwMode="auto">
            <a:xfrm>
              <a:off x="2229" y="1888"/>
              <a:ext cx="204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accent2"/>
                  </a:solidFill>
                </a:rPr>
                <a:t>Blue precipitate that does not </a:t>
              </a:r>
            </a:p>
            <a:p>
              <a:r>
                <a:rPr lang="en-US" sz="1800">
                  <a:solidFill>
                    <a:schemeClr val="accent2"/>
                  </a:solidFill>
                </a:rPr>
                <a:t>diffuse out of cells</a:t>
              </a:r>
            </a:p>
          </p:txBody>
        </p:sp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>
              <a:off x="204" y="2251"/>
              <a:ext cx="12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5-bromo-4-chloro-3-indolyl</a:t>
              </a:r>
            </a:p>
            <a:p>
              <a:r>
                <a:rPr lang="en-US" sz="1200" dirty="0"/>
                <a:t>-</a:t>
              </a:r>
              <a:r>
                <a:rPr lang="en-US" sz="1200" dirty="0">
                  <a:sym typeface="Symbol" charset="0"/>
                </a:rPr>
                <a:t>-D-</a:t>
              </a:r>
              <a:r>
                <a:rPr lang="en-US" sz="1200" dirty="0" err="1">
                  <a:sym typeface="Symbol" charset="0"/>
                </a:rPr>
                <a:t>galactopyranoside</a:t>
              </a:r>
              <a:endParaRPr lang="en-US" sz="1200" dirty="0"/>
            </a:p>
          </p:txBody>
        </p:sp>
        <p:sp>
          <p:nvSpPr>
            <p:cNvPr id="20489" name="Text Box 10"/>
            <p:cNvSpPr txBox="1">
              <a:spLocks noChangeArrowheads="1"/>
            </p:cNvSpPr>
            <p:nvPr/>
          </p:nvSpPr>
          <p:spPr bwMode="auto">
            <a:xfrm>
              <a:off x="1195" y="1781"/>
              <a:ext cx="101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sym typeface="Symbol" charset="0"/>
                </a:rPr>
                <a:t>-galactosidase</a:t>
              </a:r>
            </a:p>
          </p:txBody>
        </p:sp>
      </p:grpSp>
      <p:sp>
        <p:nvSpPr>
          <p:cNvPr id="20484" name="Text Box 12"/>
          <p:cNvSpPr txBox="1">
            <a:spLocks noChangeArrowheads="1"/>
          </p:cNvSpPr>
          <p:nvPr/>
        </p:nvSpPr>
        <p:spPr bwMode="auto">
          <a:xfrm>
            <a:off x="2124075" y="2492375"/>
            <a:ext cx="431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/>
              <a:t>Histochemical assay (assay in tissue)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04800" y="188913"/>
            <a:ext cx="88392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/>
              <a:t>GFP (green fluorescent protein)-encoding gene from</a:t>
            </a:r>
          </a:p>
          <a:p>
            <a:r>
              <a:rPr lang="en-US" sz="2400" b="1"/>
              <a:t>the jellyfish</a:t>
            </a:r>
            <a:r>
              <a:rPr lang="en-US" sz="2400" b="1" i="1"/>
              <a:t> Aequorea victoria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Verdana" charset="0"/>
              </a:rPr>
              <a:t>Fluoresces green light on irradiation with blue light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Verdana" charset="0"/>
              </a:rPr>
              <a:t>observed by fluorescence microscopy </a:t>
            </a:r>
          </a:p>
          <a:p>
            <a:pPr>
              <a:spcBef>
                <a:spcPct val="50000"/>
              </a:spcBef>
            </a:pPr>
            <a:endParaRPr lang="en-GB" sz="2000">
              <a:latin typeface="Verdana" charset="0"/>
            </a:endParaRPr>
          </a:p>
        </p:txBody>
      </p:sp>
      <p:pic>
        <p:nvPicPr>
          <p:cNvPr id="21507" name="Picture 4" descr="Jellyfish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2" r="26106" b="15050"/>
          <a:stretch>
            <a:fillRect/>
          </a:stretch>
        </p:blipFill>
        <p:spPr bwMode="auto">
          <a:xfrm>
            <a:off x="900113" y="3068638"/>
            <a:ext cx="2641600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827088" y="6237288"/>
            <a:ext cx="302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jellyfish</a:t>
            </a:r>
            <a:r>
              <a:rPr lang="en-US" b="1" i="1"/>
              <a:t> Aequorea victoria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580063" y="5876925"/>
            <a:ext cx="3241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/>
              <a:t>A. thaliana</a:t>
            </a:r>
            <a:r>
              <a:rPr lang="en-US"/>
              <a:t> wild type (left)</a:t>
            </a:r>
          </a:p>
          <a:p>
            <a:r>
              <a:rPr lang="en-US"/>
              <a:t>35S-gfp transformed (right)</a:t>
            </a:r>
          </a:p>
        </p:txBody>
      </p:sp>
      <p:pic>
        <p:nvPicPr>
          <p:cNvPr id="21510" name="Picture 8" descr="transgenic"/>
          <p:cNvPicPr>
            <a:picLocks noChangeAspect="1" noChangeArrowheads="1"/>
          </p:cNvPicPr>
          <p:nvPr/>
        </p:nvPicPr>
        <p:blipFill>
          <a:blip r:embed="rId3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08"/>
          <a:stretch>
            <a:fillRect/>
          </a:stretch>
        </p:blipFill>
        <p:spPr bwMode="auto">
          <a:xfrm>
            <a:off x="5580063" y="1700213"/>
            <a:ext cx="2635250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6"/>
          <p:cNvSpPr txBox="1">
            <a:spLocks noChangeArrowheads="1"/>
          </p:cNvSpPr>
          <p:nvPr/>
        </p:nvSpPr>
        <p:spPr bwMode="auto">
          <a:xfrm>
            <a:off x="179388" y="836613"/>
            <a:ext cx="634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Many spectral variants have been produced by mutagenesis:</a:t>
            </a:r>
          </a:p>
        </p:txBody>
      </p:sp>
      <p:sp>
        <p:nvSpPr>
          <p:cNvPr id="22531" name="Rectangle 17"/>
          <p:cNvSpPr>
            <a:spLocks noChangeArrowheads="1"/>
          </p:cNvSpPr>
          <p:nvPr/>
        </p:nvSpPr>
        <p:spPr bwMode="auto">
          <a:xfrm>
            <a:off x="5033963" y="2230438"/>
            <a:ext cx="245903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endParaRPr lang="en-US" sz="1000"/>
          </a:p>
        </p:txBody>
      </p:sp>
      <p:sp>
        <p:nvSpPr>
          <p:cNvPr id="22532" name="Text Box 21"/>
          <p:cNvSpPr txBox="1">
            <a:spLocks noChangeArrowheads="1"/>
          </p:cNvSpPr>
          <p:nvPr/>
        </p:nvSpPr>
        <p:spPr bwMode="auto">
          <a:xfrm>
            <a:off x="528638" y="134938"/>
            <a:ext cx="475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/>
              <a:t>Green Fluorescent  Protein (GFP)</a:t>
            </a:r>
          </a:p>
        </p:txBody>
      </p:sp>
      <p:pic>
        <p:nvPicPr>
          <p:cNvPr id="22533" name="Picture 28" descr="Merge1.jpg (70086 bytes)"/>
          <p:cNvPicPr>
            <a:picLocks noChangeAspect="1" noChangeArrowheads="1"/>
          </p:cNvPicPr>
          <p:nvPr/>
        </p:nvPicPr>
        <p:blipFill>
          <a:blip r:embed="rId3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484313"/>
            <a:ext cx="25527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AutoShape 29"/>
          <p:cNvSpPr>
            <a:spLocks noChangeArrowheads="1"/>
          </p:cNvSpPr>
          <p:nvPr/>
        </p:nvSpPr>
        <p:spPr bwMode="auto">
          <a:xfrm>
            <a:off x="468313" y="2276475"/>
            <a:ext cx="1728787" cy="503238"/>
          </a:xfrm>
          <a:prstGeom prst="rightArrow">
            <a:avLst>
              <a:gd name="adj1" fmla="val 50000"/>
              <a:gd name="adj2" fmla="val 8588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5" name="AutoShape 30"/>
          <p:cNvSpPr>
            <a:spLocks noChangeArrowheads="1"/>
          </p:cNvSpPr>
          <p:nvPr/>
        </p:nvSpPr>
        <p:spPr bwMode="auto">
          <a:xfrm>
            <a:off x="2411413" y="2205038"/>
            <a:ext cx="577850" cy="647700"/>
          </a:xfrm>
          <a:prstGeom prst="su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6" name="AutoShape 31"/>
          <p:cNvSpPr>
            <a:spLocks noChangeArrowheads="1"/>
          </p:cNvSpPr>
          <p:nvPr/>
        </p:nvSpPr>
        <p:spPr bwMode="auto">
          <a:xfrm>
            <a:off x="2411413" y="2997200"/>
            <a:ext cx="577850" cy="6477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7" name="AutoShape 32"/>
          <p:cNvSpPr>
            <a:spLocks noChangeArrowheads="1"/>
          </p:cNvSpPr>
          <p:nvPr/>
        </p:nvSpPr>
        <p:spPr bwMode="auto">
          <a:xfrm>
            <a:off x="2411413" y="3860800"/>
            <a:ext cx="577850" cy="647700"/>
          </a:xfrm>
          <a:prstGeom prst="sun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8" name="AutoShape 33"/>
          <p:cNvSpPr>
            <a:spLocks noChangeArrowheads="1"/>
          </p:cNvSpPr>
          <p:nvPr/>
        </p:nvSpPr>
        <p:spPr bwMode="auto">
          <a:xfrm>
            <a:off x="2411413" y="4797425"/>
            <a:ext cx="577850" cy="6477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9" name="Text Box 34"/>
          <p:cNvSpPr txBox="1">
            <a:spLocks noChangeArrowheads="1"/>
          </p:cNvSpPr>
          <p:nvPr/>
        </p:nvSpPr>
        <p:spPr bwMode="auto">
          <a:xfrm>
            <a:off x="3348038" y="2420938"/>
            <a:ext cx="15176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Green (GFP)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Yellow (YFP)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Cyan (CFP)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Red (RFP)</a:t>
            </a:r>
          </a:p>
        </p:txBody>
      </p:sp>
      <p:sp>
        <p:nvSpPr>
          <p:cNvPr id="22540" name="Text Box 35"/>
          <p:cNvSpPr txBox="1">
            <a:spLocks noChangeArrowheads="1"/>
          </p:cNvSpPr>
          <p:nvPr/>
        </p:nvSpPr>
        <p:spPr bwMode="auto">
          <a:xfrm>
            <a:off x="755650" y="1700213"/>
            <a:ext cx="394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/>
              <a:t>Excitation		Emission</a:t>
            </a:r>
          </a:p>
        </p:txBody>
      </p:sp>
      <p:sp>
        <p:nvSpPr>
          <p:cNvPr id="22541" name="Rectangle 36"/>
          <p:cNvSpPr>
            <a:spLocks noChangeArrowheads="1"/>
          </p:cNvSpPr>
          <p:nvPr/>
        </p:nvSpPr>
        <p:spPr bwMode="auto">
          <a:xfrm>
            <a:off x="6732588" y="981075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Yellow (YFP)</a:t>
            </a:r>
          </a:p>
        </p:txBody>
      </p:sp>
      <p:pic>
        <p:nvPicPr>
          <p:cNvPr id="22542" name="Picture 37" descr="red gf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149725"/>
            <a:ext cx="2057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Rectangle 38"/>
          <p:cNvSpPr>
            <a:spLocks noChangeArrowheads="1"/>
          </p:cNvSpPr>
          <p:nvPr/>
        </p:nvSpPr>
        <p:spPr bwMode="auto">
          <a:xfrm>
            <a:off x="7164388" y="3644900"/>
            <a:ext cx="118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red (RFP)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741169"/>
            <a:ext cx="2133600" cy="476250"/>
          </a:xfrm>
        </p:spPr>
        <p:txBody>
          <a:bodyPr/>
          <a:lstStyle/>
          <a:p>
            <a:fld id="{51A15AE6-756E-9446-A132-F77F3326D6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1576" y="1170498"/>
            <a:ext cx="135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Constructs: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95536" y="1772816"/>
            <a:ext cx="5976664" cy="216024"/>
            <a:chOff x="-684584" y="1412776"/>
            <a:chExt cx="5976664" cy="216024"/>
          </a:xfrm>
        </p:grpSpPr>
        <p:sp>
          <p:nvSpPr>
            <p:cNvPr id="4" name="Rectangle 3"/>
            <p:cNvSpPr/>
            <p:nvPr/>
          </p:nvSpPr>
          <p:spPr>
            <a:xfrm>
              <a:off x="-684584" y="1412776"/>
              <a:ext cx="4104456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19872" y="1412776"/>
              <a:ext cx="1584176" cy="216024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GFP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04048" y="1412776"/>
              <a:ext cx="288032" cy="21602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03648" y="2636912"/>
            <a:ext cx="4896544" cy="216024"/>
            <a:chOff x="395536" y="1412776"/>
            <a:chExt cx="4896544" cy="216024"/>
          </a:xfrm>
        </p:grpSpPr>
        <p:sp>
          <p:nvSpPr>
            <p:cNvPr id="9" name="Rectangle 8"/>
            <p:cNvSpPr/>
            <p:nvPr/>
          </p:nvSpPr>
          <p:spPr>
            <a:xfrm>
              <a:off x="395536" y="1412776"/>
              <a:ext cx="3024336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19872" y="1412776"/>
              <a:ext cx="1584176" cy="216024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GFP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04048" y="1412776"/>
              <a:ext cx="288032" cy="21602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91680" y="3645024"/>
            <a:ext cx="4608512" cy="216024"/>
            <a:chOff x="683568" y="1412776"/>
            <a:chExt cx="4608512" cy="216024"/>
          </a:xfrm>
        </p:grpSpPr>
        <p:sp>
          <p:nvSpPr>
            <p:cNvPr id="13" name="Rectangle 12"/>
            <p:cNvSpPr/>
            <p:nvPr/>
          </p:nvSpPr>
          <p:spPr>
            <a:xfrm>
              <a:off x="683568" y="1412776"/>
              <a:ext cx="2736304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19872" y="1412776"/>
              <a:ext cx="1584176" cy="216024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GFP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04048" y="1412776"/>
              <a:ext cx="288032" cy="21602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T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55124" y="4529552"/>
            <a:ext cx="4045068" cy="288032"/>
            <a:chOff x="-294814" y="1412776"/>
            <a:chExt cx="5586894" cy="216024"/>
          </a:xfrm>
        </p:grpSpPr>
        <p:sp>
          <p:nvSpPr>
            <p:cNvPr id="17" name="Rectangle 16"/>
            <p:cNvSpPr/>
            <p:nvPr/>
          </p:nvSpPr>
          <p:spPr>
            <a:xfrm>
              <a:off x="-294814" y="1412776"/>
              <a:ext cx="3001072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77578" y="1412776"/>
              <a:ext cx="2326470" cy="216024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GFP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04048" y="1412776"/>
              <a:ext cx="288032" cy="21602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T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339752" y="5445224"/>
            <a:ext cx="4032448" cy="216024"/>
            <a:chOff x="1259632" y="1412776"/>
            <a:chExt cx="4032448" cy="216024"/>
          </a:xfrm>
        </p:grpSpPr>
        <p:sp>
          <p:nvSpPr>
            <p:cNvPr id="21" name="Rectangle 20"/>
            <p:cNvSpPr/>
            <p:nvPr/>
          </p:nvSpPr>
          <p:spPr>
            <a:xfrm>
              <a:off x="1259632" y="1412776"/>
              <a:ext cx="2160240" cy="2160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19872" y="1412776"/>
              <a:ext cx="1584176" cy="216024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GFP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04048" y="1412776"/>
              <a:ext cx="288032" cy="21602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99592" y="1484784"/>
            <a:ext cx="3200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Nucleotides 1-5000 upstream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1600" y="2204864"/>
            <a:ext cx="358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Nucleotides 2000-5000 upstream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7584" y="3140968"/>
            <a:ext cx="3200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Nucleotides 1-3000 upstream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77491" y="4111442"/>
            <a:ext cx="217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Nucleotides 1-2000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23728" y="5013176"/>
            <a:ext cx="268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Nucleotides 3000 - 5000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1560" y="404664"/>
            <a:ext cx="4104456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rgbClr val="000090"/>
                </a:solidFill>
              </a:rPr>
              <a:t>1-5000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404664"/>
            <a:ext cx="144016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ORF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12160" y="404664"/>
            <a:ext cx="288032" cy="36004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T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1484784"/>
            <a:ext cx="1727076" cy="7920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2420888"/>
            <a:ext cx="1727076" cy="72008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3429001"/>
            <a:ext cx="1727076" cy="79208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221088"/>
            <a:ext cx="2048060" cy="92867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5013176"/>
            <a:ext cx="2048060" cy="9286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260648"/>
            <a:ext cx="1727076" cy="79208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172AB249-1FB7-914F-A17A-35BB54A08486}"/>
              </a:ext>
            </a:extLst>
          </p:cNvPr>
          <p:cNvSpPr txBox="1"/>
          <p:nvPr/>
        </p:nvSpPr>
        <p:spPr>
          <a:xfrm>
            <a:off x="379285" y="6039408"/>
            <a:ext cx="807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Write down the part of the upstream sequence responsible for the expression pattern</a:t>
            </a:r>
          </a:p>
        </p:txBody>
      </p:sp>
    </p:spTree>
    <p:extLst>
      <p:ext uri="{BB962C8B-B14F-4D97-AF65-F5344CB8AC3E}">
        <p14:creationId xmlns:p14="http://schemas.microsoft.com/office/powerpoint/2010/main" val="110457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wormbook.org/chapters/www_reportergenefusions/GFPR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36"/>
          <a:stretch>
            <a:fillRect/>
          </a:stretch>
        </p:blipFill>
        <p:spPr bwMode="auto">
          <a:xfrm>
            <a:off x="4618038" y="1666875"/>
            <a:ext cx="439578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539750" y="346075"/>
            <a:ext cx="799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/>
              <a:t>Transcriptional versus translational fusion to marker gene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48188" y="405765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/>
              <a:t>http://www.wormbook.org/chapters/www_reportergenefusions/reportergenefusions.html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4463" y="1484313"/>
            <a:ext cx="4140200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 i="1" u="sng" dirty="0"/>
              <a:t>Transcriptional marker gene fusion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r>
              <a:rPr lang="en-US" sz="1600" dirty="0"/>
              <a:t>A promoter fragment is fused directly to the marker gene, which is what will be transcribed (A). </a:t>
            </a:r>
          </a:p>
          <a:p>
            <a:endParaRPr lang="en-US" sz="1600" dirty="0"/>
          </a:p>
          <a:p>
            <a:r>
              <a:rPr lang="en-US" sz="1600" b="1" u="sng" dirty="0"/>
              <a:t>Translational marker gene fusion</a:t>
            </a:r>
            <a:r>
              <a:rPr lang="en-US" sz="1600" b="1" dirty="0"/>
              <a:t>: </a:t>
            </a:r>
          </a:p>
          <a:p>
            <a:r>
              <a:rPr lang="en-US" sz="1600" dirty="0"/>
              <a:t>A promoter fragment and the whole or part of the genes open-reading-frame (protein-encoding region) is fused with</a:t>
            </a:r>
          </a:p>
          <a:p>
            <a:r>
              <a:rPr lang="en-US" sz="1600" dirty="0"/>
              <a:t>the marker gene open-reading-frame</a:t>
            </a:r>
          </a:p>
          <a:p>
            <a:r>
              <a:rPr lang="en-US" sz="1600" dirty="0"/>
              <a:t>so that a continuous  translational fusion of protein is produced (B). 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754063" y="3130550"/>
            <a:ext cx="1581150" cy="2809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322513" y="3148013"/>
            <a:ext cx="933450" cy="252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259138" y="3144838"/>
            <a:ext cx="1565275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23850" y="3551238"/>
            <a:ext cx="1731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b="1" i="1">
                <a:latin typeface="Verdana" charset="0"/>
              </a:rPr>
              <a:t>PROMOTER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2381250" y="3551238"/>
            <a:ext cx="742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b="1" i="1">
                <a:latin typeface="Verdana" charset="0"/>
              </a:rPr>
              <a:t>exon 1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4935538" y="3551238"/>
            <a:ext cx="742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b="1" i="1">
                <a:latin typeface="Verdana" charset="0"/>
              </a:rPr>
              <a:t>exon 2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3687763" y="3551238"/>
            <a:ext cx="884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b="1" i="1">
                <a:latin typeface="Verdana" charset="0"/>
              </a:rPr>
              <a:t>intron</a:t>
            </a:r>
          </a:p>
        </p:txBody>
      </p:sp>
      <p:sp>
        <p:nvSpPr>
          <p:cNvPr id="24585" name="Rectangle 11" descr="90%"/>
          <p:cNvSpPr>
            <a:spLocks noChangeArrowheads="1"/>
          </p:cNvSpPr>
          <p:nvPr/>
        </p:nvSpPr>
        <p:spPr bwMode="auto">
          <a:xfrm>
            <a:off x="4814888" y="3151188"/>
            <a:ext cx="942975" cy="254000"/>
          </a:xfrm>
          <a:prstGeom prst="rect">
            <a:avLst/>
          </a:prstGeom>
          <a:pattFill prst="pct90">
            <a:fgClr>
              <a:srgbClr val="FFFF00"/>
            </a:fgClr>
            <a:bgClr>
              <a:schemeClr val="tx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5721350" y="2781300"/>
            <a:ext cx="3254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solidFill>
                  <a:schemeClr val="bg1"/>
                </a:solidFill>
                <a:latin typeface="Times New Roman" charset="0"/>
              </a:rPr>
              <a:t>3’</a:t>
            </a:r>
          </a:p>
        </p:txBody>
      </p:sp>
      <p:sp>
        <p:nvSpPr>
          <p:cNvPr id="24587" name="Rectangle 17" descr="Wide upward diagonal"/>
          <p:cNvSpPr>
            <a:spLocks noChangeArrowheads="1"/>
          </p:cNvSpPr>
          <p:nvPr/>
        </p:nvSpPr>
        <p:spPr bwMode="auto">
          <a:xfrm flipV="1">
            <a:off x="5726113" y="3141663"/>
            <a:ext cx="2460625" cy="287337"/>
          </a:xfrm>
          <a:prstGeom prst="rect">
            <a:avLst/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8" name="Text Box 18"/>
          <p:cNvSpPr txBox="1">
            <a:spLocks noChangeArrowheads="1"/>
          </p:cNvSpPr>
          <p:nvPr/>
        </p:nvSpPr>
        <p:spPr bwMode="auto">
          <a:xfrm>
            <a:off x="5867400" y="3573463"/>
            <a:ext cx="304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800">
                <a:latin typeface="Verdana" charset="0"/>
              </a:rPr>
              <a:t>REPORTER GENE</a:t>
            </a:r>
            <a:endParaRPr lang="en-GB" sz="1800" i="1">
              <a:latin typeface="Verdana" charset="0"/>
            </a:endParaRPr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468313" y="333375"/>
            <a:ext cx="75993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 dirty="0"/>
              <a:t>Translational fusion can be in the middle or 3’ end of the gene as well as the 5’ end (previous slide)</a:t>
            </a:r>
            <a:endParaRPr lang="en-GB" sz="1400" b="1" dirty="0"/>
          </a:p>
        </p:txBody>
      </p:sp>
      <p:sp>
        <p:nvSpPr>
          <p:cNvPr id="24590" name="Line 21"/>
          <p:cNvSpPr>
            <a:spLocks noChangeShapeType="1"/>
          </p:cNvSpPr>
          <p:nvPr/>
        </p:nvSpPr>
        <p:spPr bwMode="auto">
          <a:xfrm flipH="1">
            <a:off x="0" y="3284538"/>
            <a:ext cx="75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91" name="Line 22"/>
          <p:cNvSpPr>
            <a:spLocks noChangeShapeType="1"/>
          </p:cNvSpPr>
          <p:nvPr/>
        </p:nvSpPr>
        <p:spPr bwMode="auto">
          <a:xfrm flipH="1">
            <a:off x="8172450" y="3284538"/>
            <a:ext cx="75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592" name="Text Box 23"/>
          <p:cNvSpPr txBox="1">
            <a:spLocks noChangeArrowheads="1"/>
          </p:cNvSpPr>
          <p:nvPr/>
        </p:nvSpPr>
        <p:spPr bwMode="auto">
          <a:xfrm>
            <a:off x="5253038" y="1628775"/>
            <a:ext cx="37353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fusion in frame with gene of interest:</a:t>
            </a:r>
          </a:p>
          <a:p>
            <a:r>
              <a:rPr lang="en-US" sz="1400"/>
              <a:t>stop codon is removed, and the ORF </a:t>
            </a:r>
          </a:p>
          <a:p>
            <a:r>
              <a:rPr lang="en-US" sz="1400"/>
              <a:t>continues into the reporter gene such that a</a:t>
            </a:r>
          </a:p>
          <a:p>
            <a:r>
              <a:rPr lang="en-US" sz="1400"/>
              <a:t>fusion protein will be made.</a:t>
            </a:r>
          </a:p>
          <a:p>
            <a:r>
              <a:rPr lang="en-US" sz="1400"/>
              <a:t>ORF will stop at stop codon in reporter gene.</a:t>
            </a:r>
          </a:p>
          <a:p>
            <a:endParaRPr lang="en-US" sz="1800"/>
          </a:p>
        </p:txBody>
      </p:sp>
      <p:sp>
        <p:nvSpPr>
          <p:cNvPr id="24593" name="Line 24"/>
          <p:cNvSpPr>
            <a:spLocks noChangeShapeType="1"/>
          </p:cNvSpPr>
          <p:nvPr/>
        </p:nvSpPr>
        <p:spPr bwMode="auto">
          <a:xfrm flipH="1">
            <a:off x="5724525" y="2781300"/>
            <a:ext cx="714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5633" y="421493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We must pay attention to the reading frame of reporter gene and gene of interest. If they are different, one or both proteins won’t be made correctly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661248"/>
            <a:ext cx="720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0090"/>
                </a:solidFill>
              </a:rPr>
              <a:t>What additional information can we get about the gene function if we make a translational fusion? We are essentially labeling the protein.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79657"/>
              </p:ext>
            </p:extLst>
          </p:nvPr>
        </p:nvGraphicFramePr>
        <p:xfrm>
          <a:off x="755650" y="549275"/>
          <a:ext cx="7585075" cy="2997201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0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Fusion type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Contains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5’ regulatory elements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Contains cis elements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that may reside in introns or 3’ end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Fusion protein provides sub-cellular localization of native proteins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transcriptional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translational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√*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√**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4" name="TextBox 3"/>
          <p:cNvSpPr txBox="1">
            <a:spLocks noChangeArrowheads="1"/>
          </p:cNvSpPr>
          <p:nvPr/>
        </p:nvSpPr>
        <p:spPr bwMode="auto">
          <a:xfrm>
            <a:off x="323528" y="3861048"/>
            <a:ext cx="865275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Transcriptional fusions are easier to make and tend to provide most of the relevant </a:t>
            </a:r>
          </a:p>
          <a:p>
            <a:r>
              <a:rPr lang="en-US" sz="1800" dirty="0"/>
              <a:t>info on which cells express the gene of interest based on 5’ regulatory elements.</a:t>
            </a:r>
          </a:p>
          <a:p>
            <a:endParaRPr lang="en-US" sz="1800" dirty="0"/>
          </a:p>
          <a:p>
            <a:r>
              <a:rPr lang="en-US" sz="1800" dirty="0"/>
              <a:t>Translational fusions are harder to make, but provide ALL cis elements AND</a:t>
            </a:r>
          </a:p>
          <a:p>
            <a:r>
              <a:rPr lang="en-US" sz="1800" dirty="0"/>
              <a:t>can also show in which subcellular localization the protein of interest localizes.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1159</Words>
  <Application>Microsoft Macintosh PowerPoint</Application>
  <PresentationFormat>On-screen Show (4:3)</PresentationFormat>
  <Paragraphs>208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Garamond</vt:lpstr>
      <vt:lpstr>Symbol</vt:lpstr>
      <vt:lpstr>Times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we be sure a fusion protein localizes correctly?</vt:lpstr>
      <vt:lpstr>PowerPoint Presentation</vt:lpstr>
      <vt:lpstr>The next slide shows a beautiful example of GUS staining and a transcriptional fusion. It shows gene expression in the vascular tissue of the developing plant</vt:lpstr>
      <vt:lpstr>PowerPoint Presentation</vt:lpstr>
      <vt:lpstr>The final slide shows a GFP fusion in a gene that is responsible for transport of auxin, a plant hormone, from one cell to another. The protein localizes to the membrane just at one end of the cell because the hormone is transported in one direction only. A really beautiful example of the sort of info you can get from a translational fusion</vt:lpstr>
      <vt:lpstr>PowerPoint Presentation</vt:lpstr>
    </vt:vector>
  </TitlesOfParts>
  <Company>SFU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</dc:title>
  <dc:creator>Jim Mattsson</dc:creator>
  <cp:lastModifiedBy>Kathleen Fitzpatrick</cp:lastModifiedBy>
  <cp:revision>97</cp:revision>
  <cp:lastPrinted>2018-10-19T17:19:10Z</cp:lastPrinted>
  <dcterms:created xsi:type="dcterms:W3CDTF">2005-03-28T23:34:15Z</dcterms:created>
  <dcterms:modified xsi:type="dcterms:W3CDTF">2020-10-05T18:53:09Z</dcterms:modified>
</cp:coreProperties>
</file>