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5"/>
  </p:notesMasterIdLst>
  <p:sldIdLst>
    <p:sldId id="256" r:id="rId2"/>
    <p:sldId id="257" r:id="rId3"/>
    <p:sldId id="278" r:id="rId4"/>
    <p:sldId id="299" r:id="rId5"/>
    <p:sldId id="258" r:id="rId6"/>
    <p:sldId id="260" r:id="rId7"/>
    <p:sldId id="302" r:id="rId8"/>
    <p:sldId id="394" r:id="rId9"/>
    <p:sldId id="277" r:id="rId10"/>
    <p:sldId id="286" r:id="rId11"/>
    <p:sldId id="287" r:id="rId12"/>
    <p:sldId id="288" r:id="rId13"/>
    <p:sldId id="289" r:id="rId14"/>
    <p:sldId id="290" r:id="rId15"/>
    <p:sldId id="281" r:id="rId16"/>
    <p:sldId id="291" r:id="rId17"/>
    <p:sldId id="292" r:id="rId18"/>
    <p:sldId id="296" r:id="rId19"/>
    <p:sldId id="293" r:id="rId20"/>
    <p:sldId id="282" r:id="rId21"/>
    <p:sldId id="283" r:id="rId22"/>
    <p:sldId id="280" r:id="rId23"/>
    <p:sldId id="269" r:id="rId24"/>
    <p:sldId id="271" r:id="rId25"/>
    <p:sldId id="272" r:id="rId26"/>
    <p:sldId id="273" r:id="rId27"/>
    <p:sldId id="275" r:id="rId28"/>
    <p:sldId id="284" r:id="rId29"/>
    <p:sldId id="276" r:id="rId30"/>
    <p:sldId id="295" r:id="rId31"/>
    <p:sldId id="297" r:id="rId32"/>
    <p:sldId id="301" r:id="rId33"/>
    <p:sldId id="274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64EB69-4127-4FE1-8C6A-446F93370264}" v="3" dt="2023-06-12T16:26:47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91"/>
    <p:restoredTop sz="94801"/>
  </p:normalViewPr>
  <p:slideViewPr>
    <p:cSldViewPr snapToGrid="0" snapToObjects="1">
      <p:cViewPr varScale="1">
        <p:scale>
          <a:sx n="78" d="100"/>
          <a:sy n="78" d="100"/>
        </p:scale>
        <p:origin x="9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AD2C1D-502E-40DD-8BC6-98C22B902251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B41A47-39DC-4AB5-B890-E3CF3E0F0254}">
      <dgm:prSet/>
      <dgm:spPr/>
      <dgm:t>
        <a:bodyPr/>
        <a:lstStyle/>
        <a:p>
          <a:r>
            <a:rPr lang="en-US"/>
            <a:t>Room # – Registration </a:t>
          </a:r>
        </a:p>
      </dgm:t>
    </dgm:pt>
    <dgm:pt modelId="{A9354CBC-E7A2-493E-862C-A84C733CA8CA}" type="parTrans" cxnId="{431E0326-7459-46B6-9760-0E86B3970CA9}">
      <dgm:prSet/>
      <dgm:spPr/>
      <dgm:t>
        <a:bodyPr/>
        <a:lstStyle/>
        <a:p>
          <a:endParaRPr lang="en-US"/>
        </a:p>
      </dgm:t>
    </dgm:pt>
    <dgm:pt modelId="{6DAA47C4-A129-4AFA-8F7A-16DF40F7A791}" type="sibTrans" cxnId="{431E0326-7459-46B6-9760-0E86B3970CA9}">
      <dgm:prSet/>
      <dgm:spPr/>
      <dgm:t>
        <a:bodyPr/>
        <a:lstStyle/>
        <a:p>
          <a:endParaRPr lang="en-US"/>
        </a:p>
      </dgm:t>
    </dgm:pt>
    <dgm:pt modelId="{89FB7F22-5A61-4DF7-992B-87B9DBFC4383}">
      <dgm:prSet/>
      <dgm:spPr/>
      <dgm:t>
        <a:bodyPr/>
        <a:lstStyle/>
        <a:p>
          <a:r>
            <a:rPr lang="en-US"/>
            <a:t>Room # – Computer Lab</a:t>
          </a:r>
        </a:p>
      </dgm:t>
    </dgm:pt>
    <dgm:pt modelId="{AD763030-5022-4C0F-84F1-B3AA2146C494}" type="parTrans" cxnId="{C49A5988-FC05-4072-B7BA-B01B4FD0FF17}">
      <dgm:prSet/>
      <dgm:spPr/>
      <dgm:t>
        <a:bodyPr/>
        <a:lstStyle/>
        <a:p>
          <a:endParaRPr lang="en-US"/>
        </a:p>
      </dgm:t>
    </dgm:pt>
    <dgm:pt modelId="{506CA0A5-F75C-4B6B-8C9E-8155BCB34FD0}" type="sibTrans" cxnId="{C49A5988-FC05-4072-B7BA-B01B4FD0FF17}">
      <dgm:prSet/>
      <dgm:spPr/>
      <dgm:t>
        <a:bodyPr/>
        <a:lstStyle/>
        <a:p>
          <a:endParaRPr lang="en-US"/>
        </a:p>
      </dgm:t>
    </dgm:pt>
    <dgm:pt modelId="{B4DE4ADA-11E9-4671-B726-CC3CBD358FEA}">
      <dgm:prSet/>
      <dgm:spPr/>
      <dgm:t>
        <a:bodyPr/>
        <a:lstStyle/>
        <a:p>
          <a:r>
            <a:rPr lang="en-US"/>
            <a:t>Room # – Standardized Actors</a:t>
          </a:r>
        </a:p>
      </dgm:t>
    </dgm:pt>
    <dgm:pt modelId="{77498713-8E67-42B5-851A-A5603AEF0D79}" type="parTrans" cxnId="{705FE1AC-B6CB-4F62-AB38-A65F203B9F3B}">
      <dgm:prSet/>
      <dgm:spPr/>
      <dgm:t>
        <a:bodyPr/>
        <a:lstStyle/>
        <a:p>
          <a:endParaRPr lang="en-US"/>
        </a:p>
      </dgm:t>
    </dgm:pt>
    <dgm:pt modelId="{79046FB5-0447-4ECA-B21D-9ACB0B599528}" type="sibTrans" cxnId="{705FE1AC-B6CB-4F62-AB38-A65F203B9F3B}">
      <dgm:prSet/>
      <dgm:spPr/>
      <dgm:t>
        <a:bodyPr/>
        <a:lstStyle/>
        <a:p>
          <a:endParaRPr lang="en-US"/>
        </a:p>
      </dgm:t>
    </dgm:pt>
    <dgm:pt modelId="{A96DAB86-B036-46FB-ACCA-5459028CB516}">
      <dgm:prSet/>
      <dgm:spPr/>
      <dgm:t>
        <a:bodyPr/>
        <a:lstStyle/>
        <a:p>
          <a:r>
            <a:rPr lang="en-US" b="1"/>
            <a:t>OSCE Stations:</a:t>
          </a:r>
          <a:endParaRPr lang="en-US"/>
        </a:p>
      </dgm:t>
    </dgm:pt>
    <dgm:pt modelId="{AA48AF7D-AA9B-4258-9D25-E4DD052F68FE}" type="parTrans" cxnId="{5A5929BA-B22F-4C5A-BFAE-481ED1A2C1FF}">
      <dgm:prSet/>
      <dgm:spPr/>
      <dgm:t>
        <a:bodyPr/>
        <a:lstStyle/>
        <a:p>
          <a:endParaRPr lang="en-US"/>
        </a:p>
      </dgm:t>
    </dgm:pt>
    <dgm:pt modelId="{087A3641-162E-4F1E-AFDC-AEA2A008D1DE}" type="sibTrans" cxnId="{5A5929BA-B22F-4C5A-BFAE-481ED1A2C1FF}">
      <dgm:prSet/>
      <dgm:spPr/>
      <dgm:t>
        <a:bodyPr/>
        <a:lstStyle/>
        <a:p>
          <a:endParaRPr lang="en-US"/>
        </a:p>
      </dgm:t>
    </dgm:pt>
    <dgm:pt modelId="{BD598CC9-1D32-4E0A-81DC-DA91E50C75C8}">
      <dgm:prSet/>
      <dgm:spPr/>
      <dgm:t>
        <a:bodyPr/>
        <a:lstStyle/>
        <a:p>
          <a:r>
            <a:rPr lang="en-US"/>
            <a:t>Room # – Emotional Abuse</a:t>
          </a:r>
        </a:p>
      </dgm:t>
    </dgm:pt>
    <dgm:pt modelId="{6C390210-1F6B-4231-B92D-35FD30DD7AA8}" type="parTrans" cxnId="{04DE578C-7542-4043-8E80-07E07236F12F}">
      <dgm:prSet/>
      <dgm:spPr/>
      <dgm:t>
        <a:bodyPr/>
        <a:lstStyle/>
        <a:p>
          <a:endParaRPr lang="en-US"/>
        </a:p>
      </dgm:t>
    </dgm:pt>
    <dgm:pt modelId="{CD3BDCE3-2154-4C31-96C9-646B395EA4AE}" type="sibTrans" cxnId="{04DE578C-7542-4043-8E80-07E07236F12F}">
      <dgm:prSet/>
      <dgm:spPr/>
      <dgm:t>
        <a:bodyPr/>
        <a:lstStyle/>
        <a:p>
          <a:endParaRPr lang="en-US"/>
        </a:p>
      </dgm:t>
    </dgm:pt>
    <dgm:pt modelId="{1E9FB0C1-EC60-4F34-9CE9-8A70A8707706}">
      <dgm:prSet/>
      <dgm:spPr/>
      <dgm:t>
        <a:bodyPr/>
        <a:lstStyle/>
        <a:p>
          <a:r>
            <a:rPr lang="en-US" dirty="0"/>
            <a:t>Room # – Sexual Abuse</a:t>
          </a:r>
        </a:p>
      </dgm:t>
    </dgm:pt>
    <dgm:pt modelId="{42DFC63C-BF35-4FB1-BA1B-6CF647270815}" type="parTrans" cxnId="{A4B05E64-0E96-4357-843C-FEC5A5CBE36D}">
      <dgm:prSet/>
      <dgm:spPr/>
      <dgm:t>
        <a:bodyPr/>
        <a:lstStyle/>
        <a:p>
          <a:endParaRPr lang="en-US"/>
        </a:p>
      </dgm:t>
    </dgm:pt>
    <dgm:pt modelId="{FE0DFDFF-58D7-4586-AEC7-62CCBAE6E7B6}" type="sibTrans" cxnId="{A4B05E64-0E96-4357-843C-FEC5A5CBE36D}">
      <dgm:prSet/>
      <dgm:spPr/>
      <dgm:t>
        <a:bodyPr/>
        <a:lstStyle/>
        <a:p>
          <a:endParaRPr lang="en-US"/>
        </a:p>
      </dgm:t>
    </dgm:pt>
    <dgm:pt modelId="{13E998BF-B8AD-4F59-913E-624C2A68B258}">
      <dgm:prSet/>
      <dgm:spPr/>
      <dgm:t>
        <a:bodyPr/>
        <a:lstStyle/>
        <a:p>
          <a:r>
            <a:rPr lang="en-US" dirty="0"/>
            <a:t>Room # – Exposure to IPV</a:t>
          </a:r>
        </a:p>
      </dgm:t>
    </dgm:pt>
    <dgm:pt modelId="{5ADE38DB-7A93-4BCC-9B43-52B3E7F06571}" type="parTrans" cxnId="{8938DA10-478B-478D-AD59-0C19288A111A}">
      <dgm:prSet/>
      <dgm:spPr/>
      <dgm:t>
        <a:bodyPr/>
        <a:lstStyle/>
        <a:p>
          <a:endParaRPr lang="en-US"/>
        </a:p>
      </dgm:t>
    </dgm:pt>
    <dgm:pt modelId="{ACCB41C7-448C-4948-A5F2-BF3E44771B3A}" type="sibTrans" cxnId="{8938DA10-478B-478D-AD59-0C19288A111A}">
      <dgm:prSet/>
      <dgm:spPr/>
      <dgm:t>
        <a:bodyPr/>
        <a:lstStyle/>
        <a:p>
          <a:endParaRPr lang="en-US"/>
        </a:p>
      </dgm:t>
    </dgm:pt>
    <dgm:pt modelId="{E3DCCFCE-5BA9-4C2A-A196-C117FA19895D}">
      <dgm:prSet/>
      <dgm:spPr/>
      <dgm:t>
        <a:bodyPr/>
        <a:lstStyle/>
        <a:p>
          <a:r>
            <a:rPr lang="en-US" dirty="0"/>
            <a:t>Room # – Physical Abuse</a:t>
          </a:r>
        </a:p>
      </dgm:t>
    </dgm:pt>
    <dgm:pt modelId="{B9244743-5132-4BA4-9547-9CCEF21F5832}" type="parTrans" cxnId="{204E56FD-6568-4C7E-8332-771801574CD1}">
      <dgm:prSet/>
      <dgm:spPr/>
      <dgm:t>
        <a:bodyPr/>
        <a:lstStyle/>
        <a:p>
          <a:endParaRPr lang="en-US"/>
        </a:p>
      </dgm:t>
    </dgm:pt>
    <dgm:pt modelId="{43642DEF-2F2C-431E-9836-D01FC3CF0D1B}" type="sibTrans" cxnId="{204E56FD-6568-4C7E-8332-771801574CD1}">
      <dgm:prSet/>
      <dgm:spPr/>
      <dgm:t>
        <a:bodyPr/>
        <a:lstStyle/>
        <a:p>
          <a:endParaRPr lang="en-US"/>
        </a:p>
      </dgm:t>
    </dgm:pt>
    <dgm:pt modelId="{939916E3-3F2A-404F-A0C3-027C7B921697}">
      <dgm:prSet/>
      <dgm:spPr/>
      <dgm:t>
        <a:bodyPr/>
        <a:lstStyle/>
        <a:p>
          <a:r>
            <a:rPr lang="en-US" dirty="0"/>
            <a:t>Room # – Neglect </a:t>
          </a:r>
        </a:p>
      </dgm:t>
    </dgm:pt>
    <dgm:pt modelId="{7546C238-0215-400D-8C29-379E56174C2E}" type="parTrans" cxnId="{235FD0AC-0FE4-40F1-B9B6-4AFDC13D0095}">
      <dgm:prSet/>
      <dgm:spPr/>
      <dgm:t>
        <a:bodyPr/>
        <a:lstStyle/>
        <a:p>
          <a:endParaRPr lang="en-US"/>
        </a:p>
      </dgm:t>
    </dgm:pt>
    <dgm:pt modelId="{E0ECAB7B-72A5-430E-B7FC-089654008016}" type="sibTrans" cxnId="{235FD0AC-0FE4-40F1-B9B6-4AFDC13D0095}">
      <dgm:prSet/>
      <dgm:spPr/>
      <dgm:t>
        <a:bodyPr/>
        <a:lstStyle/>
        <a:p>
          <a:endParaRPr lang="en-US"/>
        </a:p>
      </dgm:t>
    </dgm:pt>
    <dgm:pt modelId="{A5966E6C-7418-4FBE-8FB5-325C13AD7FE6}" type="pres">
      <dgm:prSet presAssocID="{F2AD2C1D-502E-40DD-8BC6-98C22B902251}" presName="vert0" presStyleCnt="0">
        <dgm:presLayoutVars>
          <dgm:dir/>
          <dgm:animOne val="branch"/>
          <dgm:animLvl val="lvl"/>
        </dgm:presLayoutVars>
      </dgm:prSet>
      <dgm:spPr/>
    </dgm:pt>
    <dgm:pt modelId="{A6D23EB0-E980-4AFD-942A-5C1EAF7195E5}" type="pres">
      <dgm:prSet presAssocID="{15B41A47-39DC-4AB5-B890-E3CF3E0F0254}" presName="thickLine" presStyleLbl="alignNode1" presStyleIdx="0" presStyleCnt="9"/>
      <dgm:spPr/>
    </dgm:pt>
    <dgm:pt modelId="{E913674E-12B2-494E-8E38-2648F8072A26}" type="pres">
      <dgm:prSet presAssocID="{15B41A47-39DC-4AB5-B890-E3CF3E0F0254}" presName="horz1" presStyleCnt="0"/>
      <dgm:spPr/>
    </dgm:pt>
    <dgm:pt modelId="{3DACF809-51FE-4043-BE66-A07DA7C29236}" type="pres">
      <dgm:prSet presAssocID="{15B41A47-39DC-4AB5-B890-E3CF3E0F0254}" presName="tx1" presStyleLbl="revTx" presStyleIdx="0" presStyleCnt="9"/>
      <dgm:spPr/>
    </dgm:pt>
    <dgm:pt modelId="{3C4F5C40-1882-47CB-8F9C-E73108ABF174}" type="pres">
      <dgm:prSet presAssocID="{15B41A47-39DC-4AB5-B890-E3CF3E0F0254}" presName="vert1" presStyleCnt="0"/>
      <dgm:spPr/>
    </dgm:pt>
    <dgm:pt modelId="{B9E462CF-5F0D-478D-AA47-FBE8B50A1C8E}" type="pres">
      <dgm:prSet presAssocID="{89FB7F22-5A61-4DF7-992B-87B9DBFC4383}" presName="thickLine" presStyleLbl="alignNode1" presStyleIdx="1" presStyleCnt="9"/>
      <dgm:spPr/>
    </dgm:pt>
    <dgm:pt modelId="{6C223C61-7FE7-4C2B-AC90-8B2BE0E765A7}" type="pres">
      <dgm:prSet presAssocID="{89FB7F22-5A61-4DF7-992B-87B9DBFC4383}" presName="horz1" presStyleCnt="0"/>
      <dgm:spPr/>
    </dgm:pt>
    <dgm:pt modelId="{BDE14E35-ABC7-4B45-AC74-0067A78698AA}" type="pres">
      <dgm:prSet presAssocID="{89FB7F22-5A61-4DF7-992B-87B9DBFC4383}" presName="tx1" presStyleLbl="revTx" presStyleIdx="1" presStyleCnt="9"/>
      <dgm:spPr/>
    </dgm:pt>
    <dgm:pt modelId="{07A74508-1718-4D7E-986A-3B445751E730}" type="pres">
      <dgm:prSet presAssocID="{89FB7F22-5A61-4DF7-992B-87B9DBFC4383}" presName="vert1" presStyleCnt="0"/>
      <dgm:spPr/>
    </dgm:pt>
    <dgm:pt modelId="{47CBFE2F-E84D-4EFD-893D-9554232A35CE}" type="pres">
      <dgm:prSet presAssocID="{B4DE4ADA-11E9-4671-B726-CC3CBD358FEA}" presName="thickLine" presStyleLbl="alignNode1" presStyleIdx="2" presStyleCnt="9"/>
      <dgm:spPr/>
    </dgm:pt>
    <dgm:pt modelId="{1095EE3F-437B-4AD3-9BF8-4AE979D5FABC}" type="pres">
      <dgm:prSet presAssocID="{B4DE4ADA-11E9-4671-B726-CC3CBD358FEA}" presName="horz1" presStyleCnt="0"/>
      <dgm:spPr/>
    </dgm:pt>
    <dgm:pt modelId="{2E00245C-6108-41E8-AE3D-FA69D95E0A27}" type="pres">
      <dgm:prSet presAssocID="{B4DE4ADA-11E9-4671-B726-CC3CBD358FEA}" presName="tx1" presStyleLbl="revTx" presStyleIdx="2" presStyleCnt="9"/>
      <dgm:spPr/>
    </dgm:pt>
    <dgm:pt modelId="{A3D7A783-30B9-4B02-BF81-ECDF7C3813A6}" type="pres">
      <dgm:prSet presAssocID="{B4DE4ADA-11E9-4671-B726-CC3CBD358FEA}" presName="vert1" presStyleCnt="0"/>
      <dgm:spPr/>
    </dgm:pt>
    <dgm:pt modelId="{1511D55C-08D7-47CD-829B-FDA5FBC34BB5}" type="pres">
      <dgm:prSet presAssocID="{A96DAB86-B036-46FB-ACCA-5459028CB516}" presName="thickLine" presStyleLbl="alignNode1" presStyleIdx="3" presStyleCnt="9"/>
      <dgm:spPr/>
    </dgm:pt>
    <dgm:pt modelId="{B61CDEFF-9D15-4757-BEBE-E4CB4F457C72}" type="pres">
      <dgm:prSet presAssocID="{A96DAB86-B036-46FB-ACCA-5459028CB516}" presName="horz1" presStyleCnt="0"/>
      <dgm:spPr/>
    </dgm:pt>
    <dgm:pt modelId="{67BDEB5E-E9DD-41AA-A93B-928248159AD3}" type="pres">
      <dgm:prSet presAssocID="{A96DAB86-B036-46FB-ACCA-5459028CB516}" presName="tx1" presStyleLbl="revTx" presStyleIdx="3" presStyleCnt="9"/>
      <dgm:spPr/>
    </dgm:pt>
    <dgm:pt modelId="{C4BAE3C5-31B1-4211-AFED-607360ABE6CA}" type="pres">
      <dgm:prSet presAssocID="{A96DAB86-B036-46FB-ACCA-5459028CB516}" presName="vert1" presStyleCnt="0"/>
      <dgm:spPr/>
    </dgm:pt>
    <dgm:pt modelId="{80E6664D-95AC-48D6-87F4-A5B4B36734D6}" type="pres">
      <dgm:prSet presAssocID="{BD598CC9-1D32-4E0A-81DC-DA91E50C75C8}" presName="thickLine" presStyleLbl="alignNode1" presStyleIdx="4" presStyleCnt="9"/>
      <dgm:spPr/>
    </dgm:pt>
    <dgm:pt modelId="{13B4DE18-BCD5-4563-8777-4AF4C4B487C5}" type="pres">
      <dgm:prSet presAssocID="{BD598CC9-1D32-4E0A-81DC-DA91E50C75C8}" presName="horz1" presStyleCnt="0"/>
      <dgm:spPr/>
    </dgm:pt>
    <dgm:pt modelId="{899BD636-16F8-4798-9EEA-59B327AD7005}" type="pres">
      <dgm:prSet presAssocID="{BD598CC9-1D32-4E0A-81DC-DA91E50C75C8}" presName="tx1" presStyleLbl="revTx" presStyleIdx="4" presStyleCnt="9"/>
      <dgm:spPr/>
    </dgm:pt>
    <dgm:pt modelId="{9EC8C86E-85D2-4942-B8F7-79CE428F5073}" type="pres">
      <dgm:prSet presAssocID="{BD598CC9-1D32-4E0A-81DC-DA91E50C75C8}" presName="vert1" presStyleCnt="0"/>
      <dgm:spPr/>
    </dgm:pt>
    <dgm:pt modelId="{808755D0-03A2-463C-9252-9A61E1979E20}" type="pres">
      <dgm:prSet presAssocID="{1E9FB0C1-EC60-4F34-9CE9-8A70A8707706}" presName="thickLine" presStyleLbl="alignNode1" presStyleIdx="5" presStyleCnt="9"/>
      <dgm:spPr/>
    </dgm:pt>
    <dgm:pt modelId="{6D4697D7-46AF-434F-9CCC-213E7AE06D7F}" type="pres">
      <dgm:prSet presAssocID="{1E9FB0C1-EC60-4F34-9CE9-8A70A8707706}" presName="horz1" presStyleCnt="0"/>
      <dgm:spPr/>
    </dgm:pt>
    <dgm:pt modelId="{A0842B8C-F02E-4E9A-A7DA-2312C649D9C8}" type="pres">
      <dgm:prSet presAssocID="{1E9FB0C1-EC60-4F34-9CE9-8A70A8707706}" presName="tx1" presStyleLbl="revTx" presStyleIdx="5" presStyleCnt="9"/>
      <dgm:spPr/>
    </dgm:pt>
    <dgm:pt modelId="{47A772A0-29CC-45B1-9EF7-76979A9D89A6}" type="pres">
      <dgm:prSet presAssocID="{1E9FB0C1-EC60-4F34-9CE9-8A70A8707706}" presName="vert1" presStyleCnt="0"/>
      <dgm:spPr/>
    </dgm:pt>
    <dgm:pt modelId="{5F05B792-C154-4402-AE33-8D7951B8A26B}" type="pres">
      <dgm:prSet presAssocID="{13E998BF-B8AD-4F59-913E-624C2A68B258}" presName="thickLine" presStyleLbl="alignNode1" presStyleIdx="6" presStyleCnt="9"/>
      <dgm:spPr/>
    </dgm:pt>
    <dgm:pt modelId="{AE1B7A5E-A5D9-44B5-89B2-2AD842731E0B}" type="pres">
      <dgm:prSet presAssocID="{13E998BF-B8AD-4F59-913E-624C2A68B258}" presName="horz1" presStyleCnt="0"/>
      <dgm:spPr/>
    </dgm:pt>
    <dgm:pt modelId="{F91B409A-FA51-42CC-A09C-831D43E8C032}" type="pres">
      <dgm:prSet presAssocID="{13E998BF-B8AD-4F59-913E-624C2A68B258}" presName="tx1" presStyleLbl="revTx" presStyleIdx="6" presStyleCnt="9"/>
      <dgm:spPr/>
    </dgm:pt>
    <dgm:pt modelId="{E14E3634-8A54-483D-9F45-D1E3BCE4DB67}" type="pres">
      <dgm:prSet presAssocID="{13E998BF-B8AD-4F59-913E-624C2A68B258}" presName="vert1" presStyleCnt="0"/>
      <dgm:spPr/>
    </dgm:pt>
    <dgm:pt modelId="{C784FA35-4FFA-4381-8A95-A413B9AF4270}" type="pres">
      <dgm:prSet presAssocID="{E3DCCFCE-5BA9-4C2A-A196-C117FA19895D}" presName="thickLine" presStyleLbl="alignNode1" presStyleIdx="7" presStyleCnt="9"/>
      <dgm:spPr/>
    </dgm:pt>
    <dgm:pt modelId="{7D6946C0-8B0C-42B5-B1AE-FCAEC6138AD6}" type="pres">
      <dgm:prSet presAssocID="{E3DCCFCE-5BA9-4C2A-A196-C117FA19895D}" presName="horz1" presStyleCnt="0"/>
      <dgm:spPr/>
    </dgm:pt>
    <dgm:pt modelId="{E3EEB283-DFF5-4ACB-97AE-78A4171D121D}" type="pres">
      <dgm:prSet presAssocID="{E3DCCFCE-5BA9-4C2A-A196-C117FA19895D}" presName="tx1" presStyleLbl="revTx" presStyleIdx="7" presStyleCnt="9"/>
      <dgm:spPr/>
    </dgm:pt>
    <dgm:pt modelId="{97FC7010-EF94-45AB-98D1-639321CA3DF0}" type="pres">
      <dgm:prSet presAssocID="{E3DCCFCE-5BA9-4C2A-A196-C117FA19895D}" presName="vert1" presStyleCnt="0"/>
      <dgm:spPr/>
    </dgm:pt>
    <dgm:pt modelId="{9C737B19-1F41-43B6-91A1-A0B00D72B2BF}" type="pres">
      <dgm:prSet presAssocID="{939916E3-3F2A-404F-A0C3-027C7B921697}" presName="thickLine" presStyleLbl="alignNode1" presStyleIdx="8" presStyleCnt="9"/>
      <dgm:spPr/>
    </dgm:pt>
    <dgm:pt modelId="{BCD3391F-646B-4946-B65C-C7AC38401BFA}" type="pres">
      <dgm:prSet presAssocID="{939916E3-3F2A-404F-A0C3-027C7B921697}" presName="horz1" presStyleCnt="0"/>
      <dgm:spPr/>
    </dgm:pt>
    <dgm:pt modelId="{066C9930-1AF8-47CE-B462-1D53BE66138D}" type="pres">
      <dgm:prSet presAssocID="{939916E3-3F2A-404F-A0C3-027C7B921697}" presName="tx1" presStyleLbl="revTx" presStyleIdx="8" presStyleCnt="9"/>
      <dgm:spPr/>
    </dgm:pt>
    <dgm:pt modelId="{8B5CD613-031B-491B-95F8-6275500310BE}" type="pres">
      <dgm:prSet presAssocID="{939916E3-3F2A-404F-A0C3-027C7B921697}" presName="vert1" presStyleCnt="0"/>
      <dgm:spPr/>
    </dgm:pt>
  </dgm:ptLst>
  <dgm:cxnLst>
    <dgm:cxn modelId="{8938DA10-478B-478D-AD59-0C19288A111A}" srcId="{F2AD2C1D-502E-40DD-8BC6-98C22B902251}" destId="{13E998BF-B8AD-4F59-913E-624C2A68B258}" srcOrd="6" destOrd="0" parTransId="{5ADE38DB-7A93-4BCC-9B43-52B3E7F06571}" sibTransId="{ACCB41C7-448C-4948-A5F2-BF3E44771B3A}"/>
    <dgm:cxn modelId="{907C4411-8C26-4E6D-82D7-8F4E790ABAB2}" type="presOf" srcId="{939916E3-3F2A-404F-A0C3-027C7B921697}" destId="{066C9930-1AF8-47CE-B462-1D53BE66138D}" srcOrd="0" destOrd="0" presId="urn:microsoft.com/office/officeart/2008/layout/LinedList"/>
    <dgm:cxn modelId="{431E0326-7459-46B6-9760-0E86B3970CA9}" srcId="{F2AD2C1D-502E-40DD-8BC6-98C22B902251}" destId="{15B41A47-39DC-4AB5-B890-E3CF3E0F0254}" srcOrd="0" destOrd="0" parTransId="{A9354CBC-E7A2-493E-862C-A84C733CA8CA}" sibTransId="{6DAA47C4-A129-4AFA-8F7A-16DF40F7A791}"/>
    <dgm:cxn modelId="{EC4F9336-7464-4B7A-AEAB-58DB20DC01BA}" type="presOf" srcId="{F2AD2C1D-502E-40DD-8BC6-98C22B902251}" destId="{A5966E6C-7418-4FBE-8FB5-325C13AD7FE6}" srcOrd="0" destOrd="0" presId="urn:microsoft.com/office/officeart/2008/layout/LinedList"/>
    <dgm:cxn modelId="{A4B05E64-0E96-4357-843C-FEC5A5CBE36D}" srcId="{F2AD2C1D-502E-40DD-8BC6-98C22B902251}" destId="{1E9FB0C1-EC60-4F34-9CE9-8A70A8707706}" srcOrd="5" destOrd="0" parTransId="{42DFC63C-BF35-4FB1-BA1B-6CF647270815}" sibTransId="{FE0DFDFF-58D7-4586-AEC7-62CCBAE6E7B6}"/>
    <dgm:cxn modelId="{3A64826E-5F3F-46B3-BC23-B2A5F2E9678C}" type="presOf" srcId="{89FB7F22-5A61-4DF7-992B-87B9DBFC4383}" destId="{BDE14E35-ABC7-4B45-AC74-0067A78698AA}" srcOrd="0" destOrd="0" presId="urn:microsoft.com/office/officeart/2008/layout/LinedList"/>
    <dgm:cxn modelId="{8C445F73-BA0E-408D-8B78-033578B8E38D}" type="presOf" srcId="{E3DCCFCE-5BA9-4C2A-A196-C117FA19895D}" destId="{E3EEB283-DFF5-4ACB-97AE-78A4171D121D}" srcOrd="0" destOrd="0" presId="urn:microsoft.com/office/officeart/2008/layout/LinedList"/>
    <dgm:cxn modelId="{C49A5988-FC05-4072-B7BA-B01B4FD0FF17}" srcId="{F2AD2C1D-502E-40DD-8BC6-98C22B902251}" destId="{89FB7F22-5A61-4DF7-992B-87B9DBFC4383}" srcOrd="1" destOrd="0" parTransId="{AD763030-5022-4C0F-84F1-B3AA2146C494}" sibTransId="{506CA0A5-F75C-4B6B-8C9E-8155BCB34FD0}"/>
    <dgm:cxn modelId="{04DE578C-7542-4043-8E80-07E07236F12F}" srcId="{F2AD2C1D-502E-40DD-8BC6-98C22B902251}" destId="{BD598CC9-1D32-4E0A-81DC-DA91E50C75C8}" srcOrd="4" destOrd="0" parTransId="{6C390210-1F6B-4231-B92D-35FD30DD7AA8}" sibTransId="{CD3BDCE3-2154-4C31-96C9-646B395EA4AE}"/>
    <dgm:cxn modelId="{D591BFA4-8505-4584-A2E0-8311A6955D3B}" type="presOf" srcId="{A96DAB86-B036-46FB-ACCA-5459028CB516}" destId="{67BDEB5E-E9DD-41AA-A93B-928248159AD3}" srcOrd="0" destOrd="0" presId="urn:microsoft.com/office/officeart/2008/layout/LinedList"/>
    <dgm:cxn modelId="{235FD0AC-0FE4-40F1-B9B6-4AFDC13D0095}" srcId="{F2AD2C1D-502E-40DD-8BC6-98C22B902251}" destId="{939916E3-3F2A-404F-A0C3-027C7B921697}" srcOrd="8" destOrd="0" parTransId="{7546C238-0215-400D-8C29-379E56174C2E}" sibTransId="{E0ECAB7B-72A5-430E-B7FC-089654008016}"/>
    <dgm:cxn modelId="{705FE1AC-B6CB-4F62-AB38-A65F203B9F3B}" srcId="{F2AD2C1D-502E-40DD-8BC6-98C22B902251}" destId="{B4DE4ADA-11E9-4671-B726-CC3CBD358FEA}" srcOrd="2" destOrd="0" parTransId="{77498713-8E67-42B5-851A-A5603AEF0D79}" sibTransId="{79046FB5-0447-4ECA-B21D-9ACB0B599528}"/>
    <dgm:cxn modelId="{79039EAF-DFE2-4A1B-A3B1-72A587B5B8E5}" type="presOf" srcId="{BD598CC9-1D32-4E0A-81DC-DA91E50C75C8}" destId="{899BD636-16F8-4798-9EEA-59B327AD7005}" srcOrd="0" destOrd="0" presId="urn:microsoft.com/office/officeart/2008/layout/LinedList"/>
    <dgm:cxn modelId="{AE87F3B0-A42B-4F2E-9541-EC616E397583}" type="presOf" srcId="{B4DE4ADA-11E9-4671-B726-CC3CBD358FEA}" destId="{2E00245C-6108-41E8-AE3D-FA69D95E0A27}" srcOrd="0" destOrd="0" presId="urn:microsoft.com/office/officeart/2008/layout/LinedList"/>
    <dgm:cxn modelId="{5A5929BA-B22F-4C5A-BFAE-481ED1A2C1FF}" srcId="{F2AD2C1D-502E-40DD-8BC6-98C22B902251}" destId="{A96DAB86-B036-46FB-ACCA-5459028CB516}" srcOrd="3" destOrd="0" parTransId="{AA48AF7D-AA9B-4258-9D25-E4DD052F68FE}" sibTransId="{087A3641-162E-4F1E-AFDC-AEA2A008D1DE}"/>
    <dgm:cxn modelId="{125C33C6-13F6-491C-BEEF-5003381C4036}" type="presOf" srcId="{13E998BF-B8AD-4F59-913E-624C2A68B258}" destId="{F91B409A-FA51-42CC-A09C-831D43E8C032}" srcOrd="0" destOrd="0" presId="urn:microsoft.com/office/officeart/2008/layout/LinedList"/>
    <dgm:cxn modelId="{F50A56C8-C73F-458C-9665-DA6F917B5A94}" type="presOf" srcId="{15B41A47-39DC-4AB5-B890-E3CF3E0F0254}" destId="{3DACF809-51FE-4043-BE66-A07DA7C29236}" srcOrd="0" destOrd="0" presId="urn:microsoft.com/office/officeart/2008/layout/LinedList"/>
    <dgm:cxn modelId="{97AE97D3-1F32-4E2C-A1A3-887C8423CDC8}" type="presOf" srcId="{1E9FB0C1-EC60-4F34-9CE9-8A70A8707706}" destId="{A0842B8C-F02E-4E9A-A7DA-2312C649D9C8}" srcOrd="0" destOrd="0" presId="urn:microsoft.com/office/officeart/2008/layout/LinedList"/>
    <dgm:cxn modelId="{204E56FD-6568-4C7E-8332-771801574CD1}" srcId="{F2AD2C1D-502E-40DD-8BC6-98C22B902251}" destId="{E3DCCFCE-5BA9-4C2A-A196-C117FA19895D}" srcOrd="7" destOrd="0" parTransId="{B9244743-5132-4BA4-9547-9CCEF21F5832}" sibTransId="{43642DEF-2F2C-431E-9836-D01FC3CF0D1B}"/>
    <dgm:cxn modelId="{1AE7E330-5E65-44D1-B1DE-40C5D50EB8BC}" type="presParOf" srcId="{A5966E6C-7418-4FBE-8FB5-325C13AD7FE6}" destId="{A6D23EB0-E980-4AFD-942A-5C1EAF7195E5}" srcOrd="0" destOrd="0" presId="urn:microsoft.com/office/officeart/2008/layout/LinedList"/>
    <dgm:cxn modelId="{4FD3CE91-657D-47BF-A872-0904C0A065A9}" type="presParOf" srcId="{A5966E6C-7418-4FBE-8FB5-325C13AD7FE6}" destId="{E913674E-12B2-494E-8E38-2648F8072A26}" srcOrd="1" destOrd="0" presId="urn:microsoft.com/office/officeart/2008/layout/LinedList"/>
    <dgm:cxn modelId="{EFFFA4A6-8F19-43DD-A4FB-A1AE088B5E39}" type="presParOf" srcId="{E913674E-12B2-494E-8E38-2648F8072A26}" destId="{3DACF809-51FE-4043-BE66-A07DA7C29236}" srcOrd="0" destOrd="0" presId="urn:microsoft.com/office/officeart/2008/layout/LinedList"/>
    <dgm:cxn modelId="{ED00CA20-F7FC-4976-9A55-C53692B61069}" type="presParOf" srcId="{E913674E-12B2-494E-8E38-2648F8072A26}" destId="{3C4F5C40-1882-47CB-8F9C-E73108ABF174}" srcOrd="1" destOrd="0" presId="urn:microsoft.com/office/officeart/2008/layout/LinedList"/>
    <dgm:cxn modelId="{386526AE-18AD-44B7-87CB-4FAB6140B0A0}" type="presParOf" srcId="{A5966E6C-7418-4FBE-8FB5-325C13AD7FE6}" destId="{B9E462CF-5F0D-478D-AA47-FBE8B50A1C8E}" srcOrd="2" destOrd="0" presId="urn:microsoft.com/office/officeart/2008/layout/LinedList"/>
    <dgm:cxn modelId="{260CE74D-434D-438E-9B54-D3D646CB6DCE}" type="presParOf" srcId="{A5966E6C-7418-4FBE-8FB5-325C13AD7FE6}" destId="{6C223C61-7FE7-4C2B-AC90-8B2BE0E765A7}" srcOrd="3" destOrd="0" presId="urn:microsoft.com/office/officeart/2008/layout/LinedList"/>
    <dgm:cxn modelId="{2702B4F0-0140-4184-875A-85A270415676}" type="presParOf" srcId="{6C223C61-7FE7-4C2B-AC90-8B2BE0E765A7}" destId="{BDE14E35-ABC7-4B45-AC74-0067A78698AA}" srcOrd="0" destOrd="0" presId="urn:microsoft.com/office/officeart/2008/layout/LinedList"/>
    <dgm:cxn modelId="{CE4C32B3-3C67-4349-A239-11ECC2DCB2AE}" type="presParOf" srcId="{6C223C61-7FE7-4C2B-AC90-8B2BE0E765A7}" destId="{07A74508-1718-4D7E-986A-3B445751E730}" srcOrd="1" destOrd="0" presId="urn:microsoft.com/office/officeart/2008/layout/LinedList"/>
    <dgm:cxn modelId="{7580AA5F-61BD-44A4-9BD0-68B9935184B7}" type="presParOf" srcId="{A5966E6C-7418-4FBE-8FB5-325C13AD7FE6}" destId="{47CBFE2F-E84D-4EFD-893D-9554232A35CE}" srcOrd="4" destOrd="0" presId="urn:microsoft.com/office/officeart/2008/layout/LinedList"/>
    <dgm:cxn modelId="{C98993BA-FBFB-473A-B3B0-54371A96A0DB}" type="presParOf" srcId="{A5966E6C-7418-4FBE-8FB5-325C13AD7FE6}" destId="{1095EE3F-437B-4AD3-9BF8-4AE979D5FABC}" srcOrd="5" destOrd="0" presId="urn:microsoft.com/office/officeart/2008/layout/LinedList"/>
    <dgm:cxn modelId="{243144D7-8FA4-420A-AAFB-A882C13EA8F4}" type="presParOf" srcId="{1095EE3F-437B-4AD3-9BF8-4AE979D5FABC}" destId="{2E00245C-6108-41E8-AE3D-FA69D95E0A27}" srcOrd="0" destOrd="0" presId="urn:microsoft.com/office/officeart/2008/layout/LinedList"/>
    <dgm:cxn modelId="{F49CDF67-B078-428F-81AA-C1DCF8265D2C}" type="presParOf" srcId="{1095EE3F-437B-4AD3-9BF8-4AE979D5FABC}" destId="{A3D7A783-30B9-4B02-BF81-ECDF7C3813A6}" srcOrd="1" destOrd="0" presId="urn:microsoft.com/office/officeart/2008/layout/LinedList"/>
    <dgm:cxn modelId="{ED17AE17-E80E-433F-B771-D25ADE764231}" type="presParOf" srcId="{A5966E6C-7418-4FBE-8FB5-325C13AD7FE6}" destId="{1511D55C-08D7-47CD-829B-FDA5FBC34BB5}" srcOrd="6" destOrd="0" presId="urn:microsoft.com/office/officeart/2008/layout/LinedList"/>
    <dgm:cxn modelId="{0ED3AEE5-1236-4DB6-93CF-2C1F5FE3291F}" type="presParOf" srcId="{A5966E6C-7418-4FBE-8FB5-325C13AD7FE6}" destId="{B61CDEFF-9D15-4757-BEBE-E4CB4F457C72}" srcOrd="7" destOrd="0" presId="urn:microsoft.com/office/officeart/2008/layout/LinedList"/>
    <dgm:cxn modelId="{E0677C6E-7B4F-43B6-A9BE-C6611977B350}" type="presParOf" srcId="{B61CDEFF-9D15-4757-BEBE-E4CB4F457C72}" destId="{67BDEB5E-E9DD-41AA-A93B-928248159AD3}" srcOrd="0" destOrd="0" presId="urn:microsoft.com/office/officeart/2008/layout/LinedList"/>
    <dgm:cxn modelId="{F51A7249-0299-469E-AC40-0C2616273F7E}" type="presParOf" srcId="{B61CDEFF-9D15-4757-BEBE-E4CB4F457C72}" destId="{C4BAE3C5-31B1-4211-AFED-607360ABE6CA}" srcOrd="1" destOrd="0" presId="urn:microsoft.com/office/officeart/2008/layout/LinedList"/>
    <dgm:cxn modelId="{58991BF3-96BD-44AF-A482-D4C6B6D64D75}" type="presParOf" srcId="{A5966E6C-7418-4FBE-8FB5-325C13AD7FE6}" destId="{80E6664D-95AC-48D6-87F4-A5B4B36734D6}" srcOrd="8" destOrd="0" presId="urn:microsoft.com/office/officeart/2008/layout/LinedList"/>
    <dgm:cxn modelId="{5A83B80B-5CE2-4FE9-B569-6F15BFA4D241}" type="presParOf" srcId="{A5966E6C-7418-4FBE-8FB5-325C13AD7FE6}" destId="{13B4DE18-BCD5-4563-8777-4AF4C4B487C5}" srcOrd="9" destOrd="0" presId="urn:microsoft.com/office/officeart/2008/layout/LinedList"/>
    <dgm:cxn modelId="{E077C938-61C3-449E-BD6B-736E03EC298B}" type="presParOf" srcId="{13B4DE18-BCD5-4563-8777-4AF4C4B487C5}" destId="{899BD636-16F8-4798-9EEA-59B327AD7005}" srcOrd="0" destOrd="0" presId="urn:microsoft.com/office/officeart/2008/layout/LinedList"/>
    <dgm:cxn modelId="{41F86658-17BC-401A-86AF-1E51B7507918}" type="presParOf" srcId="{13B4DE18-BCD5-4563-8777-4AF4C4B487C5}" destId="{9EC8C86E-85D2-4942-B8F7-79CE428F5073}" srcOrd="1" destOrd="0" presId="urn:microsoft.com/office/officeart/2008/layout/LinedList"/>
    <dgm:cxn modelId="{6627D6FE-F48C-483E-B32C-0BFCAB38E33A}" type="presParOf" srcId="{A5966E6C-7418-4FBE-8FB5-325C13AD7FE6}" destId="{808755D0-03A2-463C-9252-9A61E1979E20}" srcOrd="10" destOrd="0" presId="urn:microsoft.com/office/officeart/2008/layout/LinedList"/>
    <dgm:cxn modelId="{A18400A5-B3D1-446D-B7A6-2BC78F55170F}" type="presParOf" srcId="{A5966E6C-7418-4FBE-8FB5-325C13AD7FE6}" destId="{6D4697D7-46AF-434F-9CCC-213E7AE06D7F}" srcOrd="11" destOrd="0" presId="urn:microsoft.com/office/officeart/2008/layout/LinedList"/>
    <dgm:cxn modelId="{B539AEB7-21A3-451F-8668-D2678636EEC4}" type="presParOf" srcId="{6D4697D7-46AF-434F-9CCC-213E7AE06D7F}" destId="{A0842B8C-F02E-4E9A-A7DA-2312C649D9C8}" srcOrd="0" destOrd="0" presId="urn:microsoft.com/office/officeart/2008/layout/LinedList"/>
    <dgm:cxn modelId="{BC4E0601-8DFE-4C3D-B64A-8DA5AC358300}" type="presParOf" srcId="{6D4697D7-46AF-434F-9CCC-213E7AE06D7F}" destId="{47A772A0-29CC-45B1-9EF7-76979A9D89A6}" srcOrd="1" destOrd="0" presId="urn:microsoft.com/office/officeart/2008/layout/LinedList"/>
    <dgm:cxn modelId="{A659BED3-E2D8-4D97-8CE4-1D5F88112FE3}" type="presParOf" srcId="{A5966E6C-7418-4FBE-8FB5-325C13AD7FE6}" destId="{5F05B792-C154-4402-AE33-8D7951B8A26B}" srcOrd="12" destOrd="0" presId="urn:microsoft.com/office/officeart/2008/layout/LinedList"/>
    <dgm:cxn modelId="{492FE85F-F4D9-400F-9354-E2A355380043}" type="presParOf" srcId="{A5966E6C-7418-4FBE-8FB5-325C13AD7FE6}" destId="{AE1B7A5E-A5D9-44B5-89B2-2AD842731E0B}" srcOrd="13" destOrd="0" presId="urn:microsoft.com/office/officeart/2008/layout/LinedList"/>
    <dgm:cxn modelId="{04B0C40A-7221-4E1B-BC9F-8A7800A3A109}" type="presParOf" srcId="{AE1B7A5E-A5D9-44B5-89B2-2AD842731E0B}" destId="{F91B409A-FA51-42CC-A09C-831D43E8C032}" srcOrd="0" destOrd="0" presId="urn:microsoft.com/office/officeart/2008/layout/LinedList"/>
    <dgm:cxn modelId="{7E3ECD15-F9FF-4A5E-96B9-FE372345B215}" type="presParOf" srcId="{AE1B7A5E-A5D9-44B5-89B2-2AD842731E0B}" destId="{E14E3634-8A54-483D-9F45-D1E3BCE4DB67}" srcOrd="1" destOrd="0" presId="urn:microsoft.com/office/officeart/2008/layout/LinedList"/>
    <dgm:cxn modelId="{7E1B5BF4-6ACB-492D-9C69-6D18DF8B8CA4}" type="presParOf" srcId="{A5966E6C-7418-4FBE-8FB5-325C13AD7FE6}" destId="{C784FA35-4FFA-4381-8A95-A413B9AF4270}" srcOrd="14" destOrd="0" presId="urn:microsoft.com/office/officeart/2008/layout/LinedList"/>
    <dgm:cxn modelId="{C502FEF1-F8B3-4DAB-B703-7901A142439B}" type="presParOf" srcId="{A5966E6C-7418-4FBE-8FB5-325C13AD7FE6}" destId="{7D6946C0-8B0C-42B5-B1AE-FCAEC6138AD6}" srcOrd="15" destOrd="0" presId="urn:microsoft.com/office/officeart/2008/layout/LinedList"/>
    <dgm:cxn modelId="{04494868-573E-4E5F-8BEB-34675F8FFD97}" type="presParOf" srcId="{7D6946C0-8B0C-42B5-B1AE-FCAEC6138AD6}" destId="{E3EEB283-DFF5-4ACB-97AE-78A4171D121D}" srcOrd="0" destOrd="0" presId="urn:microsoft.com/office/officeart/2008/layout/LinedList"/>
    <dgm:cxn modelId="{8AADFF43-233E-45AE-A51D-33D5B0FA43E7}" type="presParOf" srcId="{7D6946C0-8B0C-42B5-B1AE-FCAEC6138AD6}" destId="{97FC7010-EF94-45AB-98D1-639321CA3DF0}" srcOrd="1" destOrd="0" presId="urn:microsoft.com/office/officeart/2008/layout/LinedList"/>
    <dgm:cxn modelId="{297BC3EB-F7E8-4A19-94F3-3E6DB3DFA8F9}" type="presParOf" srcId="{A5966E6C-7418-4FBE-8FB5-325C13AD7FE6}" destId="{9C737B19-1F41-43B6-91A1-A0B00D72B2BF}" srcOrd="16" destOrd="0" presId="urn:microsoft.com/office/officeart/2008/layout/LinedList"/>
    <dgm:cxn modelId="{055D492F-6D35-4728-8A3C-F75C439C4DB5}" type="presParOf" srcId="{A5966E6C-7418-4FBE-8FB5-325C13AD7FE6}" destId="{BCD3391F-646B-4946-B65C-C7AC38401BFA}" srcOrd="17" destOrd="0" presId="urn:microsoft.com/office/officeart/2008/layout/LinedList"/>
    <dgm:cxn modelId="{AB201788-7E20-4CF5-A2E9-7326587F8DFC}" type="presParOf" srcId="{BCD3391F-646B-4946-B65C-C7AC38401BFA}" destId="{066C9930-1AF8-47CE-B462-1D53BE66138D}" srcOrd="0" destOrd="0" presId="urn:microsoft.com/office/officeart/2008/layout/LinedList"/>
    <dgm:cxn modelId="{78D198F9-752C-4581-93D9-E89C43EC1ED2}" type="presParOf" srcId="{BCD3391F-646B-4946-B65C-C7AC38401BFA}" destId="{8B5CD613-031B-491B-95F8-6275500310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23EB0-E980-4AFD-942A-5C1EAF7195E5}">
      <dsp:nvSpPr>
        <dsp:cNvPr id="0" name=""/>
        <dsp:cNvSpPr/>
      </dsp:nvSpPr>
      <dsp:spPr>
        <a:xfrm>
          <a:off x="0" y="566"/>
          <a:ext cx="591343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ACF809-51FE-4043-BE66-A07DA7C29236}">
      <dsp:nvSpPr>
        <dsp:cNvPr id="0" name=""/>
        <dsp:cNvSpPr/>
      </dsp:nvSpPr>
      <dsp:spPr>
        <a:xfrm>
          <a:off x="0" y="566"/>
          <a:ext cx="5913437" cy="515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Room # – Registration </a:t>
          </a:r>
        </a:p>
      </dsp:txBody>
      <dsp:txXfrm>
        <a:off x="0" y="566"/>
        <a:ext cx="5913437" cy="515106"/>
      </dsp:txXfrm>
    </dsp:sp>
    <dsp:sp modelId="{B9E462CF-5F0D-478D-AA47-FBE8B50A1C8E}">
      <dsp:nvSpPr>
        <dsp:cNvPr id="0" name=""/>
        <dsp:cNvSpPr/>
      </dsp:nvSpPr>
      <dsp:spPr>
        <a:xfrm>
          <a:off x="0" y="515672"/>
          <a:ext cx="5913437" cy="0"/>
        </a:xfrm>
        <a:prstGeom prst="line">
          <a:avLst/>
        </a:prstGeom>
        <a:gradFill rotWithShape="0">
          <a:gsLst>
            <a:gs pos="0">
              <a:schemeClr val="accent2">
                <a:hueOff val="-181920"/>
                <a:satOff val="-10491"/>
                <a:lumOff val="1078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81920"/>
                <a:satOff val="-10491"/>
                <a:lumOff val="1078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81920"/>
                <a:satOff val="-10491"/>
                <a:lumOff val="1078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81920"/>
              <a:satOff val="-10491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E14E35-ABC7-4B45-AC74-0067A78698AA}">
      <dsp:nvSpPr>
        <dsp:cNvPr id="0" name=""/>
        <dsp:cNvSpPr/>
      </dsp:nvSpPr>
      <dsp:spPr>
        <a:xfrm>
          <a:off x="0" y="515672"/>
          <a:ext cx="5913437" cy="515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Room # – Computer Lab</a:t>
          </a:r>
        </a:p>
      </dsp:txBody>
      <dsp:txXfrm>
        <a:off x="0" y="515672"/>
        <a:ext cx="5913437" cy="515106"/>
      </dsp:txXfrm>
    </dsp:sp>
    <dsp:sp modelId="{47CBFE2F-E84D-4EFD-893D-9554232A35CE}">
      <dsp:nvSpPr>
        <dsp:cNvPr id="0" name=""/>
        <dsp:cNvSpPr/>
      </dsp:nvSpPr>
      <dsp:spPr>
        <a:xfrm>
          <a:off x="0" y="1030778"/>
          <a:ext cx="5913437" cy="0"/>
        </a:xfrm>
        <a:prstGeom prst="line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63841"/>
                <a:satOff val="-20982"/>
                <a:lumOff val="215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00245C-6108-41E8-AE3D-FA69D95E0A27}">
      <dsp:nvSpPr>
        <dsp:cNvPr id="0" name=""/>
        <dsp:cNvSpPr/>
      </dsp:nvSpPr>
      <dsp:spPr>
        <a:xfrm>
          <a:off x="0" y="1030778"/>
          <a:ext cx="5913437" cy="515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Room # – Standardized Actors</a:t>
          </a:r>
        </a:p>
      </dsp:txBody>
      <dsp:txXfrm>
        <a:off x="0" y="1030778"/>
        <a:ext cx="5913437" cy="515106"/>
      </dsp:txXfrm>
    </dsp:sp>
    <dsp:sp modelId="{1511D55C-08D7-47CD-829B-FDA5FBC34BB5}">
      <dsp:nvSpPr>
        <dsp:cNvPr id="0" name=""/>
        <dsp:cNvSpPr/>
      </dsp:nvSpPr>
      <dsp:spPr>
        <a:xfrm>
          <a:off x="0" y="1545884"/>
          <a:ext cx="5913437" cy="0"/>
        </a:xfrm>
        <a:prstGeom prst="line">
          <a:avLst/>
        </a:prstGeom>
        <a:gradFill rotWithShape="0">
          <a:gsLst>
            <a:gs pos="0">
              <a:schemeClr val="accent2">
                <a:hueOff val="-545761"/>
                <a:satOff val="-31473"/>
                <a:lumOff val="3235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545761"/>
                <a:satOff val="-31473"/>
                <a:lumOff val="3235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545761"/>
                <a:satOff val="-31473"/>
                <a:lumOff val="3235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545761"/>
              <a:satOff val="-31473"/>
              <a:lumOff val="32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BDEB5E-E9DD-41AA-A93B-928248159AD3}">
      <dsp:nvSpPr>
        <dsp:cNvPr id="0" name=""/>
        <dsp:cNvSpPr/>
      </dsp:nvSpPr>
      <dsp:spPr>
        <a:xfrm>
          <a:off x="0" y="1545884"/>
          <a:ext cx="5913437" cy="515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OSCE Stations:</a:t>
          </a:r>
          <a:endParaRPr lang="en-US" sz="2300" kern="1200"/>
        </a:p>
      </dsp:txBody>
      <dsp:txXfrm>
        <a:off x="0" y="1545884"/>
        <a:ext cx="5913437" cy="515106"/>
      </dsp:txXfrm>
    </dsp:sp>
    <dsp:sp modelId="{80E6664D-95AC-48D6-87F4-A5B4B36734D6}">
      <dsp:nvSpPr>
        <dsp:cNvPr id="0" name=""/>
        <dsp:cNvSpPr/>
      </dsp:nvSpPr>
      <dsp:spPr>
        <a:xfrm>
          <a:off x="0" y="2060990"/>
          <a:ext cx="5913437" cy="0"/>
        </a:xfrm>
        <a:prstGeom prst="line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727682"/>
                <a:satOff val="-41964"/>
                <a:lumOff val="431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9BD636-16F8-4798-9EEA-59B327AD7005}">
      <dsp:nvSpPr>
        <dsp:cNvPr id="0" name=""/>
        <dsp:cNvSpPr/>
      </dsp:nvSpPr>
      <dsp:spPr>
        <a:xfrm>
          <a:off x="0" y="2060990"/>
          <a:ext cx="5913437" cy="515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Room # – Emotional Abuse</a:t>
          </a:r>
        </a:p>
      </dsp:txBody>
      <dsp:txXfrm>
        <a:off x="0" y="2060990"/>
        <a:ext cx="5913437" cy="515106"/>
      </dsp:txXfrm>
    </dsp:sp>
    <dsp:sp modelId="{808755D0-03A2-463C-9252-9A61E1979E20}">
      <dsp:nvSpPr>
        <dsp:cNvPr id="0" name=""/>
        <dsp:cNvSpPr/>
      </dsp:nvSpPr>
      <dsp:spPr>
        <a:xfrm>
          <a:off x="0" y="2576097"/>
          <a:ext cx="5913437" cy="0"/>
        </a:xfrm>
        <a:prstGeom prst="line">
          <a:avLst/>
        </a:prstGeom>
        <a:gradFill rotWithShape="0">
          <a:gsLst>
            <a:gs pos="0">
              <a:schemeClr val="accent2">
                <a:hueOff val="-909602"/>
                <a:satOff val="-52455"/>
                <a:lumOff val="539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909602"/>
                <a:satOff val="-52455"/>
                <a:lumOff val="539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909602"/>
                <a:satOff val="-52455"/>
                <a:lumOff val="539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909602"/>
              <a:satOff val="-52455"/>
              <a:lumOff val="5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842B8C-F02E-4E9A-A7DA-2312C649D9C8}">
      <dsp:nvSpPr>
        <dsp:cNvPr id="0" name=""/>
        <dsp:cNvSpPr/>
      </dsp:nvSpPr>
      <dsp:spPr>
        <a:xfrm>
          <a:off x="0" y="2576097"/>
          <a:ext cx="5913437" cy="515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Room # – Sexual Abuse</a:t>
          </a:r>
        </a:p>
      </dsp:txBody>
      <dsp:txXfrm>
        <a:off x="0" y="2576097"/>
        <a:ext cx="5913437" cy="515106"/>
      </dsp:txXfrm>
    </dsp:sp>
    <dsp:sp modelId="{5F05B792-C154-4402-AE33-8D7951B8A26B}">
      <dsp:nvSpPr>
        <dsp:cNvPr id="0" name=""/>
        <dsp:cNvSpPr/>
      </dsp:nvSpPr>
      <dsp:spPr>
        <a:xfrm>
          <a:off x="0" y="3091203"/>
          <a:ext cx="5913437" cy="0"/>
        </a:xfrm>
        <a:prstGeom prst="line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091522"/>
                <a:satOff val="-62946"/>
                <a:lumOff val="647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1B409A-FA51-42CC-A09C-831D43E8C032}">
      <dsp:nvSpPr>
        <dsp:cNvPr id="0" name=""/>
        <dsp:cNvSpPr/>
      </dsp:nvSpPr>
      <dsp:spPr>
        <a:xfrm>
          <a:off x="0" y="3091203"/>
          <a:ext cx="5913437" cy="515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Room # – Exposure to IPV</a:t>
          </a:r>
        </a:p>
      </dsp:txBody>
      <dsp:txXfrm>
        <a:off x="0" y="3091203"/>
        <a:ext cx="5913437" cy="515106"/>
      </dsp:txXfrm>
    </dsp:sp>
    <dsp:sp modelId="{C784FA35-4FFA-4381-8A95-A413B9AF4270}">
      <dsp:nvSpPr>
        <dsp:cNvPr id="0" name=""/>
        <dsp:cNvSpPr/>
      </dsp:nvSpPr>
      <dsp:spPr>
        <a:xfrm>
          <a:off x="0" y="3606309"/>
          <a:ext cx="5913437" cy="0"/>
        </a:xfrm>
        <a:prstGeom prst="line">
          <a:avLst/>
        </a:prstGeom>
        <a:gradFill rotWithShape="0">
          <a:gsLst>
            <a:gs pos="0">
              <a:schemeClr val="accent2">
                <a:hueOff val="-1273443"/>
                <a:satOff val="-73437"/>
                <a:lumOff val="754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273443"/>
                <a:satOff val="-73437"/>
                <a:lumOff val="754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273443"/>
                <a:satOff val="-73437"/>
                <a:lumOff val="754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273443"/>
              <a:satOff val="-73437"/>
              <a:lumOff val="7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EEB283-DFF5-4ACB-97AE-78A4171D121D}">
      <dsp:nvSpPr>
        <dsp:cNvPr id="0" name=""/>
        <dsp:cNvSpPr/>
      </dsp:nvSpPr>
      <dsp:spPr>
        <a:xfrm>
          <a:off x="0" y="3606309"/>
          <a:ext cx="5913437" cy="515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Room # – Physical Abuse</a:t>
          </a:r>
        </a:p>
      </dsp:txBody>
      <dsp:txXfrm>
        <a:off x="0" y="3606309"/>
        <a:ext cx="5913437" cy="515106"/>
      </dsp:txXfrm>
    </dsp:sp>
    <dsp:sp modelId="{9C737B19-1F41-43B6-91A1-A0B00D72B2BF}">
      <dsp:nvSpPr>
        <dsp:cNvPr id="0" name=""/>
        <dsp:cNvSpPr/>
      </dsp:nvSpPr>
      <dsp:spPr>
        <a:xfrm>
          <a:off x="0" y="4121415"/>
          <a:ext cx="5913437" cy="0"/>
        </a:xfrm>
        <a:prstGeom prst="lin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455363"/>
                <a:satOff val="-83928"/>
                <a:lumOff val="8628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6C9930-1AF8-47CE-B462-1D53BE66138D}">
      <dsp:nvSpPr>
        <dsp:cNvPr id="0" name=""/>
        <dsp:cNvSpPr/>
      </dsp:nvSpPr>
      <dsp:spPr>
        <a:xfrm>
          <a:off x="0" y="4121415"/>
          <a:ext cx="5913437" cy="515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Room # – Neglect </a:t>
          </a:r>
        </a:p>
      </dsp:txBody>
      <dsp:txXfrm>
        <a:off x="0" y="4121415"/>
        <a:ext cx="5913437" cy="515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7A71A-9F42-7F46-B319-9D0693AFAD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0832B-4554-2D4F-836D-342A64054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8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90832B-4554-2D4F-836D-342A64054D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0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97000">
              <a:schemeClr val="bg1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200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/Users/Bubba/Desktop/UBC SW.png">
            <a:extLst>
              <a:ext uri="{FF2B5EF4-FFF2-40B4-BE49-F238E27FC236}">
                <a16:creationId xmlns:a16="http://schemas.microsoft.com/office/drawing/2014/main" id="{0FDBD582-8BA8-844B-A0EE-03ACBEC06B11}"/>
              </a:ext>
            </a:extLst>
          </p:cNvPr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2022" y="59235"/>
            <a:ext cx="3558903" cy="1025616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>
            <a:clrChange>
              <a:clrFrom>
                <a:srgbClr val="194A8C"/>
              </a:clrFrom>
              <a:clrTo>
                <a:srgbClr val="194A8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55" y="162983"/>
            <a:ext cx="3722913" cy="8819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69" y="0"/>
            <a:ext cx="3291387" cy="115624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3" y="4483297"/>
            <a:ext cx="8637072" cy="1071095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Rater Training</a:t>
            </a:r>
          </a:p>
          <a:p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1820510"/>
            <a:ext cx="8943060" cy="2618554"/>
          </a:xfrm>
        </p:spPr>
        <p:txBody>
          <a:bodyPr>
            <a:noAutofit/>
          </a:bodyPr>
          <a:lstStyle/>
          <a:p>
            <a:r>
              <a:rPr lang="en-CA" sz="4500" b="1" dirty="0"/>
              <a:t>Evaluating Decision-Making and Relationship Competence when Reporting Suspected Child Abuse and Neglect </a:t>
            </a:r>
            <a:endParaRPr lang="en-US" sz="45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128403" y="1200477"/>
            <a:ext cx="927424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37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Mother - Tala (age 30)</a:t>
            </a:r>
          </a:p>
          <a:p>
            <a:r>
              <a:rPr lang="en-CA" dirty="0"/>
              <a:t>Child - Benjie (age 4) </a:t>
            </a:r>
            <a:endParaRPr lang="en-US" dirty="0"/>
          </a:p>
          <a:p>
            <a:r>
              <a:rPr lang="en-CA" dirty="0"/>
              <a:t>Father - Paul (age 32)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88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Father - John (age 37) </a:t>
            </a:r>
            <a:endParaRPr lang="en-US" b="1" dirty="0"/>
          </a:p>
          <a:p>
            <a:r>
              <a:rPr lang="en-CA" dirty="0"/>
              <a:t>Daughter - Flora (age 9) </a:t>
            </a:r>
            <a:endParaRPr lang="en-US" dirty="0"/>
          </a:p>
          <a:p>
            <a:r>
              <a:rPr lang="en-CA" dirty="0"/>
              <a:t>Daughter - Sally (age 6)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9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Boyfriend - James (age 40)</a:t>
            </a:r>
            <a:endParaRPr lang="en-US" b="1" dirty="0"/>
          </a:p>
          <a:p>
            <a:r>
              <a:rPr lang="en-CA" dirty="0"/>
              <a:t>Girlfriend - Michelle (age 40)</a:t>
            </a:r>
            <a:endParaRPr lang="en-US" dirty="0"/>
          </a:p>
          <a:p>
            <a:r>
              <a:rPr lang="en-CA" dirty="0"/>
              <a:t>Girlfriend’s daughter - Melissa (age 13)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1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Mother - Sonia (age 24) </a:t>
            </a:r>
            <a:endParaRPr lang="en-US" b="1" dirty="0"/>
          </a:p>
          <a:p>
            <a:r>
              <a:rPr lang="en-CA" dirty="0"/>
              <a:t>Daughter - Jaspreet (age 6)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7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to Intimate Partner Violence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Father - David (age 33) </a:t>
            </a:r>
          </a:p>
          <a:p>
            <a:r>
              <a:rPr lang="en-CA" dirty="0"/>
              <a:t>Mother - Elena (age 33) </a:t>
            </a:r>
          </a:p>
          <a:p>
            <a:r>
              <a:rPr lang="en-CA" dirty="0"/>
              <a:t>Son - Floyd (age 12) </a:t>
            </a:r>
            <a:endParaRPr lang="en-US" dirty="0"/>
          </a:p>
          <a:p>
            <a:r>
              <a:rPr lang="en-CA" dirty="0"/>
              <a:t>Daughter - Juliana (age 10)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11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Measurement Instruments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53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Instruments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Demographic Form</a:t>
            </a:r>
          </a:p>
          <a:p>
            <a:r>
              <a:rPr lang="en-US"/>
              <a:t>Standardized Client </a:t>
            </a:r>
            <a:r>
              <a:rPr lang="en-US" dirty="0"/>
              <a:t>Feedback Form</a:t>
            </a:r>
          </a:p>
          <a:p>
            <a:r>
              <a:rPr lang="en-US" dirty="0"/>
              <a:t>Participant Workshop Feedback</a:t>
            </a:r>
          </a:p>
          <a:p>
            <a:r>
              <a:rPr lang="en-CA" dirty="0"/>
              <a:t>Performance Rating Scale*</a:t>
            </a:r>
            <a:endParaRPr lang="en-US" dirty="0"/>
          </a:p>
          <a:p>
            <a:r>
              <a:rPr lang="en-CA" dirty="0"/>
              <a:t>Post-Performance Reflection Questions</a:t>
            </a:r>
            <a:endParaRPr lang="en-US" dirty="0"/>
          </a:p>
          <a:p>
            <a:r>
              <a:rPr lang="en-CA" dirty="0"/>
              <a:t>Post-Performance Reflection Rating Scale*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03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270" y="825910"/>
            <a:ext cx="9603275" cy="688259"/>
          </a:xfrm>
        </p:spPr>
        <p:txBody>
          <a:bodyPr/>
          <a:lstStyle/>
          <a:p>
            <a:r>
              <a:rPr lang="en-US" dirty="0"/>
              <a:t>Performance Rating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307689"/>
            <a:ext cx="10442298" cy="49161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9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How do participants approach the child maltreatment issue?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How do participants discuss the child maltreatment issue with the client?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How do participants discuss the duty to report?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What factors do participants include in an eco-systemic assessment of child maltreatment issue?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How do participants maintain balance of content and process in the interview?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How do participants use strategies to maintain the relationship?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How do participants manage client affect (i.e., tears, anger, fear, protest)?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How do participants include culture, gender, race, age, or ability?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Based on your impression of the participant’s performance, this participant demonstrated competence at the level of...</a:t>
            </a:r>
          </a:p>
        </p:txBody>
      </p:sp>
    </p:spTree>
    <p:extLst>
      <p:ext uri="{BB962C8B-B14F-4D97-AF65-F5344CB8AC3E}">
        <p14:creationId xmlns:p14="http://schemas.microsoft.com/office/powerpoint/2010/main" val="2087391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4A9B2-9818-492E-8BDF-401B582D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Post-Performance Reflection Questions</a:t>
            </a:r>
            <a:br>
              <a:rPr lang="fr-CA" dirty="0"/>
            </a:b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9EF65-85A9-4D64-B7BD-B2DC8FCF3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74838"/>
            <a:ext cx="9603275" cy="4660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1200" b="1" dirty="0"/>
              <a:t>11 questions:</a:t>
            </a:r>
          </a:p>
          <a:p>
            <a:pPr marL="514350" indent="-514350">
              <a:buAutoNum type="arabicPeriod"/>
            </a:pPr>
            <a:r>
              <a:rPr lang="en-CA" sz="1200" dirty="0"/>
              <a:t>What do you think of your performance in the interview?</a:t>
            </a:r>
          </a:p>
          <a:p>
            <a:pPr marL="514350" indent="-514350">
              <a:buAutoNum type="arabicPeriod"/>
            </a:pPr>
            <a:r>
              <a:rPr lang="en-CA" sz="1200" dirty="0"/>
              <a:t>What was the type of maltreatment and what evidence raised your suspicion?</a:t>
            </a:r>
          </a:p>
          <a:p>
            <a:pPr marL="514350" indent="-514350">
              <a:buAutoNum type="arabicPeriod"/>
            </a:pPr>
            <a:r>
              <a:rPr lang="en-CA" sz="1200" dirty="0"/>
              <a:t>What information did you gather about the child maltreatment situation?</a:t>
            </a:r>
          </a:p>
          <a:p>
            <a:pPr marL="514350" indent="-514350">
              <a:buAutoNum type="arabicPeriod"/>
            </a:pPr>
            <a:r>
              <a:rPr lang="en-CA" sz="1200" dirty="0"/>
              <a:t>What contributed to the decision-making process of whether to report to Child Protection Services?</a:t>
            </a:r>
          </a:p>
          <a:p>
            <a:pPr marL="514350" indent="-514350">
              <a:buAutoNum type="arabicPeriod"/>
            </a:pPr>
            <a:r>
              <a:rPr lang="en-CA" sz="1200" dirty="0"/>
              <a:t>Do you believe the situation is reportable to Child Protection Services? If yes, how did you approach the client about reporting to Child Protection Services?</a:t>
            </a:r>
          </a:p>
          <a:p>
            <a:pPr marL="514350" indent="-514350">
              <a:buAutoNum type="arabicPeriod"/>
            </a:pPr>
            <a:r>
              <a:rPr lang="en-CA" sz="1200" dirty="0"/>
              <a:t>In the interview, how did you feel and how did you use these feelings?</a:t>
            </a:r>
          </a:p>
          <a:p>
            <a:pPr marL="514350" indent="-514350">
              <a:buAutoNum type="arabicPeriod"/>
            </a:pPr>
            <a:r>
              <a:rPr lang="en-CA" sz="1200" dirty="0"/>
              <a:t>Was there a relationship rupture in the interview? If yes, what did this look like?</a:t>
            </a:r>
          </a:p>
          <a:p>
            <a:pPr marL="514350" indent="-514350">
              <a:buAutoNum type="arabicPeriod"/>
            </a:pPr>
            <a:r>
              <a:rPr lang="en-CA" sz="1200" dirty="0"/>
              <a:t>How did you attempt to repair / maintain the relationship between yourself and the client?</a:t>
            </a:r>
          </a:p>
          <a:p>
            <a:pPr marL="514350" indent="-514350">
              <a:buAutoNum type="arabicPeriod"/>
            </a:pPr>
            <a:r>
              <a:rPr lang="en-CA" sz="1200" dirty="0"/>
              <a:t>What would be  your next steps(s), (if any), in continuing to repair / maintain the therapeutic relationship?</a:t>
            </a:r>
          </a:p>
          <a:p>
            <a:pPr marL="514350" indent="-514350">
              <a:buAutoNum type="arabicPeriod"/>
            </a:pPr>
            <a:r>
              <a:rPr lang="en-CA" sz="1200" dirty="0"/>
              <a:t>What do you feel you learned from this interview?</a:t>
            </a:r>
          </a:p>
          <a:p>
            <a:pPr marL="514350" indent="-514350">
              <a:buAutoNum type="arabicPeriod"/>
            </a:pPr>
            <a:r>
              <a:rPr lang="en-CA" sz="1200" dirty="0"/>
              <a:t>How might this learning experience influence your approach to a future suspicion of child maltreatment?</a:t>
            </a:r>
          </a:p>
        </p:txBody>
      </p:sp>
    </p:spTree>
    <p:extLst>
      <p:ext uri="{BB962C8B-B14F-4D97-AF65-F5344CB8AC3E}">
        <p14:creationId xmlns:p14="http://schemas.microsoft.com/office/powerpoint/2010/main" val="738425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270" y="816965"/>
            <a:ext cx="9603275" cy="490726"/>
          </a:xfrm>
        </p:spPr>
        <p:txBody>
          <a:bodyPr>
            <a:normAutofit fontScale="90000"/>
          </a:bodyPr>
          <a:lstStyle/>
          <a:p>
            <a:r>
              <a:rPr lang="en-US" dirty="0"/>
              <a:t>Post-Performance Reflection Rating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307691"/>
            <a:ext cx="9603275" cy="51521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11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To what extent is the participant's reflection accurate to the </a:t>
            </a:r>
            <a:r>
              <a:rPr lang="en-US" sz="1400" dirty="0" err="1"/>
              <a:t>behaviours</a:t>
            </a:r>
            <a:r>
              <a:rPr lang="en-US" sz="1400" dirty="0"/>
              <a:t> observed?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How was the participant able to identify the type of maltreatment and what was the evidence?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How does information gathered in session inform participants’ thinking of the child maltreatment issue?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How do participants engage in a decision-making process?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How do participants approach the client with regards to reporting child maltreatment?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How do participants manage their emotions to the child maltreatment issue?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How do participants recognize relationship rupture?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How do participants conceptualize relationship repair strategies?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How do participants utilize relationship repair strategies in continued work with the client?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What do participants focus on and talk about regarding their performance in the OSCE?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What do participants say about how they would integrate this experience into their practice?</a:t>
            </a:r>
          </a:p>
        </p:txBody>
      </p:sp>
    </p:spTree>
    <p:extLst>
      <p:ext uri="{BB962C8B-B14F-4D97-AF65-F5344CB8AC3E}">
        <p14:creationId xmlns:p14="http://schemas.microsoft.com/office/powerpoint/2010/main" val="148862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735" y="1742738"/>
            <a:ext cx="10295068" cy="4227755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CA" dirty="0"/>
              <a:t>Welcome and Introductions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CA" dirty="0"/>
              <a:t>Maltreatment Scenarios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CA" dirty="0"/>
              <a:t>Measurement Instruments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CA" dirty="0"/>
              <a:t>Completing the Rating Scales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dirty="0"/>
              <a:t>LUNCH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dirty="0"/>
              <a:t>OSCE Logistics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Practice Rating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dirty="0"/>
              <a:t>Giving Feedback to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37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Completing the Rating Scales on </a:t>
            </a:r>
            <a:r>
              <a:rPr lang="en-CA" dirty="0" err="1"/>
              <a:t>Qualtrics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94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94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OSCE Logistics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08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F545E06B-29C0-4F08-9F61-140CD1A7A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6E54A31-B091-4774-BDD5-9F726783E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OSCE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24E0E46-9D8A-46BA-8EF9-FC43A7EE7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itle 1">
            <a:extLst>
              <a:ext uri="{FF2B5EF4-FFF2-40B4-BE49-F238E27FC236}">
                <a16:creationId xmlns:a16="http://schemas.microsoft.com/office/drawing/2014/main" id="{565909D0-D2D2-46A8-8332-49E6173A4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3D2EAFB-E46A-4A8C-9E83-AF5286317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AFEA4BCF-1CF9-4959-A2D8-A97926D25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graphicFrame>
        <p:nvGraphicFramePr>
          <p:cNvPr id="9" name="TextBox 4">
            <a:extLst>
              <a:ext uri="{FF2B5EF4-FFF2-40B4-BE49-F238E27FC236}">
                <a16:creationId xmlns:a16="http://schemas.microsoft.com/office/drawing/2014/main" id="{3C460D81-A9F5-CD15-27E4-0792F4C0D3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8323141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1310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OSCE 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887794"/>
            <a:ext cx="10275149" cy="40168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Rater Training (9:00 am – 5:00 pm)</a:t>
            </a:r>
          </a:p>
          <a:p>
            <a:r>
              <a:rPr lang="en-US" dirty="0"/>
              <a:t>Mandatory Reporting Workshop (9:30 am – 12:30 pm)</a:t>
            </a:r>
          </a:p>
          <a:p>
            <a:r>
              <a:rPr lang="en-US" dirty="0"/>
              <a:t>OSCE Day 1 (9:00 am </a:t>
            </a:r>
            <a:r>
              <a:rPr lang="mr-IN" dirty="0"/>
              <a:t>–</a:t>
            </a:r>
            <a:r>
              <a:rPr lang="en-US" dirty="0"/>
              <a:t> 5:30 pm)</a:t>
            </a:r>
          </a:p>
          <a:p>
            <a:r>
              <a:rPr lang="en-US" dirty="0"/>
              <a:t>OSCE Day 2 (9:00 am </a:t>
            </a:r>
            <a:r>
              <a:rPr lang="mr-IN" dirty="0"/>
              <a:t>–</a:t>
            </a:r>
            <a:r>
              <a:rPr lang="en-US" dirty="0"/>
              <a:t> 5:30 pm)</a:t>
            </a:r>
          </a:p>
          <a:p>
            <a:r>
              <a:rPr lang="en-US" dirty="0"/>
              <a:t>OSCE Day 3 (9:00 am </a:t>
            </a:r>
            <a:r>
              <a:rPr lang="mr-IN" dirty="0"/>
              <a:t>–</a:t>
            </a:r>
            <a:r>
              <a:rPr lang="en-US" dirty="0"/>
              <a:t> 5:30 pm)</a:t>
            </a:r>
          </a:p>
          <a:p>
            <a:r>
              <a:rPr lang="en-US" dirty="0"/>
              <a:t>OSCE Day 4 (9:00 am </a:t>
            </a:r>
            <a:r>
              <a:rPr lang="mr-IN" dirty="0"/>
              <a:t>–</a:t>
            </a:r>
            <a:r>
              <a:rPr lang="en-US" dirty="0"/>
              <a:t> 5:30 pm)</a:t>
            </a:r>
          </a:p>
          <a:p>
            <a:r>
              <a:rPr lang="en-US" dirty="0"/>
              <a:t>OSCE Day 5 (9:00 am – 5:30 pm)</a:t>
            </a:r>
          </a:p>
        </p:txBody>
      </p:sp>
    </p:spTree>
    <p:extLst>
      <p:ext uri="{BB962C8B-B14F-4D97-AF65-F5344CB8AC3E}">
        <p14:creationId xmlns:p14="http://schemas.microsoft.com/office/powerpoint/2010/main" val="698323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OSCE Daily Schedule </a:t>
            </a:r>
            <a:r>
              <a:rPr lang="mr-IN" dirty="0"/>
              <a:t>–</a:t>
            </a:r>
            <a:r>
              <a:rPr lang="en-US" dirty="0"/>
              <a:t> Raters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2171769"/>
            <a:ext cx="10102303" cy="3294576"/>
          </a:xfrm>
        </p:spPr>
        <p:txBody>
          <a:bodyPr>
            <a:normAutofit fontScale="92500"/>
          </a:bodyPr>
          <a:lstStyle/>
          <a:p>
            <a:r>
              <a:rPr lang="en-US" dirty="0"/>
              <a:t>Assign a Room/Maltreatment Type for the OSCE</a:t>
            </a:r>
          </a:p>
          <a:p>
            <a:r>
              <a:rPr lang="en-US" dirty="0"/>
              <a:t>Participants arrive at 30-minute Intervals</a:t>
            </a:r>
          </a:p>
          <a:p>
            <a:r>
              <a:rPr lang="en-US" dirty="0"/>
              <a:t>Rate a total of X participants per day </a:t>
            </a:r>
          </a:p>
          <a:p>
            <a:r>
              <a:rPr lang="en-US" dirty="0"/>
              <a:t>Lunch  </a:t>
            </a:r>
          </a:p>
          <a:p>
            <a:r>
              <a:rPr lang="en-US" dirty="0"/>
              <a:t>Complete Post-OSCE Reflection Rating Scale independently</a:t>
            </a:r>
          </a:p>
        </p:txBody>
      </p:sp>
    </p:spTree>
    <p:extLst>
      <p:ext uri="{BB962C8B-B14F-4D97-AF65-F5344CB8AC3E}">
        <p14:creationId xmlns:p14="http://schemas.microsoft.com/office/powerpoint/2010/main" val="16053151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OSCE Schedule </a:t>
            </a:r>
            <a:r>
              <a:rPr lang="mr-IN" dirty="0"/>
              <a:t>–</a:t>
            </a:r>
            <a:r>
              <a:rPr lang="en-CA" dirty="0"/>
              <a:t>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750142"/>
            <a:ext cx="9603275" cy="4154534"/>
          </a:xfrm>
        </p:spPr>
        <p:txBody>
          <a:bodyPr>
            <a:normAutofit/>
          </a:bodyPr>
          <a:lstStyle/>
          <a:p>
            <a:r>
              <a:rPr lang="en-US" dirty="0"/>
              <a:t>OSCE</a:t>
            </a:r>
          </a:p>
          <a:p>
            <a:pPr lvl="1"/>
            <a:r>
              <a:rPr lang="en-US" dirty="0"/>
              <a:t>5 mins to review case vignette</a:t>
            </a:r>
          </a:p>
          <a:p>
            <a:pPr lvl="1"/>
            <a:r>
              <a:rPr lang="en-US" dirty="0"/>
              <a:t>15 mins OSCE session</a:t>
            </a:r>
          </a:p>
          <a:p>
            <a:pPr lvl="1"/>
            <a:r>
              <a:rPr lang="en-US" dirty="0"/>
              <a:t>5 mins feedback from rater and actor</a:t>
            </a:r>
          </a:p>
          <a:p>
            <a:pPr lvl="1"/>
            <a:r>
              <a:rPr lang="en-US" dirty="0"/>
              <a:t>30 mins reflection in computer lab</a:t>
            </a:r>
          </a:p>
          <a:p>
            <a:pPr lvl="1"/>
            <a:r>
              <a:rPr lang="en-US" dirty="0"/>
              <a:t>Repeat x5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094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resource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04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Practice Rating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63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6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1756129"/>
            <a:ext cx="9627323" cy="2050065"/>
          </a:xfrm>
        </p:spPr>
        <p:txBody>
          <a:bodyPr/>
          <a:lstStyle/>
          <a:p>
            <a:r>
              <a:rPr lang="en-US" dirty="0"/>
              <a:t>Welcome and 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896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21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3B570-4358-4A04-B831-E51CB672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Feedback to Participants</a:t>
            </a:r>
            <a:endParaRPr lang="fr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1EFBA-BCB4-418C-9141-307DCC576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Order of feedback (participant, actor, rater)</a:t>
            </a:r>
          </a:p>
          <a:p>
            <a:r>
              <a:rPr lang="en-US" dirty="0"/>
              <a:t>Need for brevity</a:t>
            </a:r>
          </a:p>
          <a:p>
            <a:r>
              <a:rPr lang="en-US" dirty="0"/>
              <a:t>Positive and constructive feedback</a:t>
            </a:r>
          </a:p>
          <a:p>
            <a:r>
              <a:rPr lang="en-US" dirty="0"/>
              <a:t>Feedback must relate to discussing the duty to report and relationship repair strategies</a:t>
            </a:r>
          </a:p>
        </p:txBody>
      </p:sp>
    </p:spTree>
    <p:extLst>
      <p:ext uri="{BB962C8B-B14F-4D97-AF65-F5344CB8AC3E}">
        <p14:creationId xmlns:p14="http://schemas.microsoft.com/office/powerpoint/2010/main" val="1531699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A0E933-B593-4166-AAFA-5146E8B8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Examples of Poor and Good Feedback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3A5AB7-1B92-41C1-89B5-375142D5C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2451" y="1582994"/>
            <a:ext cx="5331867" cy="4316969"/>
          </a:xfrm>
        </p:spPr>
        <p:txBody>
          <a:bodyPr/>
          <a:lstStyle/>
          <a:p>
            <a:r>
              <a:rPr lang="en-CA" dirty="0"/>
              <a:t>“you did great” or “good job” </a:t>
            </a:r>
          </a:p>
          <a:p>
            <a:r>
              <a:rPr lang="en-CA" dirty="0"/>
              <a:t>“you didn’t do this, this, this, etc.”</a:t>
            </a:r>
          </a:p>
          <a:p>
            <a:r>
              <a:rPr lang="en-CA" dirty="0"/>
              <a:t>“why did you lead with that question”</a:t>
            </a:r>
          </a:p>
          <a:p>
            <a:r>
              <a:rPr lang="en-CA" dirty="0"/>
              <a:t>“don’t say that it makes you look (insert word)”</a:t>
            </a:r>
          </a:p>
          <a:p>
            <a:r>
              <a:rPr lang="en-CA" dirty="0"/>
              <a:t>“I would not encourage you to become a clinical social worker”</a:t>
            </a:r>
          </a:p>
          <a:p>
            <a:r>
              <a:rPr lang="en-CA" dirty="0"/>
              <a:t>Other examples?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10349-1410-4C84-8186-7D092F232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78013" y="1582994"/>
            <a:ext cx="6017341" cy="4434348"/>
          </a:xfrm>
        </p:spPr>
        <p:txBody>
          <a:bodyPr/>
          <a:lstStyle/>
          <a:p>
            <a:r>
              <a:rPr lang="en-CA" dirty="0"/>
              <a:t>“I liked how you addressed the client’s concern regarding her children; it was effective in calming the client. Remember to maintain eye contact”</a:t>
            </a:r>
          </a:p>
          <a:p>
            <a:r>
              <a:rPr lang="en-CA" dirty="0"/>
              <a:t>“you did a good job paraphrasing the client’s situation”</a:t>
            </a:r>
          </a:p>
          <a:p>
            <a:r>
              <a:rPr lang="en-CA" dirty="0"/>
              <a:t>“I would encourage you to pursue that line of questioning a bit more. Here are some suggestions …”</a:t>
            </a:r>
          </a:p>
          <a:p>
            <a:r>
              <a:rPr lang="en-CA" dirty="0"/>
              <a:t>Other examples?</a:t>
            </a:r>
          </a:p>
        </p:txBody>
      </p:sp>
    </p:spTree>
    <p:extLst>
      <p:ext uri="{BB962C8B-B14F-4D97-AF65-F5344CB8AC3E}">
        <p14:creationId xmlns:p14="http://schemas.microsoft.com/office/powerpoint/2010/main" val="1577417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489" y="4831226"/>
            <a:ext cx="8619060" cy="101292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0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1756129"/>
            <a:ext cx="9627323" cy="2050065"/>
          </a:xfrm>
        </p:spPr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15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8F3F6-D651-41A6-A1C5-3DDBAC90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B1084-36AD-4661-9BB2-8FED3201D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04334"/>
            <a:ext cx="10225988" cy="4400341"/>
          </a:xfrm>
        </p:spPr>
        <p:txBody>
          <a:bodyPr>
            <a:no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072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Rater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and affiliation</a:t>
            </a:r>
          </a:p>
          <a:p>
            <a:r>
              <a:rPr lang="en-US" dirty="0"/>
              <a:t>Experience with simulation and/or OSCE</a:t>
            </a:r>
          </a:p>
          <a:p>
            <a:r>
              <a:rPr lang="en-US" dirty="0"/>
              <a:t>Confidentiality, consent, and honorarium agreements</a:t>
            </a:r>
          </a:p>
        </p:txBody>
      </p:sp>
    </p:spTree>
    <p:extLst>
      <p:ext uri="{BB962C8B-B14F-4D97-AF65-F5344CB8AC3E}">
        <p14:creationId xmlns:p14="http://schemas.microsoft.com/office/powerpoint/2010/main" val="176588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diagram of a company&#10;&#10;Description automatically generated">
            <a:extLst>
              <a:ext uri="{FF2B5EF4-FFF2-40B4-BE49-F238E27FC236}">
                <a16:creationId xmlns:a16="http://schemas.microsoft.com/office/drawing/2014/main" id="{7EB7D3CB-78F9-4906-5207-9C7EB39A1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585" y="80030"/>
            <a:ext cx="6315903" cy="6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7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4382E-E5F3-B42F-F214-72B0132D1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996" y="777031"/>
            <a:ext cx="10493461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base">
              <a:spcAft>
                <a:spcPct val="0"/>
              </a:spcAft>
              <a:tabLst/>
              <a:defRPr/>
            </a:pPr>
            <a:r>
              <a:rPr lang="en-US" sz="2200" kern="1200" dirty="0">
                <a:latin typeface="+mj-lt"/>
                <a:ea typeface="+mj-ea"/>
                <a:cs typeface="+mj-cs"/>
              </a:rPr>
              <a:t>Framework Continued: </a:t>
            </a:r>
          </a:p>
        </p:txBody>
      </p:sp>
      <p:pic>
        <p:nvPicPr>
          <p:cNvPr id="5" name="Picture 4" descr="A diagram of a relationship&#10;&#10;Description automatically generated">
            <a:extLst>
              <a:ext uri="{FF2B5EF4-FFF2-40B4-BE49-F238E27FC236}">
                <a16:creationId xmlns:a16="http://schemas.microsoft.com/office/drawing/2014/main" id="{EDF5F267-3778-7254-8C0A-1B0E89F81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265" y="1391655"/>
            <a:ext cx="9103284" cy="459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3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Maltreatment Scenarios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11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896</TotalTime>
  <Words>1026</Words>
  <Application>Microsoft Office PowerPoint</Application>
  <PresentationFormat>Widescreen</PresentationFormat>
  <Paragraphs>143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Century Gothic</vt:lpstr>
      <vt:lpstr>Gallery</vt:lpstr>
      <vt:lpstr>Evaluating Decision-Making and Relationship Competence when Reporting Suspected Child Abuse and Neglect </vt:lpstr>
      <vt:lpstr>Agenda</vt:lpstr>
      <vt:lpstr>Welcome and THANK YOU!</vt:lpstr>
      <vt:lpstr>Introductions</vt:lpstr>
      <vt:lpstr>Team</vt:lpstr>
      <vt:lpstr>Rater Introductions</vt:lpstr>
      <vt:lpstr>PowerPoint Presentation</vt:lpstr>
      <vt:lpstr>Framework Continued: </vt:lpstr>
      <vt:lpstr>Maltreatment Scenarios</vt:lpstr>
      <vt:lpstr>Physical Abuse</vt:lpstr>
      <vt:lpstr>Neglect</vt:lpstr>
      <vt:lpstr>Sexual Abuse</vt:lpstr>
      <vt:lpstr>Emotional Abuse</vt:lpstr>
      <vt:lpstr>Exposure to Intimate Partner Violence</vt:lpstr>
      <vt:lpstr>Measurement Instruments</vt:lpstr>
      <vt:lpstr>Measurement Instruments</vt:lpstr>
      <vt:lpstr>Performance Rating Scale</vt:lpstr>
      <vt:lpstr>Post-Performance Reflection Questions </vt:lpstr>
      <vt:lpstr>Post-Performance Reflection Rating Scale</vt:lpstr>
      <vt:lpstr>Completing the Rating Scales on Qualtrics</vt:lpstr>
      <vt:lpstr>LUNCH</vt:lpstr>
      <vt:lpstr>OSCE Logistics</vt:lpstr>
      <vt:lpstr>OSCE </vt:lpstr>
      <vt:lpstr>OSCE  Schedule</vt:lpstr>
      <vt:lpstr>OSCE Daily Schedule – Raters </vt:lpstr>
      <vt:lpstr>OSCE Schedule – Participants</vt:lpstr>
      <vt:lpstr>Participant Support</vt:lpstr>
      <vt:lpstr>Practice Rating</vt:lpstr>
      <vt:lpstr>Physical Abuse</vt:lpstr>
      <vt:lpstr>Neglect</vt:lpstr>
      <vt:lpstr>Giving Feedback to Participants</vt:lpstr>
      <vt:lpstr>Examples of Poor and Good Feedback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Decision-Making and Relationship Competence when Reporting Suspected Child Abuse and Neglect</dc:title>
  <dc:creator>Barbara Lee</dc:creator>
  <cp:lastModifiedBy>Lea Tufford</cp:lastModifiedBy>
  <cp:revision>48</cp:revision>
  <dcterms:created xsi:type="dcterms:W3CDTF">2020-03-04T21:17:19Z</dcterms:created>
  <dcterms:modified xsi:type="dcterms:W3CDTF">2024-04-12T15:03:55Z</dcterms:modified>
</cp:coreProperties>
</file>