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2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7" r:id="rId11"/>
    <p:sldId id="318" r:id="rId12"/>
    <p:sldId id="320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2BD8B-53C9-4497-B87F-432A22634709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D915-E729-415C-9760-DC69DFC55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77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top diagram shows a rating scale a straight vertical line with ratings from 0 to 10, with 0= no pain and 10 = worst possible pain.</a:t>
            </a:r>
            <a:br>
              <a:rPr lang="en-CA" dirty="0"/>
            </a:br>
            <a:r>
              <a:rPr lang="en-CA" dirty="0"/>
              <a:t>The lower diagram shows the same rating scale using faces with the face at ) showing a smile, and the face at 19 showing </a:t>
            </a:r>
            <a:r>
              <a:rPr lang="en-CA" dirty="0" err="1"/>
              <a:t>sade</a:t>
            </a:r>
            <a:r>
              <a:rPr lang="en-CA" dirty="0"/>
              <a:t> face with tears – Hurts the Worst.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BD915-E729-415C-9760-DC69DFC55E8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52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diagram shows the rating scale of closeness where two circles are used. 1 shows two circles next to each other, but not touching, indicating that the two are not close. These circles increasingly merge indicating the level of closeness with the 7 showing the circles  almost totally merged indicating total closeness.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BD915-E729-415C-9760-DC69DFC55E8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28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040E-B516-4D45-B783-6FE37D140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75848-9CC8-41CB-9E56-2347FEBEF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49A-C117-4E04-8393-1ACFBDCE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D040-934B-4B9A-A9B8-860D047F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5BF6-7172-41EF-9D6F-546E397F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7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0BB8-CDB0-4EDD-82A7-2B7C6767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3094A-501D-4491-946D-5DD8E1B5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AA91-E9CB-4DDD-AF3E-43263E07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0CE4-F5E3-42C1-8775-81708ABE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2744-E27F-4B07-9686-12A2A614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59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74C12-22BA-46CB-98BD-08BB1613D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63250-9B29-4A75-B110-515D1C90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351E-505A-4D63-AD9B-A35DDAA4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D9867-6870-442B-A806-DA3FDC33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1B85F-8D67-4B5A-A507-272D1BC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7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17CF-8638-4C45-AB89-6F8D71CE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C83F-C374-4173-AF58-30A630F04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21DC6-111E-4C04-AD9A-2D3AECC6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8D88-AA88-4564-BA02-97787AD5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7F1C4-1858-40A7-A68F-BA86C572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19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EA12-D35A-4FAD-A5A7-C7ECE3CB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8BEC4-1A4C-4506-A3D9-1E747C153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F63D-D5FD-4522-B54F-E57EDA2B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0BCC0-DA02-4A61-8D9D-250C0D4B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94154-4EAA-4F08-836E-1B766DC4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4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70F5-8B5E-4CAC-9DFE-ED8FBC59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4CFB-C8E7-4906-B791-7CE949F3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24039-66CA-4ADA-A403-0E0F7411E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64FA8-D7A6-4B78-AEDF-A6E8C679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F2AB9-8409-48B9-8517-F4784509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154B-940A-4289-9CE6-62273E55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08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B617-56B6-4D97-90CC-F1F99FB9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3B18-A18D-4BFB-BDD9-A4B1D10E9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35FA5-5D23-49E6-AC89-B90A0F182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F7B79-C1AE-41A8-8D8F-EEC6929A4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FF9B7-901F-4E58-9BBC-2FF2A4194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B3D14-56F9-4D17-B991-CF9CC828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5AA92-A813-43C5-A5D5-E365F9D7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85535-3E9F-4786-9DA8-AEAF3B3B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5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8CB-9D15-407B-9813-818FD706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7C0F7-B715-4009-8AC9-B7E6D96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56E98-F262-481A-9246-84E28D7A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6CEDC-A8A3-47DD-976B-04A9CEC5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93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DA7FD-AF45-4F1B-91B3-8EA88DFC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B2A69-1AB5-46D6-8EA4-6BAAA007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E5773-8504-41A3-B65A-421994F8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86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78DF-3019-4AB4-ABDD-1A231514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14B9-4B88-4BEF-A484-6BCD3069C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06756-233E-47F7-8910-4603890C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5BA6-8AE3-424F-A2AD-03BCA12F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95228-B782-413C-8DAE-CD30112D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996D4-DDB7-4792-B3FD-90D05D21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67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8DC2-159F-4FF1-8AD7-27133F1E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EF4C2-E2C2-47DE-A041-91265A982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A9A95-9EE2-477C-9A32-CF2E59AE4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32FB4-BE9E-4E87-B6EC-7D10FC2C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0DB6E-89BE-441D-808B-3DADEF36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B097C-536B-4489-A84C-B07ED237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57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AE81F-55EB-4FB2-BFE8-040DEA4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007D8-EFAE-4243-95AE-CBFE4D375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96AA-C1FD-4E48-ABD0-A865EB634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2F1D-E7CA-477A-809D-020D9721A2FB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1420A-E31C-47FE-82C8-A592AA433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919C1-F948-43FC-9DF3-0160DFCBF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3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OBE_Progr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rainianlaw.blogspot.com/2016/06/10-assets-you-might-forget-to-includ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opentextbc.ca/caregivers/chapter/chapter-five-when-the-problem-is-pa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sites.kowsarpub.com/aapm/articles/61543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elf-expansion_mode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ld_labour_in_Africa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pentextbc.ca/introductiontosociology/chapter/chapter16-education/" TargetMode="Externa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mj.seaopenresearch.eu/abou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picturesforeveryone.com/2011/11/child-beggars.html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zabethandjane.ca/2013/06/ottawa-photography-pigtails-and-pretty-flowers-brookes-session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elgin.edu/dkernler/statistics/ch01/1-4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mreportunesco.wordpress.com/2015/06/04/as-more-children-have-enrolled-in-schools-in-india-learning-levels-have-declined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licospanish.com/strategies-promote-purposeful-communication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2377273/how-does-an-interpreter-compiler-wor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is-job-insecurity-becoming-the-norm-for-young-people-22311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ralafricafacts.wordpress.com/2011/10/12/the-life-of-a-poor-rural-african-youth-farmer-we-are-striving-hard-to-improve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dian_College_Classrooom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enter_for_Middle_Eastern_Studies_Lund_University_Classroom.jpg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mbigram_Say_Yes_radial_pattern_rainbow_color_-_rotation_animation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DF8FD-B017-4FEC-B306-E181F6930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922" y="2633977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/>
              <a:t>Cross-cultural Research Methodology</a:t>
            </a:r>
            <a:endParaRPr lang="en-CA" sz="54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2D04C492-B0CE-4B38-AC91-E66D4BDDA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6" r="6691"/>
          <a:stretch/>
        </p:blipFill>
        <p:spPr>
          <a:xfrm>
            <a:off x="5685810" y="267607"/>
            <a:ext cx="5207716" cy="5141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1360C2-264B-44E4-A4BC-F0A60CA89BE5}"/>
              </a:ext>
            </a:extLst>
          </p:cNvPr>
          <p:cNvSpPr txBox="1"/>
          <p:nvPr/>
        </p:nvSpPr>
        <p:spPr>
          <a:xfrm>
            <a:off x="7275742" y="527990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3" tooltip="https://en.wikipedia.org/wiki/GLOBE_Prog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 dirty="0">
              <a:solidFill>
                <a:srgbClr val="FFFFFF"/>
              </a:solidFill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6BE8967-480A-4BE6-9621-AB96765E2459}"/>
              </a:ext>
            </a:extLst>
          </p:cNvPr>
          <p:cNvSpPr txBox="1"/>
          <p:nvPr/>
        </p:nvSpPr>
        <p:spPr>
          <a:xfrm>
            <a:off x="9137793" y="5704159"/>
            <a:ext cx="2286000" cy="824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Slides created by</a:t>
            </a:r>
            <a:b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Gira Bhatt</a:t>
            </a:r>
            <a:b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Kwantlen Polytechnic University</a:t>
            </a:r>
            <a:b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200" dirty="0">
                <a:hlinkClick r:id="rId5"/>
              </a:rPr>
              <a:t>CC BY NC-SA 4.0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21E5-44F8-4128-91C6-22EB740D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31857" cy="92664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Adapting a Psychological Measures 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2AE7-5014-4087-8750-148D7F66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30" y="1291772"/>
            <a:ext cx="5762170" cy="52011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Some measures need to be adapted to the culture without losing its validity</a:t>
            </a:r>
          </a:p>
          <a:p>
            <a:pPr marL="0" indent="0">
              <a:buNone/>
            </a:pPr>
            <a:r>
              <a:rPr lang="en-US" dirty="0"/>
              <a:t>e.g., Attribution Style (Weiner, 1985)</a:t>
            </a:r>
            <a:br>
              <a:rPr lang="en-US" dirty="0"/>
            </a:br>
            <a:br>
              <a:rPr lang="en-US" dirty="0"/>
            </a:br>
            <a:r>
              <a:rPr lang="en-US" u="sng" dirty="0"/>
              <a:t>Item: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You go out on a date and it goes badly </a:t>
            </a:r>
            <a:br>
              <a:rPr lang="en-US" dirty="0"/>
            </a:br>
            <a:r>
              <a:rPr lang="en-US" dirty="0"/>
              <a:t>    Relational item, Negative valence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Some cultures do not have “dating” practice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u="sng" dirty="0"/>
              <a:t>Change to</a:t>
            </a:r>
            <a:br>
              <a:rPr lang="en-US" dirty="0"/>
            </a:b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Your engagement breaks off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D0CF723-9FAB-4B74-B59E-4962D5ED7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9199" y="1868961"/>
            <a:ext cx="5262951" cy="3217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0D8C8-1C68-4591-B16C-409558F16EBF}"/>
              </a:ext>
            </a:extLst>
          </p:cNvPr>
          <p:cNvSpPr txBox="1"/>
          <p:nvPr/>
        </p:nvSpPr>
        <p:spPr>
          <a:xfrm>
            <a:off x="7336824" y="5432707"/>
            <a:ext cx="3187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ukrainianlaw.blogspot.com/2016/06/10-assets-you-might-forget-to-include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/3.0/"/>
              </a:rPr>
              <a:t>CC BY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63538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A88D-83E6-429F-B7B9-8118B03C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95" y="319696"/>
            <a:ext cx="4895850" cy="10064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Test and Measurement  Format</a:t>
            </a:r>
            <a:endParaRPr lang="en-C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88FE-8DC7-42BF-BA01-4A59F6902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71600"/>
            <a:ext cx="107823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Commonly used rating scale may not be understood in some cultures </a:t>
            </a:r>
            <a:endParaRPr lang="en-CA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DD550D45-70AF-4B1A-BC6B-9532B539D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1994" y="1881796"/>
            <a:ext cx="7486488" cy="1547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2A345-1498-4350-8FE4-4E4E94839199}"/>
              </a:ext>
            </a:extLst>
          </p:cNvPr>
          <p:cNvSpPr txBox="1"/>
          <p:nvPr/>
        </p:nvSpPr>
        <p:spPr>
          <a:xfrm>
            <a:off x="2754476" y="3313584"/>
            <a:ext cx="3341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s://sites.kowsarpub.com/aapm/articles/61543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5" tooltip="https://creativecommons.org/licenses/by-nc/3.0/"/>
              </a:rPr>
              <a:t>CC BY-NC</a:t>
            </a:r>
            <a:endParaRPr lang="en-CA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3CFC9-0336-4ED4-818B-2C4706092534}"/>
              </a:ext>
            </a:extLst>
          </p:cNvPr>
          <p:cNvSpPr txBox="1"/>
          <p:nvPr/>
        </p:nvSpPr>
        <p:spPr>
          <a:xfrm>
            <a:off x="657225" y="3939196"/>
            <a:ext cx="525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may be adapted as diagrams </a:t>
            </a:r>
            <a:endParaRPr lang="en-CA" sz="2800" dirty="0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DB9C87B-3D6F-4CBB-B86E-8C39139CFD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266" b="13750"/>
          <a:stretch/>
        </p:blipFill>
        <p:spPr>
          <a:xfrm>
            <a:off x="5012963" y="3848339"/>
            <a:ext cx="6521812" cy="19645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E8FBC5-B4BB-47A0-9BA8-10B8FD8460E2}"/>
              </a:ext>
            </a:extLst>
          </p:cNvPr>
          <p:cNvSpPr txBox="1"/>
          <p:nvPr/>
        </p:nvSpPr>
        <p:spPr>
          <a:xfrm>
            <a:off x="6791325" y="6085813"/>
            <a:ext cx="3286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7" tooltip="https://opentextbc.ca/caregivers/chapter/chapter-five-when-the-problem-is-pain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8" tooltip="https://creativecommons.org/licenses/by/3.0/"/>
              </a:rPr>
              <a:t>CC BY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82644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0F15-EDD6-4171-AC4B-05C9ADE6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Rating scale for Measuring Self-Other Closeness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e.g., How close are you to your neighbor ? 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Circle&#10;&#10;Description automatically generated">
            <a:extLst>
              <a:ext uri="{FF2B5EF4-FFF2-40B4-BE49-F238E27FC236}">
                <a16:creationId xmlns:a16="http://schemas.microsoft.com/office/drawing/2014/main" id="{9FB950F9-112D-4F82-BBB2-FF50C70D3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14449" y="1863868"/>
            <a:ext cx="9342263" cy="42641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F4027-7EA4-47D5-AFB3-6CAE8163688D}"/>
              </a:ext>
            </a:extLst>
          </p:cNvPr>
          <p:cNvSpPr txBox="1"/>
          <p:nvPr/>
        </p:nvSpPr>
        <p:spPr>
          <a:xfrm>
            <a:off x="5760718" y="6128036"/>
            <a:ext cx="4786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s://en.wikipedia.org/wiki/Self-expansion_mode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5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44912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2C9C-8DEC-4ABF-8963-6D97D9E2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80657" cy="104276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Interpretation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9DD9-6887-42F3-A54C-FFD1021C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07886"/>
            <a:ext cx="6241143" cy="47690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Research findings may lead to different interpretations from different cultural perspectives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Example: </a:t>
            </a:r>
            <a:br>
              <a:rPr lang="en-US" dirty="0"/>
            </a:br>
            <a:r>
              <a:rPr lang="en-US" dirty="0"/>
              <a:t>Child labor or Helping parents?</a:t>
            </a:r>
            <a:endParaRPr lang="en-CA" dirty="0"/>
          </a:p>
        </p:txBody>
      </p:sp>
      <p:pic>
        <p:nvPicPr>
          <p:cNvPr id="5" name="Picture 4" descr="A group of cattle standing on top of a dry grass field&#10;&#10;Description automatically generated">
            <a:extLst>
              <a:ext uri="{FF2B5EF4-FFF2-40B4-BE49-F238E27FC236}">
                <a16:creationId xmlns:a16="http://schemas.microsoft.com/office/drawing/2014/main" id="{3A7D5D6A-335A-473E-A29C-1823692D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2307" y="799791"/>
            <a:ext cx="4881493" cy="344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764C2-C14D-4AE4-A7AC-B225976BBC8C}"/>
              </a:ext>
            </a:extLst>
          </p:cNvPr>
          <p:cNvSpPr txBox="1"/>
          <p:nvPr/>
        </p:nvSpPr>
        <p:spPr>
          <a:xfrm>
            <a:off x="6981411" y="4524674"/>
            <a:ext cx="4702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en.wikipedia.org/wiki/Child_labour_in_Africa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6882B-1861-49D3-8738-2FF8FFE9F6CB}"/>
              </a:ext>
            </a:extLst>
          </p:cNvPr>
          <p:cNvSpPr txBox="1"/>
          <p:nvPr/>
        </p:nvSpPr>
        <p:spPr>
          <a:xfrm>
            <a:off x="7737374" y="3049166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5" tooltip="https://opentextbc.ca/introductiontosociology/chapter/chapter16-education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6" tooltip="https://creativecommons.org/licenses/by/3.0/"/>
              </a:rPr>
              <a:t>CC BY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87498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157" y="351905"/>
            <a:ext cx="9792392" cy="7287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Cross-cultural Research: Methodology Challenges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514" y="1080655"/>
            <a:ext cx="11006050" cy="5462847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Equivalence                  </a:t>
            </a:r>
            <a:br>
              <a:rPr lang="en-US" sz="2000" b="1" dirty="0"/>
            </a:br>
            <a:endParaRPr lang="en-US" sz="2000" b="1" dirty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Sampling Adequacy:</a:t>
            </a:r>
            <a:br>
              <a:rPr lang="en-US" sz="2000" b="1" dirty="0"/>
            </a:br>
            <a:endParaRPr lang="en-US" sz="2000" b="1" dirty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Non-cultural Demographic equivalence</a:t>
            </a:r>
            <a:br>
              <a:rPr lang="en-US" sz="2000" b="1" dirty="0"/>
            </a:br>
            <a:endParaRPr lang="en-US" sz="2000" b="1" dirty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Language &amp; Translation issue </a:t>
            </a:r>
            <a:br>
              <a:rPr lang="en-US" sz="2000" b="1" dirty="0"/>
            </a:br>
            <a:endParaRPr lang="en-US" sz="2000" b="1" dirty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Operational definition of Variables</a:t>
            </a:r>
            <a:br>
              <a:rPr lang="en-US" sz="2000" b="1" dirty="0"/>
            </a:br>
            <a:endParaRPr lang="en-US" sz="2000" b="1" dirty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Reliability &amp; Validity of the measure</a:t>
            </a:r>
            <a:br>
              <a:rPr lang="en-US" sz="2000" b="1" dirty="0"/>
            </a:br>
            <a:endParaRPr lang="en-US" sz="2000" b="1" dirty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Research Setting &amp; Procedure</a:t>
            </a:r>
            <a:br>
              <a:rPr lang="en-US" sz="2000" b="1" dirty="0"/>
            </a:br>
            <a:endParaRPr lang="en-US" sz="2000" b="1" dirty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Cultural Response set</a:t>
            </a:r>
            <a:br>
              <a:rPr lang="en-US" sz="2000" b="1" dirty="0"/>
            </a:br>
            <a:endParaRPr lang="en-US" sz="2000" b="1" dirty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b="1" dirty="0"/>
              <a:t>Interpretation</a:t>
            </a:r>
            <a:br>
              <a:rPr lang="en-US" b="1" dirty="0"/>
            </a:br>
            <a:r>
              <a:rPr lang="en-US" b="1" dirty="0"/>
              <a:t>               </a:t>
            </a:r>
          </a:p>
        </p:txBody>
      </p:sp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9C13CEFC-10D3-4D87-9312-6E4F1591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03"/>
          <a:stretch/>
        </p:blipFill>
        <p:spPr>
          <a:xfrm>
            <a:off x="4782590" y="1241638"/>
            <a:ext cx="6916188" cy="3713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7B0943-FE91-4382-AA38-88B3E7F9E0A7}"/>
              </a:ext>
            </a:extLst>
          </p:cNvPr>
          <p:cNvSpPr txBox="1"/>
          <p:nvPr/>
        </p:nvSpPr>
        <p:spPr>
          <a:xfrm>
            <a:off x="6806738" y="4954656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cmj.seaopenresearch.eu/about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/3.0/"/>
              </a:rPr>
              <a:t>CC BY</a:t>
            </a:r>
            <a:endParaRPr lang="en-C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7B1A-A26D-41C2-A683-13F30B52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47" y="318631"/>
            <a:ext cx="2540430" cy="905736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Equivalence</a:t>
            </a:r>
            <a:endParaRPr lang="en-CA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682E-F136-4302-BB3A-C8B21A48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30" y="1224367"/>
            <a:ext cx="5764078" cy="39572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Similarity in </a:t>
            </a:r>
            <a:r>
              <a:rPr lang="en-US" b="1" dirty="0"/>
              <a:t>conceptual meaning</a:t>
            </a:r>
          </a:p>
          <a:p>
            <a:pPr marL="0" indent="0">
              <a:buNone/>
            </a:pPr>
            <a:r>
              <a:rPr lang="en-US" u="sng" dirty="0"/>
              <a:t>Example: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Happiness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Similarity in </a:t>
            </a:r>
            <a:r>
              <a:rPr lang="en-US" b="1" dirty="0"/>
              <a:t>empirical method </a:t>
            </a:r>
            <a:br>
              <a:rPr lang="en-US" dirty="0"/>
            </a:br>
            <a:r>
              <a:rPr lang="en-US" u="sng" dirty="0"/>
              <a:t>Example: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Survey:  Self-report, Oral </a:t>
            </a:r>
            <a:br>
              <a:rPr lang="en-US" dirty="0"/>
            </a:br>
            <a:r>
              <a:rPr lang="en-US" dirty="0"/>
              <a:t>Rating Scale: Numeric rating scale  </a:t>
            </a:r>
            <a:endParaRPr lang="en-CA" dirty="0"/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63A9C54-49C4-46DA-AD9C-6221AD91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8213" y="733219"/>
            <a:ext cx="3009055" cy="2600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CB9928-A5C8-461E-A7E8-F5E8B2EB58B4}"/>
              </a:ext>
            </a:extLst>
          </p:cNvPr>
          <p:cNvSpPr txBox="1"/>
          <p:nvPr/>
        </p:nvSpPr>
        <p:spPr>
          <a:xfrm>
            <a:off x="7740156" y="3381941"/>
            <a:ext cx="2881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www.stockpicturesforeveryone.com/2011/11/child-beggars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/3.0/"/>
              </a:rPr>
              <a:t>CC BY</a:t>
            </a:r>
            <a:endParaRPr lang="en-CA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CA4816-5E29-441F-A5F4-143EC3797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00116" y="3775248"/>
            <a:ext cx="3905250" cy="2600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3235F1-16BB-4EFB-8253-6BE9F4C1C2C8}"/>
              </a:ext>
            </a:extLst>
          </p:cNvPr>
          <p:cNvSpPr txBox="1"/>
          <p:nvPr/>
        </p:nvSpPr>
        <p:spPr>
          <a:xfrm>
            <a:off x="7532177" y="6469691"/>
            <a:ext cx="339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elizabethandjane.ca/2013/06/ottawa-photography-pigtails-and-pretty-flowers-brookes-session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53393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5F2D-7BBB-496A-A0A9-48709C13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5" y="365126"/>
            <a:ext cx="2533651" cy="1092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Sampling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FDE1-C738-48D1-A0FD-AB0316E8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84960"/>
            <a:ext cx="7099935" cy="45920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“Good” representation of a culture</a:t>
            </a:r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Comparing India and Canada on religiosity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Comparing Canada and the US on political attitude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Getting a representative sample is critical </a:t>
            </a:r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F7EF6B-21AF-4FDF-85BC-034DDF3C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8598" y="1287146"/>
            <a:ext cx="4887053" cy="3985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E9E15-5FB0-4F3C-9A88-56E985A94BBF}"/>
              </a:ext>
            </a:extLst>
          </p:cNvPr>
          <p:cNvSpPr txBox="1"/>
          <p:nvPr/>
        </p:nvSpPr>
        <p:spPr>
          <a:xfrm>
            <a:off x="7367587" y="5688167"/>
            <a:ext cx="4029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faculty.elgin.edu/dkernler/statistics/ch01/1-4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401668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7700-ED48-4B41-8956-8825FF8A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5" y="320880"/>
            <a:ext cx="5459361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Non-cultural Demographic Equivalence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931C-E7F7-4486-9C54-E6812DAF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5" y="1646443"/>
            <a:ext cx="5016909" cy="453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Demographic variables </a:t>
            </a:r>
            <a:br>
              <a:rPr lang="en-US" dirty="0"/>
            </a:br>
            <a:r>
              <a:rPr lang="en-US" dirty="0"/>
              <a:t>may have different meaning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u="sng" dirty="0"/>
              <a:t>Education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High School</a:t>
            </a:r>
            <a:br>
              <a:rPr lang="en-US" dirty="0"/>
            </a:br>
            <a:r>
              <a:rPr lang="en-US" dirty="0"/>
              <a:t> - may have different timeline for completion in different countries</a:t>
            </a:r>
          </a:p>
          <a:p>
            <a:pPr marL="0" indent="0">
              <a:buNone/>
            </a:pPr>
            <a:r>
              <a:rPr lang="en-US" dirty="0"/>
              <a:t>   OR </a:t>
            </a:r>
            <a:br>
              <a:rPr lang="en-US" dirty="0"/>
            </a:br>
            <a:r>
              <a:rPr lang="en-US" u="sng" dirty="0"/>
              <a:t>Socio-economic status</a:t>
            </a:r>
            <a:br>
              <a:rPr lang="en-US" dirty="0"/>
            </a:br>
            <a:r>
              <a:rPr lang="en-US" dirty="0"/>
              <a:t>    Upper- Middle-Lower   </a:t>
            </a:r>
            <a:endParaRPr lang="en-CA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5D86CABA-F05A-4C40-8C6E-72710C2AD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688"/>
          <a:stretch/>
        </p:blipFill>
        <p:spPr>
          <a:xfrm>
            <a:off x="6749848" y="766916"/>
            <a:ext cx="4307840" cy="2365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3651BA-6E35-493C-9F04-E5CB6B698325}"/>
              </a:ext>
            </a:extLst>
          </p:cNvPr>
          <p:cNvSpPr txBox="1"/>
          <p:nvPr/>
        </p:nvSpPr>
        <p:spPr>
          <a:xfrm>
            <a:off x="7708494" y="3198168"/>
            <a:ext cx="3071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gemreportunesco.wordpress.com/2015/06/04/as-more-children-have-enrolled-in-schools-in-india-learning-levels-have-declined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C24E9BE-C4B0-475A-ADF4-34F809F8C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59541" y="3494489"/>
            <a:ext cx="3688454" cy="2847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B22B7-CA94-4F95-8699-D27FBE6FE140}"/>
              </a:ext>
            </a:extLst>
          </p:cNvPr>
          <p:cNvSpPr txBox="1"/>
          <p:nvPr/>
        </p:nvSpPr>
        <p:spPr>
          <a:xfrm>
            <a:off x="7323889" y="6368626"/>
            <a:ext cx="3456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calicospanish.com/strategies-promote-purposeful-communication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/3.0/"/>
              </a:rPr>
              <a:t>CC BY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41987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ACDB-E981-4F4E-AD39-8F4E733D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Language and Translation 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7432-B5D2-4305-ABE5-6839F91DF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57567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Certain terms may have different</a:t>
            </a:r>
            <a:br>
              <a:rPr lang="en-US" dirty="0"/>
            </a:br>
            <a:r>
              <a:rPr lang="en-US" dirty="0"/>
              <a:t>     interpretation when translated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</a:t>
            </a:r>
            <a:r>
              <a:rPr lang="en-US" u="sng" dirty="0"/>
              <a:t>Example</a:t>
            </a:r>
            <a:r>
              <a:rPr lang="en-US" dirty="0"/>
              <a:t>: Anonymity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 Some terms may be absent in other</a:t>
            </a:r>
            <a:br>
              <a:rPr lang="en-US" dirty="0"/>
            </a:br>
            <a:r>
              <a:rPr lang="en-US" dirty="0"/>
              <a:t>    languages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</a:t>
            </a:r>
            <a:r>
              <a:rPr lang="en-US" u="sng" dirty="0"/>
              <a:t>Example</a:t>
            </a:r>
            <a:r>
              <a:rPr lang="en-US" dirty="0"/>
              <a:t>: Self-Identity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Importance of Back Translation</a:t>
            </a:r>
            <a:endParaRPr lang="en-CA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BA8227-7160-47E7-9EB0-33B0C23B6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3389" t="20746" r="4915" b="9178"/>
          <a:stretch/>
        </p:blipFill>
        <p:spPr>
          <a:xfrm>
            <a:off x="6516428" y="1690688"/>
            <a:ext cx="5078460" cy="3014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BBB8C-20C9-4600-875C-2A96D14D67E2}"/>
              </a:ext>
            </a:extLst>
          </p:cNvPr>
          <p:cNvSpPr txBox="1"/>
          <p:nvPr/>
        </p:nvSpPr>
        <p:spPr>
          <a:xfrm>
            <a:off x="7480038" y="4704735"/>
            <a:ext cx="3151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stackoverflow.com/questions/2377273/how-does-an-interpreter-compiler-work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08188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CC69-67EA-49BC-88AE-6EDBA18E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97697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Operational Definition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CD1F-F85E-4D10-A358-4DC5330C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478545"/>
            <a:ext cx="5943600" cy="2592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Behavioural</a:t>
            </a:r>
            <a:r>
              <a:rPr lang="en-US" dirty="0"/>
              <a:t>, observable part of the operational definition of a psychological construct may differ from culture to culture </a:t>
            </a:r>
            <a:br>
              <a:rPr lang="en-US" dirty="0"/>
            </a:br>
            <a:br>
              <a:rPr lang="en-US" dirty="0"/>
            </a:br>
            <a:r>
              <a:rPr lang="en-US" u="sng" dirty="0"/>
              <a:t>Example</a:t>
            </a:r>
            <a:r>
              <a:rPr lang="en-US" dirty="0"/>
              <a:t>:  Mid-day Meal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</a:t>
            </a:r>
            <a:endParaRPr lang="en-CA" dirty="0"/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BB13A5F1-5855-4820-9A1C-E6123F8DF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54" r="23593"/>
          <a:stretch/>
        </p:blipFill>
        <p:spPr>
          <a:xfrm>
            <a:off x="7586964" y="442481"/>
            <a:ext cx="2763079" cy="203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A9302-D7EB-4BD7-9B15-1702EABCD8AD}"/>
              </a:ext>
            </a:extLst>
          </p:cNvPr>
          <p:cNvSpPr txBox="1"/>
          <p:nvPr/>
        </p:nvSpPr>
        <p:spPr>
          <a:xfrm>
            <a:off x="7586964" y="2613699"/>
            <a:ext cx="3206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theconversation.com/is-job-insecurity-becoming-the-norm-for-young-people-22311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d/3.0/"/>
              </a:rPr>
              <a:t>CC BY-ND</a:t>
            </a:r>
            <a:endParaRPr lang="en-CA" sz="900" dirty="0"/>
          </a:p>
        </p:txBody>
      </p:sp>
      <p:pic>
        <p:nvPicPr>
          <p:cNvPr id="8" name="Picture 7" descr="A group of people sitting in a tree&#10;&#10;Description automatically generated">
            <a:extLst>
              <a:ext uri="{FF2B5EF4-FFF2-40B4-BE49-F238E27FC236}">
                <a16:creationId xmlns:a16="http://schemas.microsoft.com/office/drawing/2014/main" id="{08A1D51C-D177-428D-A18C-64CB2B212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14748" y="3100343"/>
            <a:ext cx="4107509" cy="3076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9A7302-6B68-4721-89B1-BD065026949C}"/>
              </a:ext>
            </a:extLst>
          </p:cNvPr>
          <p:cNvSpPr txBox="1"/>
          <p:nvPr/>
        </p:nvSpPr>
        <p:spPr>
          <a:xfrm>
            <a:off x="7580909" y="6317359"/>
            <a:ext cx="3212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://ruralafricafacts.wordpress.com/2011/10/12/the-life-of-a-poor-rural-african-youth-farmer-we-are-striving-hard-to-improve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-sa/3.0/"/>
              </a:rPr>
              <a:t>CC BY-SA-NC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59205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4943-45C9-49EA-9B6E-1EDB369C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4" y="365125"/>
            <a:ext cx="6328228" cy="104276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Research Setting and  Procedure 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F53BA-FC33-48F2-9F26-0B489A6D6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582057"/>
            <a:ext cx="5965370" cy="45949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Geographical, Physical setting may vary across cultures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dirty="0"/>
              <a:t>: Classroom </a:t>
            </a:r>
            <a:endParaRPr lang="en-CA" dirty="0"/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61CDF75-AA53-409F-9736-586E6D81E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353" t="23005"/>
          <a:stretch/>
        </p:blipFill>
        <p:spPr>
          <a:xfrm>
            <a:off x="7150602" y="1859550"/>
            <a:ext cx="4125101" cy="3812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AA987E-645F-4DB1-922A-97E58EC1F414}"/>
              </a:ext>
            </a:extLst>
          </p:cNvPr>
          <p:cNvSpPr txBox="1"/>
          <p:nvPr/>
        </p:nvSpPr>
        <p:spPr>
          <a:xfrm>
            <a:off x="7519410" y="5826301"/>
            <a:ext cx="3839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commons.wikimedia.org/wiki/File:Indian_College_Classrooom.jp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11" name="Picture 10" descr="A group of people sitting in front of a window&#10;&#10;Description automatically generated">
            <a:extLst>
              <a:ext uri="{FF2B5EF4-FFF2-40B4-BE49-F238E27FC236}">
                <a16:creationId xmlns:a16="http://schemas.microsoft.com/office/drawing/2014/main" id="{0B6C85D3-ECAA-4200-B907-40FBB366F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54040" y="3425529"/>
            <a:ext cx="3916836" cy="2613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DCB969-A583-4086-BEB7-F9AC972487A6}"/>
              </a:ext>
            </a:extLst>
          </p:cNvPr>
          <p:cNvSpPr txBox="1"/>
          <p:nvPr/>
        </p:nvSpPr>
        <p:spPr>
          <a:xfrm>
            <a:off x="1631538" y="6262043"/>
            <a:ext cx="3839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commons.wikimedia.org/wiki/File:Center_for_Middle_Eastern_Studies_Lund_University_Classroom.jp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26450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AAA1-A23F-4848-97EF-F02F3E9E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874"/>
            <a:ext cx="4299857" cy="101373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Cultural Response Set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F8B1-2715-4C21-BFE3-14D37217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2840041"/>
            <a:ext cx="5094514" cy="31350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cultures are “Yea </a:t>
            </a:r>
            <a:r>
              <a:rPr lang="en-US" dirty="0" err="1"/>
              <a:t>sayers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   Agree to any statement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Cultural norm to be agreeable 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E2079-82AC-4522-8FB2-80595AB9E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5514" y="775384"/>
            <a:ext cx="4129314" cy="4129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11DAF-2C35-49BB-89BB-D6DCD5E9FE86}"/>
              </a:ext>
            </a:extLst>
          </p:cNvPr>
          <p:cNvSpPr txBox="1"/>
          <p:nvPr/>
        </p:nvSpPr>
        <p:spPr>
          <a:xfrm>
            <a:off x="7968342" y="5185228"/>
            <a:ext cx="2906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en.wikipedia.org/wiki/File:Ambigram_Say_Yes_radial_pattern_rainbow_color_-_rotation_animation.gif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20535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728</Words>
  <Application>Microsoft Office PowerPoint</Application>
  <PresentationFormat>Widescreen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Cross-cultural Research Methodology</vt:lpstr>
      <vt:lpstr>Cross-cultural Research: Methodology Challenges</vt:lpstr>
      <vt:lpstr>Equivalence</vt:lpstr>
      <vt:lpstr>Sampling</vt:lpstr>
      <vt:lpstr>Non-cultural Demographic Equivalence</vt:lpstr>
      <vt:lpstr>Language and Translation </vt:lpstr>
      <vt:lpstr>Operational Definition</vt:lpstr>
      <vt:lpstr>Research Setting and  Procedure </vt:lpstr>
      <vt:lpstr>Cultural Response Set</vt:lpstr>
      <vt:lpstr>Adapting a Psychological Measures </vt:lpstr>
      <vt:lpstr>Test and Measurement  Format</vt:lpstr>
      <vt:lpstr> Rating scale for Measuring Self-Other Closeness e.g., How close are you to your neighbor ?  </vt:lpstr>
      <vt:lpstr>Interpretation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Cross-cultural Research Methodology</dc:title>
  <dc:creator>Gira Bhatt</dc:creator>
  <cp:lastModifiedBy>Gira Bhatt</cp:lastModifiedBy>
  <cp:revision>15</cp:revision>
  <dcterms:created xsi:type="dcterms:W3CDTF">2020-11-24T22:52:08Z</dcterms:created>
  <dcterms:modified xsi:type="dcterms:W3CDTF">2020-12-06T04:49:48Z</dcterms:modified>
</cp:coreProperties>
</file>