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0" r:id="rId3"/>
    <p:sldId id="284" r:id="rId4"/>
    <p:sldId id="340" r:id="rId5"/>
    <p:sldId id="313" r:id="rId6"/>
    <p:sldId id="339" r:id="rId7"/>
    <p:sldId id="257" r:id="rId8"/>
    <p:sldId id="318"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3" autoAdjust="0"/>
    <p:restoredTop sz="94634" autoAdjust="0"/>
  </p:normalViewPr>
  <p:slideViewPr>
    <p:cSldViewPr snapToGrid="0">
      <p:cViewPr varScale="1">
        <p:scale>
          <a:sx n="88" d="100"/>
          <a:sy n="88" d="100"/>
        </p:scale>
        <p:origin x="10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192AD-0544-4BC5-9224-669BB6C31499}" type="datetimeFigureOut">
              <a:rPr lang="en-CA" smtClean="0"/>
              <a:t>05-Dec-2020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D3222-23B1-45C4-B33C-1D00DB76EF94}" type="slidenum">
              <a:rPr lang="en-CA" smtClean="0"/>
              <a:t>‹#›</a:t>
            </a:fld>
            <a:endParaRPr lang="en-CA"/>
          </a:p>
        </p:txBody>
      </p:sp>
    </p:spTree>
    <p:extLst>
      <p:ext uri="{BB962C8B-B14F-4D97-AF65-F5344CB8AC3E}">
        <p14:creationId xmlns:p14="http://schemas.microsoft.com/office/powerpoint/2010/main" val="387552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diagram shows the rating scale of closeness where two circles are used. 1 shows two circles next to each other, but not touching, indicating that the two are not close. These circles increasingly merge indicating the level of closeness with the 7 showing the circles  almost totally merged indicating total closeness. </a:t>
            </a:r>
          </a:p>
        </p:txBody>
      </p:sp>
      <p:sp>
        <p:nvSpPr>
          <p:cNvPr id="4" name="Slide Number Placeholder 3"/>
          <p:cNvSpPr>
            <a:spLocks noGrp="1"/>
          </p:cNvSpPr>
          <p:nvPr>
            <p:ph type="sldNum" sz="quarter" idx="5"/>
          </p:nvPr>
        </p:nvSpPr>
        <p:spPr/>
        <p:txBody>
          <a:bodyPr/>
          <a:lstStyle/>
          <a:p>
            <a:fld id="{D04D3222-23B1-45C4-B33C-1D00DB76EF94}" type="slidenum">
              <a:rPr lang="en-CA" smtClean="0"/>
              <a:t>4</a:t>
            </a:fld>
            <a:endParaRPr lang="en-CA"/>
          </a:p>
        </p:txBody>
      </p:sp>
    </p:spTree>
    <p:extLst>
      <p:ext uri="{BB962C8B-B14F-4D97-AF65-F5344CB8AC3E}">
        <p14:creationId xmlns:p14="http://schemas.microsoft.com/office/powerpoint/2010/main" val="281999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two diagrams here. One on the left represents the Independent view of the Self. The middle circle represents The Self. The “X’s inside are the thoughts about Self. There are other smaller circles around it represent other people. While mother and father seem to be closer to the Self circle, other people such as co-worker, friend are slightly distanced from the Self.   The diagram on the right represents the Interdependent view of the Self in which the smaller circles representing others are partially blended in the Self-circle. </a:t>
            </a:r>
          </a:p>
        </p:txBody>
      </p:sp>
      <p:sp>
        <p:nvSpPr>
          <p:cNvPr id="4" name="Slide Number Placeholder 3"/>
          <p:cNvSpPr>
            <a:spLocks noGrp="1"/>
          </p:cNvSpPr>
          <p:nvPr>
            <p:ph type="sldNum" sz="quarter" idx="5"/>
          </p:nvPr>
        </p:nvSpPr>
        <p:spPr/>
        <p:txBody>
          <a:bodyPr/>
          <a:lstStyle/>
          <a:p>
            <a:fld id="{C1F8B78F-FE5B-4BE6-8E0B-B3367A6F531F}" type="slidenum">
              <a:rPr lang="en-CA" smtClean="0"/>
              <a:t>5</a:t>
            </a:fld>
            <a:endParaRPr lang="en-CA"/>
          </a:p>
        </p:txBody>
      </p:sp>
    </p:spTree>
    <p:extLst>
      <p:ext uri="{BB962C8B-B14F-4D97-AF65-F5344CB8AC3E}">
        <p14:creationId xmlns:p14="http://schemas.microsoft.com/office/powerpoint/2010/main" val="306718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chart compares Korea and the US on Uniqueness and Conformity. Korea shows low Uniqueness and high conformity while the US shows the opposite; High Uniqueness and low conformity. </a:t>
            </a:r>
          </a:p>
        </p:txBody>
      </p:sp>
      <p:sp>
        <p:nvSpPr>
          <p:cNvPr id="4" name="Slide Number Placeholder 3"/>
          <p:cNvSpPr>
            <a:spLocks noGrp="1"/>
          </p:cNvSpPr>
          <p:nvPr>
            <p:ph type="sldNum" sz="quarter" idx="5"/>
          </p:nvPr>
        </p:nvSpPr>
        <p:spPr/>
        <p:txBody>
          <a:bodyPr/>
          <a:lstStyle/>
          <a:p>
            <a:fld id="{D04D3222-23B1-45C4-B33C-1D00DB76EF94}" type="slidenum">
              <a:rPr lang="en-CA" smtClean="0"/>
              <a:t>7</a:t>
            </a:fld>
            <a:endParaRPr lang="en-CA"/>
          </a:p>
        </p:txBody>
      </p:sp>
    </p:spTree>
    <p:extLst>
      <p:ext uri="{BB962C8B-B14F-4D97-AF65-F5344CB8AC3E}">
        <p14:creationId xmlns:p14="http://schemas.microsoft.com/office/powerpoint/2010/main" val="132426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A437-9F00-478E-94A3-C249BC309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02D7B5C-8E2C-4F08-889C-0841D2617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6F2DC30-1757-49F2-A5ED-74884E128E3B}"/>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5" name="Footer Placeholder 4">
            <a:extLst>
              <a:ext uri="{FF2B5EF4-FFF2-40B4-BE49-F238E27FC236}">
                <a16:creationId xmlns:a16="http://schemas.microsoft.com/office/drawing/2014/main" id="{BB563388-8101-45FC-8833-8755AEAED9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4D9AA5-A2F6-4F22-9766-A0307A76E7D4}"/>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118380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DE7A-93DB-45A6-A240-81E5F2A686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55D6A57-A72D-4A4C-B121-BFF3050B21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F87B06-684B-403F-BFBE-756CF464B751}"/>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5" name="Footer Placeholder 4">
            <a:extLst>
              <a:ext uri="{FF2B5EF4-FFF2-40B4-BE49-F238E27FC236}">
                <a16:creationId xmlns:a16="http://schemas.microsoft.com/office/drawing/2014/main" id="{171F3807-D1CB-49FC-9C10-C28D6A6249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06DB80-00A0-4A1C-AF6D-57026FC7C7CB}"/>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121892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D8417-4F85-44CA-B05A-C28A7797BF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7F6BD71-C16D-49EB-A4CA-4ACF908285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070654-3405-47CB-91C7-F2FE6AF48372}"/>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5" name="Footer Placeholder 4">
            <a:extLst>
              <a:ext uri="{FF2B5EF4-FFF2-40B4-BE49-F238E27FC236}">
                <a16:creationId xmlns:a16="http://schemas.microsoft.com/office/drawing/2014/main" id="{EF82C2A8-8EF5-47CF-A88D-2EBCFFCE23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879C9A-532F-4D98-853C-7F46CF039128}"/>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9401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E363-AA71-4F1C-A6E6-079A0D954A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3F2B237-C798-4A3F-A270-EE8F957C41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8CDF7A-59B0-4D3E-94A6-3F26972AB7A0}"/>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5" name="Footer Placeholder 4">
            <a:extLst>
              <a:ext uri="{FF2B5EF4-FFF2-40B4-BE49-F238E27FC236}">
                <a16:creationId xmlns:a16="http://schemas.microsoft.com/office/drawing/2014/main" id="{6FE21EF0-7DFE-4B8E-9100-805813400C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F3FC5A6-6774-4217-8138-4827046C4E1D}"/>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22102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7E6C-8CC4-4534-B5C4-E177C59563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BA5A76F-3F02-4809-996D-F73FA5DD3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52D97C-70AD-4B09-82ED-A1DC962E89C3}"/>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5" name="Footer Placeholder 4">
            <a:extLst>
              <a:ext uri="{FF2B5EF4-FFF2-40B4-BE49-F238E27FC236}">
                <a16:creationId xmlns:a16="http://schemas.microsoft.com/office/drawing/2014/main" id="{7B2AE577-FD7E-4FAA-81A3-FC21E10205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3B91CA-271C-40FD-9856-748F2707716F}"/>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392545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5C88-BC23-479F-9611-508D7F53208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15AEDBC-70D2-4B55-9C95-6C8C219C6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FE93C7C-86DB-4C9B-84E4-1D5D8C929E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9B4A6B0-0553-4A99-BC4D-6893508E1052}"/>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6" name="Footer Placeholder 5">
            <a:extLst>
              <a:ext uri="{FF2B5EF4-FFF2-40B4-BE49-F238E27FC236}">
                <a16:creationId xmlns:a16="http://schemas.microsoft.com/office/drawing/2014/main" id="{CD562D04-67FE-4BB2-8F18-61C293465DB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D8E2472-BD43-4793-A1EA-4C6B6DF89E27}"/>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124137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150C-2A50-4462-9A9A-E9097FD5F20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A636A1-F02E-44C5-95F3-42031FADA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52C344-90CE-4516-AA49-307DF861E1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C2C5B2C-561C-44FA-B166-464DB7F95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ED7756-0D24-4D1C-BBEF-50AA25E60D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95E8392-2D79-4965-ABC5-9B54A31116A1}"/>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8" name="Footer Placeholder 7">
            <a:extLst>
              <a:ext uri="{FF2B5EF4-FFF2-40B4-BE49-F238E27FC236}">
                <a16:creationId xmlns:a16="http://schemas.microsoft.com/office/drawing/2014/main" id="{481D7C8C-3772-4433-B0AF-48C38FCF8E3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FBDA934-8FB6-43FA-83C2-EC60EA1E9134}"/>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389653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CD4C-8EA0-4CF7-B2BE-3FD70F4E1DA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81E5DE9-D5E3-4C7C-9E15-88DA55AE393D}"/>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4" name="Footer Placeholder 3">
            <a:extLst>
              <a:ext uri="{FF2B5EF4-FFF2-40B4-BE49-F238E27FC236}">
                <a16:creationId xmlns:a16="http://schemas.microsoft.com/office/drawing/2014/main" id="{1922C9BB-4EE2-48A0-B1FB-B8FFCD3EC34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6697FF6-4959-4759-81C0-B0E3C5790504}"/>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245967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0D659-E51C-410F-BC63-C60C14B577DB}"/>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3" name="Footer Placeholder 2">
            <a:extLst>
              <a:ext uri="{FF2B5EF4-FFF2-40B4-BE49-F238E27FC236}">
                <a16:creationId xmlns:a16="http://schemas.microsoft.com/office/drawing/2014/main" id="{2F28D017-EC7D-4139-B4F5-A8BA7BD8675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ADED42B-E5B8-419A-8414-A6796E186CAF}"/>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351019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C3CE-9E40-41AE-AFCC-F2F0C884D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D787534-7F6A-4DC2-8DCB-C10558C30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E6E9B44-1BE2-4FC7-9C9E-8D807D829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430B8-AA0E-4742-B8DA-E8FDD4E9C870}"/>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6" name="Footer Placeholder 5">
            <a:extLst>
              <a:ext uri="{FF2B5EF4-FFF2-40B4-BE49-F238E27FC236}">
                <a16:creationId xmlns:a16="http://schemas.microsoft.com/office/drawing/2014/main" id="{8B256D7C-1C3E-4398-8015-34549442603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B362DC7-9C98-4514-A3B1-222C90CD6EE6}"/>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193210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DD11-9357-4347-A467-9DAAC4E3B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B718C96-F08C-4D34-A95A-F4B255A2B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9A1A594-A4A6-420A-80E5-0A33B73D3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71528-D2CE-4057-8139-36793A0D3AE5}"/>
              </a:ext>
            </a:extLst>
          </p:cNvPr>
          <p:cNvSpPr>
            <a:spLocks noGrp="1"/>
          </p:cNvSpPr>
          <p:nvPr>
            <p:ph type="dt" sz="half" idx="10"/>
          </p:nvPr>
        </p:nvSpPr>
        <p:spPr/>
        <p:txBody>
          <a:bodyPr/>
          <a:lstStyle/>
          <a:p>
            <a:fld id="{5C9E7BC9-CD2A-4A9E-B6B1-AA16564B61B2}" type="datetimeFigureOut">
              <a:rPr lang="en-CA" smtClean="0"/>
              <a:t>05-Dec-2020</a:t>
            </a:fld>
            <a:endParaRPr lang="en-CA"/>
          </a:p>
        </p:txBody>
      </p:sp>
      <p:sp>
        <p:nvSpPr>
          <p:cNvPr id="6" name="Footer Placeholder 5">
            <a:extLst>
              <a:ext uri="{FF2B5EF4-FFF2-40B4-BE49-F238E27FC236}">
                <a16:creationId xmlns:a16="http://schemas.microsoft.com/office/drawing/2014/main" id="{DD2426B3-E4B0-4BF8-ACB6-B48C16C78D4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20A1E1-DAFD-48B0-9F41-43D5196E56C0}"/>
              </a:ext>
            </a:extLst>
          </p:cNvPr>
          <p:cNvSpPr>
            <a:spLocks noGrp="1"/>
          </p:cNvSpPr>
          <p:nvPr>
            <p:ph type="sldNum" sz="quarter" idx="12"/>
          </p:nvPr>
        </p:nvSpPr>
        <p:spPr/>
        <p:txBody>
          <a:bodyPr/>
          <a:lstStyle/>
          <a:p>
            <a:fld id="{EABFEA27-EBD1-44D3-9951-2C90F3D98C99}" type="slidenum">
              <a:rPr lang="en-CA" smtClean="0"/>
              <a:t>‹#›</a:t>
            </a:fld>
            <a:endParaRPr lang="en-CA"/>
          </a:p>
        </p:txBody>
      </p:sp>
    </p:spTree>
    <p:extLst>
      <p:ext uri="{BB962C8B-B14F-4D97-AF65-F5344CB8AC3E}">
        <p14:creationId xmlns:p14="http://schemas.microsoft.com/office/powerpoint/2010/main" val="78989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484FA-5417-4042-953E-32A08C0380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955301-B8D8-4BA6-AC69-3D5D993A8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DFF7FA-AE5E-4E9E-898A-3292E47B2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E7BC9-CD2A-4A9E-B6B1-AA16564B61B2}" type="datetimeFigureOut">
              <a:rPr lang="en-CA" smtClean="0"/>
              <a:t>05-Dec-2020</a:t>
            </a:fld>
            <a:endParaRPr lang="en-CA"/>
          </a:p>
        </p:txBody>
      </p:sp>
      <p:sp>
        <p:nvSpPr>
          <p:cNvPr id="5" name="Footer Placeholder 4">
            <a:extLst>
              <a:ext uri="{FF2B5EF4-FFF2-40B4-BE49-F238E27FC236}">
                <a16:creationId xmlns:a16="http://schemas.microsoft.com/office/drawing/2014/main" id="{6AC02273-0BEC-4B1F-B72D-93321D70F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6FD2092-BCAA-4888-8B3F-24CFEB1F79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FEA27-EBD1-44D3-9951-2C90F3D98C99}" type="slidenum">
              <a:rPr lang="en-CA" smtClean="0"/>
              <a:t>‹#›</a:t>
            </a:fld>
            <a:endParaRPr lang="en-CA"/>
          </a:p>
        </p:txBody>
      </p:sp>
    </p:spTree>
    <p:extLst>
      <p:ext uri="{BB962C8B-B14F-4D97-AF65-F5344CB8AC3E}">
        <p14:creationId xmlns:p14="http://schemas.microsoft.com/office/powerpoint/2010/main" val="25942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ugmamma.com/tag/suicid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reativecommons.org/licenses/by-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ngry_Birds_2"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78592755@N06/29196274712"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s://codeahoy.com/2017/01/16/leadership-vs-management-leaders-have-a-dream/"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viapopuli.com/who-are-you-people"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usted.com/wordpress/content/integrating-culture-as-a-cornerstone-of-success-in-sustainability-education-a-case-study-youth-allies-for-sustainability-leadership-program-earth-care-santa-fe-nm_2012_03/"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psu.pb.unizin.org/introductorypsychologywede/chapter/chapter-10-psychology-in-our-social-liv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rontiersin.org/articles/10.3389/fpsyg.2019.01469/ful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courses.lumenlearning.com/suny-hccc-social-psychology/chapter/person-gender-and-cultural-differences-in-conform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n-of-encouragement.blogspot.com/2013/12/what-is-true-friendship-see-proverbs.html" TargetMode="External"/><Relationship Id="rId2" Type="http://schemas.openxmlformats.org/officeDocument/2006/relationships/image" Target="../media/image7.gif"/><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K%C5%8Dtoku-in"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crownedwithlaurels.blogspot.com/2010/07/made-in-japan.html" TargetMode="External"/><Relationship Id="rId5" Type="http://schemas.openxmlformats.org/officeDocument/2006/relationships/image" Target="../media/image9.jpg"/><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4A2111D-0171-4227-8C81-F52AF01186A0}"/>
              </a:ext>
            </a:extLst>
          </p:cNvPr>
          <p:cNvSpPr>
            <a:spLocks noGrp="1"/>
          </p:cNvSpPr>
          <p:nvPr>
            <p:ph type="title"/>
          </p:nvPr>
        </p:nvSpPr>
        <p:spPr>
          <a:xfrm>
            <a:off x="845977" y="3048950"/>
            <a:ext cx="4572000" cy="1109568"/>
          </a:xfrm>
        </p:spPr>
        <p:txBody>
          <a:bodyPr vert="horz" lIns="91440" tIns="45720" rIns="91440" bIns="45720" rtlCol="0" anchor="t">
            <a:normAutofit/>
          </a:bodyPr>
          <a:lstStyle/>
          <a:p>
            <a:r>
              <a:rPr lang="en-US" sz="5400" b="1" dirty="0">
                <a:solidFill>
                  <a:schemeClr val="accent2">
                    <a:lumMod val="50000"/>
                  </a:schemeClr>
                </a:solidFill>
              </a:rPr>
              <a:t>Culture and Self</a:t>
            </a:r>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0"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Diagram&#10;&#10;Description automatically generated">
            <a:extLst>
              <a:ext uri="{FF2B5EF4-FFF2-40B4-BE49-F238E27FC236}">
                <a16:creationId xmlns:a16="http://schemas.microsoft.com/office/drawing/2014/main" id="{FB2BC56C-A5E7-4245-B756-E60FDD2CEEFA}"/>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1111"/>
          <a:stretch/>
        </p:blipFill>
        <p:spPr>
          <a:xfrm>
            <a:off x="5922493" y="928201"/>
            <a:ext cx="4454934" cy="3964812"/>
          </a:xfrm>
          <a:prstGeom prst="rect">
            <a:avLst/>
          </a:prstGeom>
        </p:spPr>
      </p:pic>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7F83A9-85B8-4076-AAC0-DA1DB1565465}"/>
              </a:ext>
            </a:extLst>
          </p:cNvPr>
          <p:cNvSpPr txBox="1"/>
          <p:nvPr/>
        </p:nvSpPr>
        <p:spPr>
          <a:xfrm>
            <a:off x="6986821" y="4933558"/>
            <a:ext cx="2326278"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3" tooltip="http://hugmamma.com/tag/suicide">
                  <a:extLst>
                    <a:ext uri="{A12FA001-AC4F-418D-AE19-62706E023703}">
                      <ahyp:hlinkClr xmlns:ahyp="http://schemas.microsoft.com/office/drawing/2018/hyperlinkcolor" val="tx"/>
                    </a:ext>
                  </a:extLst>
                </a:hlinkClick>
              </a:rPr>
              <a:t>This Photo</a:t>
            </a:r>
            <a:r>
              <a:rPr lang="en-CA" sz="700" dirty="0">
                <a:solidFill>
                  <a:srgbClr val="FFFFFF"/>
                </a:solidFill>
              </a:rPr>
              <a:t> by Unknown Author is licensed under </a:t>
            </a:r>
            <a:r>
              <a:rPr lang="en-CA"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CA" sz="700" dirty="0">
              <a:solidFill>
                <a:srgbClr val="FFFFFF"/>
              </a:solidFill>
            </a:endParaRPr>
          </a:p>
        </p:txBody>
      </p:sp>
      <p:sp>
        <p:nvSpPr>
          <p:cNvPr id="30" name="TextBox 5">
            <a:extLst>
              <a:ext uri="{FF2B5EF4-FFF2-40B4-BE49-F238E27FC236}">
                <a16:creationId xmlns:a16="http://schemas.microsoft.com/office/drawing/2014/main" id="{C6BE8967-480A-4BE6-9621-AB96765E2459}"/>
              </a:ext>
            </a:extLst>
          </p:cNvPr>
          <p:cNvSpPr txBox="1"/>
          <p:nvPr/>
        </p:nvSpPr>
        <p:spPr>
          <a:xfrm>
            <a:off x="9657588" y="5174607"/>
            <a:ext cx="2286000" cy="824649"/>
          </a:xfrm>
          <a:prstGeom prst="rect">
            <a:avLst/>
          </a:prstGeom>
          <a:noFill/>
        </p:spPr>
        <p:txBody>
          <a:bodyPr wrap="square" rtlCol="0">
            <a:spAutoFit/>
          </a:bodyPr>
          <a:lstStyle/>
          <a:p>
            <a:pPr>
              <a:lnSpc>
                <a:spcPct val="107000"/>
              </a:lnSpc>
              <a:spcAft>
                <a:spcPts val="80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Slides created by</a:t>
            </a:r>
            <a:b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 Gira Bhatt</a:t>
            </a:r>
            <a:b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Kwantlen Polytechnic University</a:t>
            </a:r>
            <a:br>
              <a:rPr lang="en-US" sz="1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CA" sz="1200" dirty="0">
                <a:hlinkClick r:id="rId5"/>
              </a:rPr>
              <a:t>CC BY NC-SA 4.0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0289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4" name="Rectangle 2"/>
          <p:cNvSpPr>
            <a:spLocks noGrp="1" noRot="1" noChangeArrowheads="1"/>
          </p:cNvSpPr>
          <p:nvPr>
            <p:ph type="title"/>
          </p:nvPr>
        </p:nvSpPr>
        <p:spPr>
          <a:xfrm>
            <a:off x="643467" y="321734"/>
            <a:ext cx="4970877" cy="1135737"/>
          </a:xfrm>
        </p:spPr>
        <p:txBody>
          <a:bodyPr>
            <a:normAutofit/>
          </a:bodyPr>
          <a:lstStyle/>
          <a:p>
            <a:pPr eaLnBrk="1" hangingPunct="1">
              <a:defRPr/>
            </a:pPr>
            <a:r>
              <a:rPr lang="en-US" sz="3600" b="1"/>
              <a:t>Self, Culture, &amp; Emotion</a:t>
            </a:r>
          </a:p>
        </p:txBody>
      </p:sp>
      <p:sp>
        <p:nvSpPr>
          <p:cNvPr id="38915" name="Rectangle 3"/>
          <p:cNvSpPr>
            <a:spLocks noGrp="1" noRot="1" noChangeArrowheads="1"/>
          </p:cNvSpPr>
          <p:nvPr>
            <p:ph type="body" idx="1"/>
          </p:nvPr>
        </p:nvSpPr>
        <p:spPr>
          <a:xfrm>
            <a:off x="94129" y="1782981"/>
            <a:ext cx="6488431" cy="4531872"/>
          </a:xfrm>
        </p:spPr>
        <p:txBody>
          <a:bodyPr>
            <a:normAutofit/>
          </a:bodyPr>
          <a:lstStyle/>
          <a:p>
            <a:pPr eaLnBrk="1" hangingPunct="1">
              <a:buFont typeface="Arial" charset="0"/>
              <a:buNone/>
              <a:defRPr/>
            </a:pPr>
            <a:r>
              <a:rPr lang="en-US" sz="2400" b="1" dirty="0"/>
              <a:t>Ego-focused or Other focused ?</a:t>
            </a:r>
            <a:br>
              <a:rPr lang="en-US" sz="2400" b="1" dirty="0"/>
            </a:br>
            <a:endParaRPr lang="en-US" sz="2400" b="1" dirty="0"/>
          </a:p>
          <a:p>
            <a:pPr eaLnBrk="1" hangingPunct="1">
              <a:defRPr/>
            </a:pPr>
            <a:r>
              <a:rPr lang="en-US" sz="2400" dirty="0"/>
              <a:t>Happiness </a:t>
            </a:r>
            <a:br>
              <a:rPr lang="en-US" sz="2400" dirty="0"/>
            </a:br>
            <a:r>
              <a:rPr lang="en-US" sz="2400" dirty="0"/>
              <a:t>    Interdependent Self:  Making others happy </a:t>
            </a:r>
            <a:br>
              <a:rPr lang="en-US" sz="2400" dirty="0"/>
            </a:br>
            <a:endParaRPr lang="en-US" sz="2400" dirty="0"/>
          </a:p>
          <a:p>
            <a:pPr eaLnBrk="1" hangingPunct="1">
              <a:defRPr/>
            </a:pPr>
            <a:r>
              <a:rPr lang="en-US" sz="2400" dirty="0"/>
              <a:t>Anger/Curse </a:t>
            </a:r>
            <a:br>
              <a:rPr lang="en-US" sz="2400" dirty="0"/>
            </a:br>
            <a:r>
              <a:rPr lang="en-US" sz="2400" dirty="0"/>
              <a:t>    Interdependent Self: Include others in curse </a:t>
            </a:r>
            <a:br>
              <a:rPr lang="en-US" sz="2400" dirty="0"/>
            </a:br>
            <a:r>
              <a:rPr lang="en-US" sz="2400" dirty="0"/>
              <a:t>       e.g., “May your mother get cancer” </a:t>
            </a:r>
          </a:p>
        </p:txBody>
      </p:sp>
      <p:grpSp>
        <p:nvGrpSpPr>
          <p:cNvPr id="74" name="Group 7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75" name="Rectangle 7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colorful, birthday, food&#10;&#10;Description automatically generated">
            <a:extLst>
              <a:ext uri="{FF2B5EF4-FFF2-40B4-BE49-F238E27FC236}">
                <a16:creationId xmlns:a16="http://schemas.microsoft.com/office/drawing/2014/main" id="{305137BA-6595-4346-97C8-526D4C05519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8578006" y="2489568"/>
            <a:ext cx="3473201" cy="347320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3" name="Picture 2" descr="Text&#10;&#10;Description automatically generated">
            <a:extLst>
              <a:ext uri="{FF2B5EF4-FFF2-40B4-BE49-F238E27FC236}">
                <a16:creationId xmlns:a16="http://schemas.microsoft.com/office/drawing/2014/main" id="{DDBCDEC2-4277-45E0-8C9A-6573FB29ECE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6894158" y="0"/>
            <a:ext cx="3473201" cy="3473202"/>
          </a:xfrm>
          <a:custGeom>
            <a:avLst/>
            <a:gdLst/>
            <a:ahLst/>
            <a:cxnLst/>
            <a:rect l="l" t="t" r="r" b="b"/>
            <a:pathLst>
              <a:path w="4291285" h="4291285">
                <a:moveTo>
                  <a:pt x="2145643" y="0"/>
                </a:moveTo>
                <a:lnTo>
                  <a:pt x="4291285" y="2145643"/>
                </a:lnTo>
                <a:lnTo>
                  <a:pt x="2145643" y="4291285"/>
                </a:lnTo>
                <a:lnTo>
                  <a:pt x="0" y="2145643"/>
                </a:lnTo>
                <a:close/>
              </a:path>
            </a:pathLst>
          </a:custGeom>
        </p:spPr>
      </p:pic>
      <p:sp>
        <p:nvSpPr>
          <p:cNvPr id="4" name="TextBox 3">
            <a:extLst>
              <a:ext uri="{FF2B5EF4-FFF2-40B4-BE49-F238E27FC236}">
                <a16:creationId xmlns:a16="http://schemas.microsoft.com/office/drawing/2014/main" id="{B89EBD9C-321A-4239-B946-C256F9202334}"/>
              </a:ext>
            </a:extLst>
          </p:cNvPr>
          <p:cNvSpPr txBox="1"/>
          <p:nvPr/>
        </p:nvSpPr>
        <p:spPr>
          <a:xfrm>
            <a:off x="9025242" y="5944817"/>
            <a:ext cx="2440092"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5" tooltip="https://www.flickr.com/photos/78592755@N06/29196274712">
                  <a:extLst>
                    <a:ext uri="{A12FA001-AC4F-418D-AE19-62706E023703}">
                      <ahyp:hlinkClr xmlns:ahyp="http://schemas.microsoft.com/office/drawing/2018/hyperlinkcolor" val="tx"/>
                    </a:ext>
                  </a:extLst>
                </a:hlinkClick>
              </a:rPr>
              <a:t>This Photo</a:t>
            </a:r>
            <a:r>
              <a:rPr lang="en-CA" sz="700" dirty="0">
                <a:solidFill>
                  <a:srgbClr val="FFFFFF"/>
                </a:solidFill>
              </a:rPr>
              <a:t> by Unknown Author is licensed under </a:t>
            </a:r>
            <a:r>
              <a:rPr lang="en-CA" sz="700" dirty="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CA" sz="700" dirty="0">
              <a:solidFill>
                <a:srgbClr val="FFFFFF"/>
              </a:solidFill>
            </a:endParaRPr>
          </a:p>
        </p:txBody>
      </p:sp>
      <p:sp>
        <p:nvSpPr>
          <p:cNvPr id="9" name="TextBox 8">
            <a:extLst>
              <a:ext uri="{FF2B5EF4-FFF2-40B4-BE49-F238E27FC236}">
                <a16:creationId xmlns:a16="http://schemas.microsoft.com/office/drawing/2014/main" id="{3EC1B17B-B865-425D-AB8D-CE2282904C54}"/>
              </a:ext>
            </a:extLst>
          </p:cNvPr>
          <p:cNvSpPr txBox="1"/>
          <p:nvPr/>
        </p:nvSpPr>
        <p:spPr>
          <a:xfrm>
            <a:off x="6582561" y="3473202"/>
            <a:ext cx="2307042"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3" tooltip="https://en.wikipedia.org/wiki/Angry_Birds_2">
                  <a:extLst>
                    <a:ext uri="{A12FA001-AC4F-418D-AE19-62706E023703}">
                      <ahyp:hlinkClr xmlns:ahyp="http://schemas.microsoft.com/office/drawing/2018/hyperlinkcolor" val="tx"/>
                    </a:ext>
                  </a:extLst>
                </a:hlinkClick>
              </a:rPr>
              <a:t>This Photo</a:t>
            </a:r>
            <a:r>
              <a:rPr lang="en-CA" sz="700" dirty="0">
                <a:solidFill>
                  <a:srgbClr val="FFFFFF"/>
                </a:solidFill>
              </a:rPr>
              <a:t> by Unknown Author is licensed under </a:t>
            </a:r>
            <a:r>
              <a:rPr lang="en-CA"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CA" sz="7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dirty="0"/>
              <a:t>Self, Culture, &amp; Motivation</a:t>
            </a:r>
          </a:p>
        </p:txBody>
      </p:sp>
      <p:sp>
        <p:nvSpPr>
          <p:cNvPr id="39939" name="Rectangle 3"/>
          <p:cNvSpPr>
            <a:spLocks noGrp="1" noRot="1" noChangeArrowheads="1"/>
          </p:cNvSpPr>
          <p:nvPr>
            <p:ph type="body" idx="1"/>
          </p:nvPr>
        </p:nvSpPr>
        <p:spPr/>
        <p:txBody>
          <a:bodyPr/>
          <a:lstStyle/>
          <a:p>
            <a:pPr eaLnBrk="1" hangingPunct="1">
              <a:defRPr/>
            </a:pPr>
            <a:r>
              <a:rPr lang="en-US" dirty="0"/>
              <a:t>Need for </a:t>
            </a:r>
            <a:r>
              <a:rPr lang="en-US" i="1" dirty="0">
                <a:solidFill>
                  <a:schemeClr val="hlink"/>
                </a:solidFill>
              </a:rPr>
              <a:t>Achievement</a:t>
            </a:r>
            <a:r>
              <a:rPr lang="en-US" dirty="0"/>
              <a:t> or </a:t>
            </a:r>
            <a:r>
              <a:rPr lang="en-US" i="1" dirty="0"/>
              <a:t>Affiliation?</a:t>
            </a:r>
            <a:br>
              <a:rPr lang="en-US" i="1" dirty="0"/>
            </a:br>
            <a:endParaRPr lang="en-US" i="1" dirty="0"/>
          </a:p>
          <a:p>
            <a:pPr eaLnBrk="1" hangingPunct="1">
              <a:defRPr/>
            </a:pPr>
            <a:r>
              <a:rPr lang="en-US" i="1" dirty="0"/>
              <a:t>David McClelland in India</a:t>
            </a:r>
          </a:p>
          <a:p>
            <a:pPr eaLnBrk="1" hangingPunct="1">
              <a:buFont typeface="Arial" charset="0"/>
              <a:buNone/>
              <a:defRPr/>
            </a:pPr>
            <a:r>
              <a:rPr lang="en-US" i="1" dirty="0"/>
              <a:t>   “The Achieving Society”</a:t>
            </a:r>
          </a:p>
        </p:txBody>
      </p:sp>
      <p:pic>
        <p:nvPicPr>
          <p:cNvPr id="6" name="Picture 5" descr="A person with a sunset in the background&#10;&#10;Description automatically generated">
            <a:extLst>
              <a:ext uri="{FF2B5EF4-FFF2-40B4-BE49-F238E27FC236}">
                <a16:creationId xmlns:a16="http://schemas.microsoft.com/office/drawing/2014/main" id="{057E0114-31A1-4707-9363-7AF684C1EB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27812" y="2415803"/>
            <a:ext cx="7448227" cy="2737224"/>
          </a:xfrm>
          <a:prstGeom prst="rect">
            <a:avLst/>
          </a:prstGeom>
        </p:spPr>
      </p:pic>
      <p:sp>
        <p:nvSpPr>
          <p:cNvPr id="7" name="TextBox 6">
            <a:extLst>
              <a:ext uri="{FF2B5EF4-FFF2-40B4-BE49-F238E27FC236}">
                <a16:creationId xmlns:a16="http://schemas.microsoft.com/office/drawing/2014/main" id="{2DF979FA-4A91-4D4F-9FA8-967198C88686}"/>
              </a:ext>
            </a:extLst>
          </p:cNvPr>
          <p:cNvSpPr txBox="1"/>
          <p:nvPr/>
        </p:nvSpPr>
        <p:spPr>
          <a:xfrm>
            <a:off x="7117976" y="5287964"/>
            <a:ext cx="3478306" cy="230832"/>
          </a:xfrm>
          <a:prstGeom prst="rect">
            <a:avLst/>
          </a:prstGeom>
          <a:noFill/>
        </p:spPr>
        <p:txBody>
          <a:bodyPr wrap="square" rtlCol="0">
            <a:spAutoFit/>
          </a:bodyPr>
          <a:lstStyle/>
          <a:p>
            <a:r>
              <a:rPr lang="en-CA" sz="900" dirty="0">
                <a:hlinkClick r:id="rId3" tooltip="https://codeahoy.com/2017/01/16/leadership-vs-management-leaders-have-a-dream/"/>
              </a:rPr>
              <a:t>This Photo</a:t>
            </a:r>
            <a:r>
              <a:rPr lang="en-CA" sz="900" dirty="0"/>
              <a:t> by Unknown Author is licensed under </a:t>
            </a:r>
            <a:r>
              <a:rPr lang="en-CA" sz="900" dirty="0">
                <a:hlinkClick r:id="rId4" tooltip="https://creativecommons.org/licenses/by-sa/3.0/"/>
              </a:rPr>
              <a:t>CC BY-SA</a:t>
            </a:r>
            <a:endParaRPr lang="en-CA"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3487271" y="1008529"/>
            <a:ext cx="8382000" cy="5257800"/>
          </a:xfrm>
        </p:spPr>
        <p:txBody>
          <a:bodyPr/>
          <a:lstStyle/>
          <a:p>
            <a:pPr eaLnBrk="1" hangingPunct="1">
              <a:defRPr/>
            </a:pPr>
            <a:r>
              <a:rPr lang="en-US" sz="2800" b="1" dirty="0">
                <a:solidFill>
                  <a:schemeClr val="tx2"/>
                </a:solidFill>
              </a:rPr>
              <a:t>Who Are you?? </a:t>
            </a:r>
            <a:br>
              <a:rPr lang="en-US" sz="2800" b="1" dirty="0">
                <a:solidFill>
                  <a:schemeClr val="tx2"/>
                </a:solidFill>
              </a:rPr>
            </a:br>
            <a:endParaRPr lang="en-US" sz="2800" b="1" dirty="0">
              <a:solidFill>
                <a:schemeClr val="tx2"/>
              </a:solidFill>
            </a:endParaRPr>
          </a:p>
          <a:p>
            <a:pPr eaLnBrk="1" hangingPunct="1">
              <a:defRPr/>
            </a:pPr>
            <a:r>
              <a:rPr lang="en-US" sz="2800" b="1" dirty="0">
                <a:solidFill>
                  <a:schemeClr val="tx2"/>
                </a:solidFill>
              </a:rPr>
              <a:t>Write </a:t>
            </a:r>
            <a:r>
              <a:rPr lang="en-US" sz="2800" b="1" u="sng" dirty="0">
                <a:solidFill>
                  <a:schemeClr val="tx2"/>
                </a:solidFill>
              </a:rPr>
              <a:t>5 statements</a:t>
            </a:r>
            <a:r>
              <a:rPr lang="en-US" sz="2800" b="1" dirty="0">
                <a:solidFill>
                  <a:schemeClr val="tx2"/>
                </a:solidFill>
              </a:rPr>
              <a:t> about yourself</a:t>
            </a:r>
            <a:endParaRPr lang="en-US" sz="2800" dirty="0">
              <a:solidFill>
                <a:schemeClr val="tx2"/>
              </a:solidFill>
            </a:endParaRPr>
          </a:p>
          <a:p>
            <a:pPr algn="l" eaLnBrk="1" hangingPunct="1">
              <a:defRPr/>
            </a:pPr>
            <a:endParaRPr lang="en-US" sz="2800" dirty="0">
              <a:solidFill>
                <a:schemeClr val="tx2"/>
              </a:solidFill>
            </a:endParaRPr>
          </a:p>
          <a:p>
            <a:pPr algn="l" eaLnBrk="1" hangingPunct="1">
              <a:defRPr/>
            </a:pPr>
            <a:endParaRPr lang="en-US" dirty="0">
              <a:solidFill>
                <a:schemeClr val="tx2"/>
              </a:solidFill>
            </a:endParaRPr>
          </a:p>
        </p:txBody>
      </p:sp>
      <p:pic>
        <p:nvPicPr>
          <p:cNvPr id="3" name="Picture 2" descr="A person standing in front of a sunset&#10;&#10;Description automatically generated">
            <a:extLst>
              <a:ext uri="{FF2B5EF4-FFF2-40B4-BE49-F238E27FC236}">
                <a16:creationId xmlns:a16="http://schemas.microsoft.com/office/drawing/2014/main" id="{B875D8AA-92EF-4093-82E8-98242AEED3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7881" y="1008529"/>
            <a:ext cx="3418915" cy="4558553"/>
          </a:xfrm>
          <a:prstGeom prst="rect">
            <a:avLst/>
          </a:prstGeom>
        </p:spPr>
      </p:pic>
      <p:sp>
        <p:nvSpPr>
          <p:cNvPr id="4" name="TextBox 3">
            <a:extLst>
              <a:ext uri="{FF2B5EF4-FFF2-40B4-BE49-F238E27FC236}">
                <a16:creationId xmlns:a16="http://schemas.microsoft.com/office/drawing/2014/main" id="{8ABF584B-02DC-4894-A85F-DEB57BC69FD1}"/>
              </a:ext>
            </a:extLst>
          </p:cNvPr>
          <p:cNvSpPr txBox="1"/>
          <p:nvPr/>
        </p:nvSpPr>
        <p:spPr>
          <a:xfrm>
            <a:off x="685800" y="5754450"/>
            <a:ext cx="3270996" cy="230832"/>
          </a:xfrm>
          <a:prstGeom prst="rect">
            <a:avLst/>
          </a:prstGeom>
          <a:noFill/>
        </p:spPr>
        <p:txBody>
          <a:bodyPr wrap="square" rtlCol="0">
            <a:spAutoFit/>
          </a:bodyPr>
          <a:lstStyle/>
          <a:p>
            <a:r>
              <a:rPr lang="en-CA" sz="900" dirty="0">
                <a:hlinkClick r:id="rId3" tooltip="https://viapopuli.com/who-are-you-people"/>
              </a:rPr>
              <a:t>This Photo</a:t>
            </a:r>
            <a:r>
              <a:rPr lang="en-CA" sz="900" dirty="0"/>
              <a:t> by Unknown Author is licensed under </a:t>
            </a:r>
            <a:r>
              <a:rPr lang="en-CA" sz="900" dirty="0">
                <a:hlinkClick r:id="rId4" tooltip="https://creativecommons.org/licenses/by-sa/3.0/"/>
              </a:rPr>
              <a:t>CC BY-SA</a:t>
            </a:r>
            <a:endParaRPr lang="en-CA" sz="9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algn="ctr" eaLnBrk="1" hangingPunct="1">
              <a:defRPr/>
            </a:pPr>
            <a:r>
              <a:rPr lang="en-CA" sz="3200" b="1" i="1" dirty="0">
                <a:solidFill>
                  <a:schemeClr val="tx1">
                    <a:lumMod val="95000"/>
                  </a:schemeClr>
                </a:solidFill>
              </a:rPr>
              <a:t>“Tell us about yourself”</a:t>
            </a:r>
            <a:endParaRPr lang="en-US" sz="3200" b="1" i="1" dirty="0">
              <a:solidFill>
                <a:schemeClr val="tx1">
                  <a:lumMod val="95000"/>
                </a:schemeClr>
              </a:solidFill>
            </a:endParaRPr>
          </a:p>
        </p:txBody>
      </p:sp>
      <p:sp>
        <p:nvSpPr>
          <p:cNvPr id="77827" name="Rectangle 3"/>
          <p:cNvSpPr>
            <a:spLocks noGrp="1" noRot="1" noChangeArrowheads="1"/>
          </p:cNvSpPr>
          <p:nvPr>
            <p:ph type="body" idx="1"/>
          </p:nvPr>
        </p:nvSpPr>
        <p:spPr>
          <a:xfrm>
            <a:off x="472440" y="2248349"/>
            <a:ext cx="10515600" cy="3550023"/>
          </a:xfrm>
        </p:spPr>
        <p:txBody>
          <a:bodyPr/>
          <a:lstStyle/>
          <a:p>
            <a:pPr eaLnBrk="1" hangingPunct="1">
              <a:defRPr/>
            </a:pPr>
            <a:r>
              <a:rPr lang="en-US" dirty="0">
                <a:solidFill>
                  <a:schemeClr val="tx2"/>
                </a:solidFill>
              </a:rPr>
              <a:t>How many of the total descriptors were</a:t>
            </a:r>
            <a:br>
              <a:rPr lang="en-US" dirty="0">
                <a:solidFill>
                  <a:schemeClr val="tx2"/>
                </a:solidFill>
              </a:rPr>
            </a:br>
            <a:r>
              <a:rPr lang="en-US" dirty="0">
                <a:solidFill>
                  <a:schemeClr val="tx2"/>
                </a:solidFill>
              </a:rPr>
              <a:t>about your </a:t>
            </a:r>
            <a:r>
              <a:rPr lang="en-US" b="1" i="1" dirty="0">
                <a:solidFill>
                  <a:schemeClr val="tx1">
                    <a:lumMod val="95000"/>
                  </a:schemeClr>
                </a:solidFill>
              </a:rPr>
              <a:t>unique personality traits</a:t>
            </a:r>
            <a:r>
              <a:rPr lang="en-US" i="1" dirty="0">
                <a:solidFill>
                  <a:schemeClr val="tx1">
                    <a:lumMod val="95000"/>
                  </a:schemeClr>
                </a:solidFill>
              </a:rPr>
              <a:t>?</a:t>
            </a:r>
            <a:r>
              <a:rPr lang="en-US" dirty="0">
                <a:solidFill>
                  <a:schemeClr val="tx1">
                    <a:lumMod val="95000"/>
                  </a:schemeClr>
                </a:solidFill>
              </a:rPr>
              <a:t> </a:t>
            </a:r>
            <a:br>
              <a:rPr lang="en-US" dirty="0">
                <a:solidFill>
                  <a:schemeClr val="hlink"/>
                </a:solidFill>
              </a:rPr>
            </a:br>
            <a:r>
              <a:rPr lang="en-US" dirty="0">
                <a:solidFill>
                  <a:schemeClr val="tx2"/>
                </a:solidFill>
              </a:rPr>
              <a:t>e.g., “smart” “athletic” “sensitive” , “caring”</a:t>
            </a:r>
            <a:br>
              <a:rPr lang="en-US" dirty="0">
                <a:solidFill>
                  <a:schemeClr val="tx2"/>
                </a:solidFill>
              </a:rPr>
            </a:br>
            <a:endParaRPr lang="en-US" dirty="0">
              <a:solidFill>
                <a:schemeClr val="tx2"/>
              </a:solidFill>
            </a:endParaRPr>
          </a:p>
          <a:p>
            <a:pPr eaLnBrk="1" hangingPunct="1">
              <a:defRPr/>
            </a:pPr>
            <a:r>
              <a:rPr lang="en-US" dirty="0">
                <a:solidFill>
                  <a:schemeClr val="tx2"/>
                </a:solidFill>
              </a:rPr>
              <a:t>How many of the total descriptors were</a:t>
            </a:r>
            <a:br>
              <a:rPr lang="en-US" dirty="0">
                <a:solidFill>
                  <a:schemeClr val="tx2"/>
                </a:solidFill>
              </a:rPr>
            </a:br>
            <a:r>
              <a:rPr lang="en-US" dirty="0">
                <a:solidFill>
                  <a:schemeClr val="tx2"/>
                </a:solidFill>
              </a:rPr>
              <a:t> about  your </a:t>
            </a:r>
            <a:r>
              <a:rPr lang="en-US" b="1" i="1" dirty="0">
                <a:solidFill>
                  <a:schemeClr val="tx1">
                    <a:lumMod val="95000"/>
                  </a:schemeClr>
                </a:solidFill>
              </a:rPr>
              <a:t>relationships/social contexts?</a:t>
            </a:r>
            <a:br>
              <a:rPr lang="en-US" b="1" dirty="0">
                <a:solidFill>
                  <a:schemeClr val="hlink"/>
                </a:solidFill>
              </a:rPr>
            </a:br>
            <a:r>
              <a:rPr lang="en-US" dirty="0">
                <a:solidFill>
                  <a:schemeClr val="tx2"/>
                </a:solidFill>
              </a:rPr>
              <a:t>e.g., “mother” “friend” “student”</a:t>
            </a:r>
          </a:p>
          <a:p>
            <a:pPr eaLnBrk="1" hangingPunct="1">
              <a:defRPr/>
            </a:pPr>
            <a:endParaRPr lang="en-US" dirty="0"/>
          </a:p>
        </p:txBody>
      </p:sp>
      <p:pic>
        <p:nvPicPr>
          <p:cNvPr id="12" name="Picture 11" descr="A group of people in a field&#10;&#10;Description automatically generated">
            <a:extLst>
              <a:ext uri="{FF2B5EF4-FFF2-40B4-BE49-F238E27FC236}">
                <a16:creationId xmlns:a16="http://schemas.microsoft.com/office/drawing/2014/main" id="{16B9A45A-A204-4265-83DF-F7FB044CB3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02290" y="1690688"/>
            <a:ext cx="5077782" cy="2867208"/>
          </a:xfrm>
          <a:prstGeom prst="rect">
            <a:avLst/>
          </a:prstGeom>
        </p:spPr>
      </p:pic>
      <p:sp>
        <p:nvSpPr>
          <p:cNvPr id="13" name="TextBox 12">
            <a:extLst>
              <a:ext uri="{FF2B5EF4-FFF2-40B4-BE49-F238E27FC236}">
                <a16:creationId xmlns:a16="http://schemas.microsoft.com/office/drawing/2014/main" id="{08FCCA3E-3403-4A09-B2F5-8670BFDF105B}"/>
              </a:ext>
            </a:extLst>
          </p:cNvPr>
          <p:cNvSpPr txBox="1"/>
          <p:nvPr/>
        </p:nvSpPr>
        <p:spPr>
          <a:xfrm>
            <a:off x="8392220" y="4557896"/>
            <a:ext cx="2795733" cy="230832"/>
          </a:xfrm>
          <a:prstGeom prst="rect">
            <a:avLst/>
          </a:prstGeom>
          <a:noFill/>
        </p:spPr>
        <p:txBody>
          <a:bodyPr wrap="square" rtlCol="0">
            <a:spAutoFit/>
          </a:bodyPr>
          <a:lstStyle/>
          <a:p>
            <a:r>
              <a:rPr lang="en-CA" sz="900" dirty="0">
                <a:hlinkClick r:id="rId3" tooltip="http://www.susted.com/wordpress/content/integrating-culture-as-a-cornerstone-of-success-in-sustainability-education-a-case-study-youth-allies-for-sustainability-leadership-program-earth-care-santa-fe-nm_2012_03/"/>
              </a:rPr>
              <a:t>This Photo</a:t>
            </a:r>
            <a:r>
              <a:rPr lang="en-CA" sz="900" dirty="0"/>
              <a:t> by Unknown Author is licensed under </a:t>
            </a:r>
            <a:r>
              <a:rPr lang="en-CA" sz="900" dirty="0">
                <a:hlinkClick r:id="rId4" tooltip="https://creativecommons.org/licenses/by/3.0/"/>
              </a:rPr>
              <a:t>CC BY</a:t>
            </a:r>
            <a:endParaRPr lang="en-CA" sz="9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hart, bubble chart&#10;&#10;Description automatically generated">
            <a:extLst>
              <a:ext uri="{FF2B5EF4-FFF2-40B4-BE49-F238E27FC236}">
                <a16:creationId xmlns:a16="http://schemas.microsoft.com/office/drawing/2014/main" id="{6ED4FF97-A35D-4CF2-962A-A2C0D32D50A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335930"/>
            <a:ext cx="12199452" cy="4431832"/>
          </a:xfrm>
        </p:spPr>
      </p:pic>
      <p:sp>
        <p:nvSpPr>
          <p:cNvPr id="10" name="TextBox 9">
            <a:extLst>
              <a:ext uri="{FF2B5EF4-FFF2-40B4-BE49-F238E27FC236}">
                <a16:creationId xmlns:a16="http://schemas.microsoft.com/office/drawing/2014/main" id="{A74E94AB-7BDB-410D-AA01-15E9E6CF16AE}"/>
              </a:ext>
            </a:extLst>
          </p:cNvPr>
          <p:cNvSpPr txBox="1"/>
          <p:nvPr/>
        </p:nvSpPr>
        <p:spPr>
          <a:xfrm>
            <a:off x="802341" y="5767762"/>
            <a:ext cx="9753600" cy="230832"/>
          </a:xfrm>
          <a:prstGeom prst="rect">
            <a:avLst/>
          </a:prstGeom>
          <a:noFill/>
        </p:spPr>
        <p:txBody>
          <a:bodyPr wrap="square" rtlCol="0">
            <a:spAutoFit/>
          </a:bodyPr>
          <a:lstStyle/>
          <a:p>
            <a:r>
              <a:rPr lang="en-CA" sz="900" dirty="0">
                <a:hlinkClick r:id="rId4" tooltip="https://psu.pb.unizin.org/introductorypsychologywede/chapter/chapter-10-psychology-in-our-social-lives/"/>
              </a:rPr>
              <a:t>This Photo</a:t>
            </a:r>
            <a:r>
              <a:rPr lang="en-CA" sz="900" dirty="0"/>
              <a:t> by Unknown Author is licensed under </a:t>
            </a:r>
            <a:r>
              <a:rPr lang="en-CA" sz="900" dirty="0">
                <a:hlinkClick r:id="rId5" tooltip="https://creativecommons.org/licenses/by-nc/3.0/"/>
              </a:rPr>
              <a:t>CC BY-NC</a:t>
            </a:r>
            <a:endParaRPr lang="en-CA" sz="900" dirty="0"/>
          </a:p>
        </p:txBody>
      </p:sp>
      <p:sp>
        <p:nvSpPr>
          <p:cNvPr id="11" name="TextBox 10">
            <a:extLst>
              <a:ext uri="{FF2B5EF4-FFF2-40B4-BE49-F238E27FC236}">
                <a16:creationId xmlns:a16="http://schemas.microsoft.com/office/drawing/2014/main" id="{D3CC1841-F3FA-4096-8F9D-ABE5C868C84A}"/>
              </a:ext>
            </a:extLst>
          </p:cNvPr>
          <p:cNvSpPr txBox="1"/>
          <p:nvPr/>
        </p:nvSpPr>
        <p:spPr>
          <a:xfrm>
            <a:off x="2431228" y="365760"/>
            <a:ext cx="5637007" cy="584775"/>
          </a:xfrm>
          <a:prstGeom prst="rect">
            <a:avLst/>
          </a:prstGeom>
          <a:noFill/>
        </p:spPr>
        <p:txBody>
          <a:bodyPr wrap="square" rtlCol="0">
            <a:spAutoFit/>
          </a:bodyPr>
          <a:lstStyle/>
          <a:p>
            <a:pPr algn="ctr"/>
            <a:r>
              <a:rPr lang="en-CA" sz="3200" b="1" dirty="0"/>
              <a:t>Where do you place “Other” ? </a:t>
            </a:r>
          </a:p>
        </p:txBody>
      </p:sp>
    </p:spTree>
    <p:extLst>
      <p:ext uri="{BB962C8B-B14F-4D97-AF65-F5344CB8AC3E}">
        <p14:creationId xmlns:p14="http://schemas.microsoft.com/office/powerpoint/2010/main" val="215520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two diagram show with circles closer or apart that in Independent view of self, others are separate from one's view of self while in  the Interdependent view of self, the boundary between self and others is blurred &#10;Description automatically generated">
            <a:extLst>
              <a:ext uri="{FF2B5EF4-FFF2-40B4-BE49-F238E27FC236}">
                <a16:creationId xmlns:a16="http://schemas.microsoft.com/office/drawing/2014/main" id="{F45E5598-5FBA-4FF8-A3BB-379716233C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431" y="1056186"/>
            <a:ext cx="10356507" cy="3942534"/>
          </a:xfrm>
          <a:prstGeom prst="rect">
            <a:avLst/>
          </a:prstGeom>
        </p:spPr>
      </p:pic>
      <p:sp>
        <p:nvSpPr>
          <p:cNvPr id="4" name="TextBox 3">
            <a:extLst>
              <a:ext uri="{FF2B5EF4-FFF2-40B4-BE49-F238E27FC236}">
                <a16:creationId xmlns:a16="http://schemas.microsoft.com/office/drawing/2014/main" id="{4469380B-A3B4-4A20-9504-057FBE661941}"/>
              </a:ext>
            </a:extLst>
          </p:cNvPr>
          <p:cNvSpPr txBox="1"/>
          <p:nvPr/>
        </p:nvSpPr>
        <p:spPr>
          <a:xfrm>
            <a:off x="3639312" y="5804208"/>
            <a:ext cx="4425696" cy="230832"/>
          </a:xfrm>
          <a:prstGeom prst="rect">
            <a:avLst/>
          </a:prstGeom>
          <a:noFill/>
        </p:spPr>
        <p:txBody>
          <a:bodyPr wrap="square" rtlCol="0">
            <a:spAutoFit/>
          </a:bodyPr>
          <a:lstStyle/>
          <a:p>
            <a:r>
              <a:rPr lang="en-CA" sz="900" dirty="0">
                <a:hlinkClick r:id="rId4" tooltip="https://www.frontiersin.org/articles/10.3389/fpsyg.2019.01469/full"/>
              </a:rPr>
              <a:t>This Photo</a:t>
            </a:r>
            <a:r>
              <a:rPr lang="en-CA" sz="900" dirty="0"/>
              <a:t> by Unknown Author is licensed under </a:t>
            </a:r>
            <a:r>
              <a:rPr lang="en-CA" sz="900" dirty="0">
                <a:hlinkClick r:id="rId5" tooltip="https://creativecommons.org/licenses/by/3.0/"/>
              </a:rPr>
              <a:t>CC BY</a:t>
            </a:r>
            <a:endParaRPr lang="en-CA" sz="900" dirty="0"/>
          </a:p>
        </p:txBody>
      </p:sp>
      <p:sp>
        <p:nvSpPr>
          <p:cNvPr id="5" name="TextBox 4">
            <a:extLst>
              <a:ext uri="{FF2B5EF4-FFF2-40B4-BE49-F238E27FC236}">
                <a16:creationId xmlns:a16="http://schemas.microsoft.com/office/drawing/2014/main" id="{DF8FE3E4-6A08-4453-9408-D1BACD9941B6}"/>
              </a:ext>
            </a:extLst>
          </p:cNvPr>
          <p:cNvSpPr txBox="1"/>
          <p:nvPr/>
        </p:nvSpPr>
        <p:spPr>
          <a:xfrm>
            <a:off x="4216074" y="130222"/>
            <a:ext cx="3503220" cy="523220"/>
          </a:xfrm>
          <a:prstGeom prst="rect">
            <a:avLst/>
          </a:prstGeom>
          <a:noFill/>
        </p:spPr>
        <p:txBody>
          <a:bodyPr wrap="square" rtlCol="0">
            <a:spAutoFit/>
          </a:bodyPr>
          <a:lstStyle/>
          <a:p>
            <a:r>
              <a:rPr lang="en-CA" sz="2800" b="1" dirty="0"/>
              <a:t>Self-Other Dimension </a:t>
            </a:r>
          </a:p>
        </p:txBody>
      </p:sp>
    </p:spTree>
    <p:extLst>
      <p:ext uri="{BB962C8B-B14F-4D97-AF65-F5344CB8AC3E}">
        <p14:creationId xmlns:p14="http://schemas.microsoft.com/office/powerpoint/2010/main" val="112801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825625" y="228600"/>
            <a:ext cx="8540750" cy="228600"/>
          </a:xfrm>
        </p:spPr>
        <p:txBody>
          <a:bodyPr>
            <a:normAutofit fontScale="90000"/>
          </a:bodyPr>
          <a:lstStyle/>
          <a:p>
            <a:pPr eaLnBrk="1" hangingPunct="1">
              <a:defRPr/>
            </a:pPr>
            <a:endParaRPr lang="en-US" sz="1400"/>
          </a:p>
        </p:txBody>
      </p:sp>
      <p:sp>
        <p:nvSpPr>
          <p:cNvPr id="9219" name="Rectangle 3"/>
          <p:cNvSpPr>
            <a:spLocks noGrp="1" noRot="1" noChangeArrowheads="1"/>
          </p:cNvSpPr>
          <p:nvPr>
            <p:ph type="body" idx="1"/>
          </p:nvPr>
        </p:nvSpPr>
        <p:spPr>
          <a:xfrm>
            <a:off x="330312" y="729727"/>
            <a:ext cx="7565801" cy="5638800"/>
          </a:xfrm>
        </p:spPr>
        <p:txBody>
          <a:bodyPr/>
          <a:lstStyle/>
          <a:p>
            <a:pPr marL="0" indent="0" eaLnBrk="1" hangingPunct="1">
              <a:buNone/>
              <a:defRPr/>
            </a:pPr>
            <a:r>
              <a:rPr lang="en-US" dirty="0">
                <a:solidFill>
                  <a:schemeClr val="tx2"/>
                </a:solidFill>
              </a:rPr>
              <a:t> Your view of your Self-</a:t>
            </a:r>
            <a:br>
              <a:rPr lang="en-US" dirty="0">
                <a:solidFill>
                  <a:schemeClr val="tx2"/>
                </a:solidFill>
              </a:rPr>
            </a:br>
            <a:r>
              <a:rPr lang="en-US" dirty="0">
                <a:solidFill>
                  <a:schemeClr val="tx1">
                    <a:lumMod val="95000"/>
                  </a:schemeClr>
                </a:solidFill>
              </a:rPr>
              <a:t>“Who You Are” </a:t>
            </a:r>
            <a:r>
              <a:rPr lang="en-US" dirty="0">
                <a:solidFill>
                  <a:schemeClr val="hlink"/>
                </a:solidFill>
              </a:rPr>
              <a:t>is shaped by your Culture</a:t>
            </a:r>
            <a:br>
              <a:rPr lang="en-US" dirty="0">
                <a:solidFill>
                  <a:schemeClr val="tx2"/>
                </a:solidFill>
              </a:rPr>
            </a:br>
            <a:endParaRPr lang="en-US" b="1" u="sng" dirty="0">
              <a:solidFill>
                <a:schemeClr val="tx2"/>
              </a:solidFill>
            </a:endParaRPr>
          </a:p>
          <a:p>
            <a:pPr marL="0" indent="0" algn="ctr" eaLnBrk="1" hangingPunct="1">
              <a:buNone/>
              <a:defRPr/>
            </a:pPr>
            <a:r>
              <a:rPr lang="en-US" sz="2000" b="1" u="sng" dirty="0">
                <a:solidFill>
                  <a:schemeClr val="tx2"/>
                </a:solidFill>
              </a:rPr>
              <a:t>Hazel Markus’s Model</a:t>
            </a:r>
            <a:r>
              <a:rPr lang="en-US" sz="2000" b="1" dirty="0">
                <a:solidFill>
                  <a:schemeClr val="tx2"/>
                </a:solidFill>
              </a:rPr>
              <a:t>:</a:t>
            </a:r>
            <a:br>
              <a:rPr lang="en-US" sz="2000" b="1" dirty="0">
                <a:solidFill>
                  <a:schemeClr val="tx2"/>
                </a:solidFill>
              </a:rPr>
            </a:br>
            <a:endParaRPr lang="en-US" sz="2000" dirty="0">
              <a:solidFill>
                <a:schemeClr val="tx2"/>
              </a:solidFill>
            </a:endParaRPr>
          </a:p>
          <a:p>
            <a:pPr eaLnBrk="1" hangingPunct="1">
              <a:defRPr/>
            </a:pPr>
            <a:r>
              <a:rPr lang="en-US" sz="2000" i="1" dirty="0">
                <a:solidFill>
                  <a:schemeClr val="tx2"/>
                </a:solidFill>
              </a:rPr>
              <a:t>    </a:t>
            </a:r>
            <a:r>
              <a:rPr lang="en-US" b="1" i="1" dirty="0">
                <a:solidFill>
                  <a:schemeClr val="tx1">
                    <a:lumMod val="95000"/>
                  </a:schemeClr>
                </a:solidFill>
              </a:rPr>
              <a:t>Independent </a:t>
            </a:r>
            <a:r>
              <a:rPr lang="en-US" dirty="0">
                <a:solidFill>
                  <a:schemeClr val="tx1">
                    <a:lumMod val="95000"/>
                  </a:schemeClr>
                </a:solidFill>
              </a:rPr>
              <a:t>        &amp;           </a:t>
            </a:r>
            <a:r>
              <a:rPr lang="en-US" b="1" i="1" dirty="0">
                <a:solidFill>
                  <a:schemeClr val="tx1">
                    <a:lumMod val="95000"/>
                  </a:schemeClr>
                </a:solidFill>
              </a:rPr>
              <a:t>Interdependent</a:t>
            </a:r>
            <a:r>
              <a:rPr lang="en-US" b="1" dirty="0">
                <a:solidFill>
                  <a:schemeClr val="tx1">
                    <a:lumMod val="95000"/>
                  </a:schemeClr>
                </a:solidFill>
              </a:rPr>
              <a:t>  </a:t>
            </a:r>
            <a:br>
              <a:rPr lang="en-US" b="1" dirty="0">
                <a:solidFill>
                  <a:schemeClr val="tx1">
                    <a:lumMod val="95000"/>
                  </a:schemeClr>
                </a:solidFill>
              </a:rPr>
            </a:br>
            <a:r>
              <a:rPr lang="en-US" b="1" dirty="0">
                <a:solidFill>
                  <a:schemeClr val="tx1">
                    <a:lumMod val="95000"/>
                  </a:schemeClr>
                </a:solidFill>
              </a:rPr>
              <a:t>     Cultures</a:t>
            </a:r>
            <a:r>
              <a:rPr lang="en-US" dirty="0">
                <a:solidFill>
                  <a:schemeClr val="tx1">
                    <a:lumMod val="95000"/>
                  </a:schemeClr>
                </a:solidFill>
              </a:rPr>
              <a:t>                                </a:t>
            </a:r>
            <a:r>
              <a:rPr lang="en-US" b="1" dirty="0" err="1">
                <a:solidFill>
                  <a:schemeClr val="tx1">
                    <a:lumMod val="95000"/>
                  </a:schemeClr>
                </a:solidFill>
              </a:rPr>
              <a:t>Cultures</a:t>
            </a:r>
            <a:endParaRPr lang="en-US" b="1" dirty="0">
              <a:solidFill>
                <a:schemeClr val="tx1">
                  <a:lumMod val="95000"/>
                </a:schemeClr>
              </a:solidFill>
            </a:endParaRPr>
          </a:p>
          <a:p>
            <a:pPr eaLnBrk="1" hangingPunct="1">
              <a:defRPr/>
            </a:pPr>
            <a:r>
              <a:rPr lang="en-US" dirty="0">
                <a:solidFill>
                  <a:schemeClr val="tx2"/>
                </a:solidFill>
              </a:rPr>
              <a:t>        “I”                                       “We”</a:t>
            </a:r>
          </a:p>
          <a:p>
            <a:pPr eaLnBrk="1" hangingPunct="1">
              <a:defRPr/>
            </a:pPr>
            <a:r>
              <a:rPr lang="en-US" dirty="0">
                <a:solidFill>
                  <a:schemeClr val="tx2"/>
                </a:solidFill>
              </a:rPr>
              <a:t> Individualistic                            Collectivist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bar chart&#10;&#10;Description automatically generated">
            <a:extLst>
              <a:ext uri="{FF2B5EF4-FFF2-40B4-BE49-F238E27FC236}">
                <a16:creationId xmlns:a16="http://schemas.microsoft.com/office/drawing/2014/main" id="{E195973D-260B-4986-A713-449E49334F9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8418" y="895699"/>
            <a:ext cx="11835163" cy="4792407"/>
          </a:xfrm>
        </p:spPr>
      </p:pic>
      <p:sp>
        <p:nvSpPr>
          <p:cNvPr id="9" name="TextBox 8">
            <a:extLst>
              <a:ext uri="{FF2B5EF4-FFF2-40B4-BE49-F238E27FC236}">
                <a16:creationId xmlns:a16="http://schemas.microsoft.com/office/drawing/2014/main" id="{FC32273F-42F3-4E64-82B4-0F5526F6B03D}"/>
              </a:ext>
            </a:extLst>
          </p:cNvPr>
          <p:cNvSpPr txBox="1"/>
          <p:nvPr/>
        </p:nvSpPr>
        <p:spPr>
          <a:xfrm>
            <a:off x="4576483" y="5989195"/>
            <a:ext cx="3411071" cy="230832"/>
          </a:xfrm>
          <a:prstGeom prst="rect">
            <a:avLst/>
          </a:prstGeom>
          <a:noFill/>
        </p:spPr>
        <p:txBody>
          <a:bodyPr wrap="square" rtlCol="0">
            <a:spAutoFit/>
          </a:bodyPr>
          <a:lstStyle/>
          <a:p>
            <a:r>
              <a:rPr lang="en-CA" sz="900" dirty="0">
                <a:hlinkClick r:id="rId4" tooltip="https://courses.lumenlearning.com/suny-hccc-social-psychology/chapter/person-gender-and-cultural-differences-in-conformity/"/>
              </a:rPr>
              <a:t>This Photo</a:t>
            </a:r>
            <a:r>
              <a:rPr lang="en-CA" sz="900" dirty="0"/>
              <a:t> by Unknown Author is licensed under </a:t>
            </a:r>
            <a:r>
              <a:rPr lang="en-CA" sz="900" dirty="0">
                <a:hlinkClick r:id="rId5" tooltip="https://creativecommons.org/licenses/by-nc-sa/3.0/"/>
              </a:rPr>
              <a:t>CC BY-SA-NC</a:t>
            </a:r>
            <a:endParaRPr lang="en-CA" sz="900" dirty="0"/>
          </a:p>
        </p:txBody>
      </p:sp>
    </p:spTree>
    <p:extLst>
      <p:ext uri="{BB962C8B-B14F-4D97-AF65-F5344CB8AC3E}">
        <p14:creationId xmlns:p14="http://schemas.microsoft.com/office/powerpoint/2010/main" val="2187952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Rot="1" noChangeArrowheads="1"/>
          </p:cNvSpPr>
          <p:nvPr>
            <p:ph type="title"/>
          </p:nvPr>
        </p:nvSpPr>
        <p:spPr>
          <a:xfrm>
            <a:off x="1825625" y="228600"/>
            <a:ext cx="8540750" cy="533400"/>
          </a:xfrm>
        </p:spPr>
        <p:txBody>
          <a:bodyPr>
            <a:normAutofit/>
          </a:bodyPr>
          <a:lstStyle/>
          <a:p>
            <a:pPr algn="ctr" eaLnBrk="1" hangingPunct="1">
              <a:defRPr/>
            </a:pPr>
            <a:r>
              <a:rPr lang="en-US" sz="3200" b="1" dirty="0">
                <a:solidFill>
                  <a:schemeClr val="accent2">
                    <a:lumMod val="50000"/>
                  </a:schemeClr>
                </a:solidFill>
              </a:rPr>
              <a:t>Independent  &amp;  Interdependent  Self in Proverbs </a:t>
            </a:r>
          </a:p>
        </p:txBody>
      </p:sp>
      <p:sp>
        <p:nvSpPr>
          <p:cNvPr id="47109" name="Rectangle 5"/>
          <p:cNvSpPr>
            <a:spLocks noGrp="1" noRot="1" noChangeArrowheads="1"/>
          </p:cNvSpPr>
          <p:nvPr>
            <p:ph sz="half" idx="1"/>
          </p:nvPr>
        </p:nvSpPr>
        <p:spPr>
          <a:xfrm>
            <a:off x="1806965" y="1905000"/>
            <a:ext cx="4194175" cy="4648200"/>
          </a:xfrm>
          <a:ln>
            <a:solidFill>
              <a:schemeClr val="tx1">
                <a:lumMod val="95000"/>
              </a:schemeClr>
            </a:solidFill>
          </a:ln>
        </p:spPr>
        <p:txBody>
          <a:bodyPr>
            <a:normAutofit lnSpcReduction="10000"/>
          </a:bodyPr>
          <a:lstStyle/>
          <a:p>
            <a:pPr algn="ctr" eaLnBrk="1" hangingPunct="1">
              <a:lnSpc>
                <a:spcPct val="90000"/>
              </a:lnSpc>
              <a:defRPr/>
            </a:pPr>
            <a:r>
              <a:rPr lang="en-US" sz="2400" b="1" dirty="0">
                <a:solidFill>
                  <a:schemeClr val="tx2">
                    <a:lumMod val="90000"/>
                  </a:schemeClr>
                </a:solidFill>
              </a:rPr>
              <a:t>N. America</a:t>
            </a:r>
            <a:endParaRPr lang="en-US" sz="2400" dirty="0">
              <a:solidFill>
                <a:schemeClr val="tx2">
                  <a:lumMod val="90000"/>
                </a:schemeClr>
              </a:solidFill>
            </a:endParaRPr>
          </a:p>
          <a:p>
            <a:pPr eaLnBrk="1" hangingPunct="1">
              <a:lnSpc>
                <a:spcPct val="90000"/>
              </a:lnSpc>
              <a:defRPr/>
            </a:pPr>
            <a:r>
              <a:rPr lang="en-US" sz="2400" dirty="0"/>
              <a:t>God helps those who help themselves</a:t>
            </a:r>
            <a:br>
              <a:rPr lang="en-US" sz="2400" dirty="0"/>
            </a:br>
            <a:endParaRPr lang="en-US" sz="2400" dirty="0"/>
          </a:p>
          <a:p>
            <a:pPr eaLnBrk="1" hangingPunct="1">
              <a:lnSpc>
                <a:spcPct val="90000"/>
              </a:lnSpc>
              <a:defRPr/>
            </a:pPr>
            <a:r>
              <a:rPr lang="en-US" sz="2400" dirty="0">
                <a:solidFill>
                  <a:schemeClr val="tx2">
                    <a:lumMod val="90000"/>
                  </a:schemeClr>
                </a:solidFill>
              </a:rPr>
              <a:t>Strike while the iron is hot</a:t>
            </a:r>
            <a:br>
              <a:rPr lang="en-US" sz="2400" dirty="0">
                <a:solidFill>
                  <a:schemeClr val="tx2">
                    <a:lumMod val="90000"/>
                  </a:schemeClr>
                </a:solidFill>
              </a:rPr>
            </a:br>
            <a:endParaRPr lang="en-US" sz="2400" dirty="0">
              <a:solidFill>
                <a:schemeClr val="tx2">
                  <a:lumMod val="90000"/>
                </a:schemeClr>
              </a:solidFill>
            </a:endParaRPr>
          </a:p>
          <a:p>
            <a:pPr eaLnBrk="1" hangingPunct="1">
              <a:lnSpc>
                <a:spcPct val="90000"/>
              </a:lnSpc>
              <a:defRPr/>
            </a:pPr>
            <a:r>
              <a:rPr lang="en-US" sz="2400" dirty="0"/>
              <a:t>Action speaks louder than words</a:t>
            </a:r>
            <a:br>
              <a:rPr lang="en-US" sz="2400" dirty="0"/>
            </a:br>
            <a:endParaRPr lang="en-US" sz="2400" dirty="0"/>
          </a:p>
          <a:p>
            <a:pPr eaLnBrk="1" hangingPunct="1">
              <a:lnSpc>
                <a:spcPct val="90000"/>
              </a:lnSpc>
              <a:defRPr/>
            </a:pPr>
            <a:r>
              <a:rPr lang="en-US" sz="2400" dirty="0">
                <a:solidFill>
                  <a:schemeClr val="tx2">
                    <a:lumMod val="90000"/>
                  </a:schemeClr>
                </a:solidFill>
              </a:rPr>
              <a:t>The squeaky wheel gets the grease</a:t>
            </a:r>
            <a:br>
              <a:rPr lang="en-US" sz="2400" dirty="0">
                <a:solidFill>
                  <a:schemeClr val="tx2">
                    <a:lumMod val="90000"/>
                  </a:schemeClr>
                </a:solidFill>
              </a:rPr>
            </a:br>
            <a:endParaRPr lang="en-US" sz="2400" dirty="0">
              <a:solidFill>
                <a:schemeClr val="tx2">
                  <a:lumMod val="90000"/>
                </a:schemeClr>
              </a:solidFill>
            </a:endParaRPr>
          </a:p>
          <a:p>
            <a:pPr eaLnBrk="1" hangingPunct="1">
              <a:lnSpc>
                <a:spcPct val="90000"/>
              </a:lnSpc>
              <a:defRPr/>
            </a:pPr>
            <a:r>
              <a:rPr lang="en-US" sz="2400" dirty="0"/>
              <a:t>A man's home is his castle </a:t>
            </a:r>
          </a:p>
        </p:txBody>
      </p:sp>
      <p:sp>
        <p:nvSpPr>
          <p:cNvPr id="47110" name="Rectangle 6"/>
          <p:cNvSpPr>
            <a:spLocks noGrp="1" noRot="1" noChangeArrowheads="1"/>
          </p:cNvSpPr>
          <p:nvPr>
            <p:ph sz="half" idx="2"/>
          </p:nvPr>
        </p:nvSpPr>
        <p:spPr>
          <a:xfrm>
            <a:off x="6190864" y="1905000"/>
            <a:ext cx="4194175" cy="4802188"/>
          </a:xfrm>
          <a:ln w="3175">
            <a:solidFill>
              <a:schemeClr val="tx1">
                <a:lumMod val="95000"/>
              </a:schemeClr>
            </a:solidFill>
          </a:ln>
        </p:spPr>
        <p:txBody>
          <a:bodyPr>
            <a:normAutofit lnSpcReduction="10000"/>
          </a:bodyPr>
          <a:lstStyle/>
          <a:p>
            <a:pPr algn="ctr" eaLnBrk="1" hangingPunct="1">
              <a:lnSpc>
                <a:spcPct val="90000"/>
              </a:lnSpc>
              <a:defRPr/>
            </a:pPr>
            <a:r>
              <a:rPr lang="en-US" sz="2400" b="1" dirty="0">
                <a:solidFill>
                  <a:schemeClr val="tx2">
                    <a:lumMod val="90000"/>
                  </a:schemeClr>
                </a:solidFill>
              </a:rPr>
              <a:t>Mexican</a:t>
            </a:r>
            <a:endParaRPr lang="en-US" sz="2400" dirty="0">
              <a:solidFill>
                <a:schemeClr val="tx2">
                  <a:lumMod val="90000"/>
                </a:schemeClr>
              </a:solidFill>
            </a:endParaRPr>
          </a:p>
          <a:p>
            <a:pPr eaLnBrk="1" hangingPunct="1">
              <a:lnSpc>
                <a:spcPct val="90000"/>
              </a:lnSpc>
              <a:defRPr/>
            </a:pPr>
            <a:r>
              <a:rPr lang="en-US" sz="2400" dirty="0"/>
              <a:t>Better to be a fool with the crowd than to be wise by oneself</a:t>
            </a:r>
          </a:p>
          <a:p>
            <a:pPr eaLnBrk="1" hangingPunct="1">
              <a:lnSpc>
                <a:spcPct val="90000"/>
              </a:lnSpc>
              <a:defRPr/>
            </a:pPr>
            <a:r>
              <a:rPr lang="en-US" sz="2400" dirty="0">
                <a:solidFill>
                  <a:schemeClr val="tx2">
                    <a:lumMod val="90000"/>
                  </a:schemeClr>
                </a:solidFill>
              </a:rPr>
              <a:t>A solitary soul neither sings nor cries</a:t>
            </a:r>
          </a:p>
          <a:p>
            <a:pPr eaLnBrk="1" hangingPunct="1">
              <a:lnSpc>
                <a:spcPct val="90000"/>
              </a:lnSpc>
              <a:defRPr/>
            </a:pPr>
            <a:r>
              <a:rPr lang="en-US" sz="2400" dirty="0"/>
              <a:t>He who divides and shares is left with the best share</a:t>
            </a:r>
          </a:p>
          <a:p>
            <a:pPr eaLnBrk="1" hangingPunct="1">
              <a:lnSpc>
                <a:spcPct val="90000"/>
              </a:lnSpc>
              <a:defRPr/>
            </a:pPr>
            <a:r>
              <a:rPr lang="en-US" sz="2400" dirty="0">
                <a:solidFill>
                  <a:schemeClr val="tx2">
                    <a:lumMod val="90000"/>
                  </a:schemeClr>
                </a:solidFill>
              </a:rPr>
              <a:t>He who wants everything will lose everything</a:t>
            </a:r>
          </a:p>
          <a:p>
            <a:pPr algn="ctr" eaLnBrk="1" hangingPunct="1">
              <a:lnSpc>
                <a:spcPct val="90000"/>
              </a:lnSpc>
              <a:defRPr/>
            </a:pPr>
            <a:r>
              <a:rPr lang="en-US" sz="2400" b="1" dirty="0">
                <a:solidFill>
                  <a:schemeClr val="tx2">
                    <a:lumMod val="90000"/>
                  </a:schemeClr>
                </a:solidFill>
              </a:rPr>
              <a:t>Japan</a:t>
            </a:r>
          </a:p>
          <a:p>
            <a:pPr eaLnBrk="1" hangingPunct="1">
              <a:lnSpc>
                <a:spcPct val="90000"/>
              </a:lnSpc>
              <a:defRPr/>
            </a:pPr>
            <a:r>
              <a:rPr lang="en-US" sz="2400" dirty="0"/>
              <a:t>The nail that stands up gets pounded down</a:t>
            </a:r>
          </a:p>
        </p:txBody>
      </p:sp>
      <p:pic>
        <p:nvPicPr>
          <p:cNvPr id="3" name="Picture 2" descr="A picture containing food&#10;&#10;Description automatically generated">
            <a:extLst>
              <a:ext uri="{FF2B5EF4-FFF2-40B4-BE49-F238E27FC236}">
                <a16:creationId xmlns:a16="http://schemas.microsoft.com/office/drawing/2014/main" id="{5D37D740-0B91-4A20-A217-6F6D7320C8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76178" y="696037"/>
            <a:ext cx="1839644" cy="962747"/>
          </a:xfrm>
          <a:prstGeom prst="rect">
            <a:avLst/>
          </a:prstGeom>
        </p:spPr>
      </p:pic>
      <p:sp>
        <p:nvSpPr>
          <p:cNvPr id="4" name="TextBox 3">
            <a:extLst>
              <a:ext uri="{FF2B5EF4-FFF2-40B4-BE49-F238E27FC236}">
                <a16:creationId xmlns:a16="http://schemas.microsoft.com/office/drawing/2014/main" id="{074D44C5-0914-4F20-B437-4E9924876A56}"/>
              </a:ext>
            </a:extLst>
          </p:cNvPr>
          <p:cNvSpPr txBox="1"/>
          <p:nvPr/>
        </p:nvSpPr>
        <p:spPr>
          <a:xfrm>
            <a:off x="4514463" y="1639733"/>
            <a:ext cx="3352800" cy="230832"/>
          </a:xfrm>
          <a:prstGeom prst="rect">
            <a:avLst/>
          </a:prstGeom>
          <a:noFill/>
        </p:spPr>
        <p:txBody>
          <a:bodyPr wrap="square" rtlCol="0">
            <a:spAutoFit/>
          </a:bodyPr>
          <a:lstStyle/>
          <a:p>
            <a:r>
              <a:rPr lang="en-CA" sz="900" dirty="0">
                <a:hlinkClick r:id="rId3" tooltip="http://son-of-encouragement.blogspot.com/2013/12/what-is-true-friendship-see-proverbs.html"/>
              </a:rPr>
              <a:t>This Photo</a:t>
            </a:r>
            <a:r>
              <a:rPr lang="en-CA" sz="900" dirty="0"/>
              <a:t> by Unknown Author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13591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1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1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1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10">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1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2441089" y="169731"/>
            <a:ext cx="6035936" cy="1022611"/>
          </a:xfrm>
        </p:spPr>
        <p:txBody>
          <a:bodyPr/>
          <a:lstStyle/>
          <a:p>
            <a:pPr eaLnBrk="1" hangingPunct="1">
              <a:defRPr/>
            </a:pPr>
            <a:r>
              <a:rPr lang="en-US" b="1" dirty="0">
                <a:solidFill>
                  <a:schemeClr val="accent2">
                    <a:lumMod val="50000"/>
                  </a:schemeClr>
                </a:solidFill>
              </a:rPr>
              <a:t>Self, Culture, &amp; Cognition</a:t>
            </a:r>
          </a:p>
        </p:txBody>
      </p:sp>
      <p:sp>
        <p:nvSpPr>
          <p:cNvPr id="37891" name="Rectangle 3"/>
          <p:cNvSpPr>
            <a:spLocks noGrp="1" noRot="1" noChangeArrowheads="1"/>
          </p:cNvSpPr>
          <p:nvPr>
            <p:ph type="body" idx="1"/>
          </p:nvPr>
        </p:nvSpPr>
        <p:spPr>
          <a:xfrm>
            <a:off x="279699" y="1192342"/>
            <a:ext cx="11564470" cy="5574218"/>
          </a:xfrm>
        </p:spPr>
        <p:txBody>
          <a:bodyPr>
            <a:normAutofit/>
          </a:bodyPr>
          <a:lstStyle/>
          <a:p>
            <a:pPr marL="0" indent="0" eaLnBrk="1" hangingPunct="1">
              <a:buNone/>
              <a:defRPr/>
            </a:pPr>
            <a:r>
              <a:rPr lang="en-US" dirty="0"/>
              <a:t>Cognitive Biases</a:t>
            </a:r>
          </a:p>
          <a:p>
            <a:pPr marL="0" indent="0" eaLnBrk="1" hangingPunct="1">
              <a:buNone/>
              <a:defRPr/>
            </a:pPr>
            <a:r>
              <a:rPr lang="en-US" dirty="0"/>
              <a:t>How “fundamental” is the </a:t>
            </a:r>
            <a:r>
              <a:rPr lang="en-US" i="1" dirty="0"/>
              <a:t>Fundamental Attribution Error</a:t>
            </a:r>
            <a:r>
              <a:rPr lang="en-US" dirty="0"/>
              <a:t>?</a:t>
            </a:r>
            <a:br>
              <a:rPr lang="en-US" dirty="0"/>
            </a:br>
            <a:br>
              <a:rPr lang="en-US" dirty="0"/>
            </a:br>
            <a:r>
              <a:rPr lang="en-US" sz="2800" b="1" dirty="0"/>
              <a:t>Japanese people have “Modesty Bias” : </a:t>
            </a:r>
            <a:br>
              <a:rPr lang="en-US" dirty="0"/>
            </a:br>
            <a:r>
              <a:rPr lang="en-US" dirty="0"/>
              <a:t>     Judgement of others : Situational </a:t>
            </a:r>
            <a:br>
              <a:rPr lang="en-US" dirty="0"/>
            </a:br>
            <a:r>
              <a:rPr lang="en-US" dirty="0"/>
              <a:t>     Judgement of Self :      Personal </a:t>
            </a:r>
            <a:br>
              <a:rPr lang="en-US" dirty="0"/>
            </a:br>
            <a:endParaRPr lang="en-US" dirty="0"/>
          </a:p>
          <a:p>
            <a:pPr marL="0" indent="0">
              <a:buNone/>
              <a:defRPr/>
            </a:pPr>
            <a:r>
              <a:rPr lang="en-US" u="sng" dirty="0"/>
              <a:t>Self-serving Bias</a:t>
            </a:r>
            <a:br>
              <a:rPr lang="en-US" dirty="0"/>
            </a:br>
            <a:r>
              <a:rPr lang="en-US" dirty="0"/>
              <a:t>   </a:t>
            </a:r>
            <a:r>
              <a:rPr lang="en-US" b="1" dirty="0"/>
              <a:t>Japanese People have “Humility Bias”</a:t>
            </a:r>
            <a:br>
              <a:rPr lang="en-US" b="1" dirty="0"/>
            </a:br>
            <a:r>
              <a:rPr lang="en-US" b="1" dirty="0"/>
              <a:t>            </a:t>
            </a:r>
            <a:r>
              <a:rPr lang="en-US" dirty="0"/>
              <a:t>Take blame for negative outcomes</a:t>
            </a:r>
            <a:br>
              <a:rPr lang="en-US" dirty="0"/>
            </a:br>
            <a:r>
              <a:rPr lang="en-US" dirty="0"/>
              <a:t>             Credit others for own success </a:t>
            </a:r>
          </a:p>
        </p:txBody>
      </p:sp>
      <p:pic>
        <p:nvPicPr>
          <p:cNvPr id="8" name="Picture 7" descr="A statue of a person&#10;&#10;Description automatically generated">
            <a:extLst>
              <a:ext uri="{FF2B5EF4-FFF2-40B4-BE49-F238E27FC236}">
                <a16:creationId xmlns:a16="http://schemas.microsoft.com/office/drawing/2014/main" id="{E3B037FE-E26C-43C8-862E-2938B9CFCA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356"/>
          <a:stretch/>
        </p:blipFill>
        <p:spPr>
          <a:xfrm>
            <a:off x="9111054" y="430866"/>
            <a:ext cx="2733115" cy="3266757"/>
          </a:xfrm>
          <a:prstGeom prst="rect">
            <a:avLst/>
          </a:prstGeom>
        </p:spPr>
      </p:pic>
      <p:sp>
        <p:nvSpPr>
          <p:cNvPr id="9" name="TextBox 8">
            <a:extLst>
              <a:ext uri="{FF2B5EF4-FFF2-40B4-BE49-F238E27FC236}">
                <a16:creationId xmlns:a16="http://schemas.microsoft.com/office/drawing/2014/main" id="{2AB85E7D-D471-4849-8E3C-B5FC2BE01A03}"/>
              </a:ext>
            </a:extLst>
          </p:cNvPr>
          <p:cNvSpPr txBox="1"/>
          <p:nvPr/>
        </p:nvSpPr>
        <p:spPr>
          <a:xfrm>
            <a:off x="8972885" y="3748619"/>
            <a:ext cx="3009451" cy="230832"/>
          </a:xfrm>
          <a:prstGeom prst="rect">
            <a:avLst/>
          </a:prstGeom>
          <a:noFill/>
        </p:spPr>
        <p:txBody>
          <a:bodyPr wrap="square" rtlCol="0">
            <a:spAutoFit/>
          </a:bodyPr>
          <a:lstStyle/>
          <a:p>
            <a:r>
              <a:rPr lang="en-CA" sz="900" dirty="0">
                <a:hlinkClick r:id="rId3" tooltip="https://en.wikipedia.org/wiki/K%C5%8Dtoku-in"/>
              </a:rPr>
              <a:t>This Photo</a:t>
            </a:r>
            <a:r>
              <a:rPr lang="en-CA" sz="900" dirty="0"/>
              <a:t> by Unknown Author is licensed under </a:t>
            </a:r>
            <a:r>
              <a:rPr lang="en-CA" sz="900" dirty="0">
                <a:hlinkClick r:id="rId4" tooltip="https://creativecommons.org/licenses/by-sa/3.0/"/>
              </a:rPr>
              <a:t>CC BY-SA</a:t>
            </a:r>
            <a:endParaRPr lang="en-CA" sz="900" dirty="0"/>
          </a:p>
        </p:txBody>
      </p:sp>
      <p:pic>
        <p:nvPicPr>
          <p:cNvPr id="11" name="Picture 10" descr="A person in a suit and tie&#10;&#10;Description automatically generated">
            <a:extLst>
              <a:ext uri="{FF2B5EF4-FFF2-40B4-BE49-F238E27FC236}">
                <a16:creationId xmlns:a16="http://schemas.microsoft.com/office/drawing/2014/main" id="{A842E9BC-706C-45F7-8811-77BD1F23312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45327" y="3697623"/>
            <a:ext cx="2386375" cy="2539263"/>
          </a:xfrm>
          <a:prstGeom prst="rect">
            <a:avLst/>
          </a:prstGeom>
        </p:spPr>
      </p:pic>
      <p:sp>
        <p:nvSpPr>
          <p:cNvPr id="12" name="TextBox 11">
            <a:extLst>
              <a:ext uri="{FF2B5EF4-FFF2-40B4-BE49-F238E27FC236}">
                <a16:creationId xmlns:a16="http://schemas.microsoft.com/office/drawing/2014/main" id="{428CF5E4-C4C9-4D76-ACDC-CE608531B7AB}"/>
              </a:ext>
            </a:extLst>
          </p:cNvPr>
          <p:cNvSpPr txBox="1"/>
          <p:nvPr/>
        </p:nvSpPr>
        <p:spPr>
          <a:xfrm>
            <a:off x="6754036" y="6253900"/>
            <a:ext cx="3445978" cy="230832"/>
          </a:xfrm>
          <a:prstGeom prst="rect">
            <a:avLst/>
          </a:prstGeom>
          <a:noFill/>
        </p:spPr>
        <p:txBody>
          <a:bodyPr wrap="square" rtlCol="0">
            <a:spAutoFit/>
          </a:bodyPr>
          <a:lstStyle/>
          <a:p>
            <a:r>
              <a:rPr lang="en-CA" sz="900" dirty="0">
                <a:hlinkClick r:id="rId6" tooltip="http://crownedwithlaurels.blogspot.com/2010/07/made-in-japan.html"/>
              </a:rPr>
              <a:t>This Photo</a:t>
            </a:r>
            <a:r>
              <a:rPr lang="en-CA" sz="900" dirty="0"/>
              <a:t> by Unknown Author is licensed under </a:t>
            </a:r>
            <a:r>
              <a:rPr lang="en-CA" sz="900" dirty="0">
                <a:hlinkClick r:id="rId7" tooltip="https://creativecommons.org/licenses/by-nc-nd/3.0/"/>
              </a:rPr>
              <a:t>CC BY-NC-ND</a:t>
            </a:r>
            <a:endParaRPr lang="en-CA"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690</Words>
  <Application>Microsoft Office PowerPoint</Application>
  <PresentationFormat>Widescreen</PresentationFormat>
  <Paragraphs>58</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Culture and Self</vt:lpstr>
      <vt:lpstr>PowerPoint Presentation</vt:lpstr>
      <vt:lpstr>“Tell us about yourself”</vt:lpstr>
      <vt:lpstr>PowerPoint Presentation</vt:lpstr>
      <vt:lpstr>PowerPoint Presentation</vt:lpstr>
      <vt:lpstr>PowerPoint Presentation</vt:lpstr>
      <vt:lpstr>PowerPoint Presentation</vt:lpstr>
      <vt:lpstr>Independent  &amp;  Interdependent  Self in Proverbs </vt:lpstr>
      <vt:lpstr>Self, Culture, &amp; Cognition</vt:lpstr>
      <vt:lpstr>Self, Culture, &amp; Emotion</vt:lpstr>
      <vt:lpstr>Self, Culture, &amp; 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Self</dc:title>
  <dc:creator>Gira Bhatt</dc:creator>
  <cp:lastModifiedBy>Gira Bhatt</cp:lastModifiedBy>
  <cp:revision>4</cp:revision>
  <dcterms:created xsi:type="dcterms:W3CDTF">2020-11-23T03:42:26Z</dcterms:created>
  <dcterms:modified xsi:type="dcterms:W3CDTF">2020-12-06T04:48:35Z</dcterms:modified>
</cp:coreProperties>
</file>