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89" r:id="rId2"/>
    <p:sldId id="293" r:id="rId3"/>
    <p:sldId id="303" r:id="rId4"/>
    <p:sldId id="302" r:id="rId5"/>
    <p:sldId id="290" r:id="rId6"/>
    <p:sldId id="259" r:id="rId7"/>
    <p:sldId id="334" r:id="rId8"/>
    <p:sldId id="261" r:id="rId9"/>
    <p:sldId id="294" r:id="rId10"/>
    <p:sldId id="295" r:id="rId11"/>
    <p:sldId id="281" r:id="rId12"/>
    <p:sldId id="312" r:id="rId13"/>
    <p:sldId id="283" r:id="rId14"/>
    <p:sldId id="264" r:id="rId15"/>
    <p:sldId id="292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 varScale="1">
        <p:scale>
          <a:sx n="103" d="100"/>
          <a:sy n="103" d="100"/>
        </p:scale>
        <p:origin x="6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4A19-BFA6-48F9-A9A7-A6473F6ED328}" type="datetimeFigureOut">
              <a:rPr lang="en-CA" smtClean="0"/>
              <a:t>05-Dec-2020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9188E-B7BC-4A63-ADA3-6103FCF528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4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chart sows the number of population in millions on the left vertical axis and % on the right vertical axis. </a:t>
            </a:r>
            <a:br>
              <a:rPr lang="en-CA" dirty="0"/>
            </a:br>
            <a:r>
              <a:rPr lang="en-CA" dirty="0"/>
              <a:t>On the horizontal Axis are years from 1871 to 2036. This shows a steady growth of Foreign born population in Canada which is projected to be close to 30% by 2036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26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illustration is about the % of immigrants to Canada in 2016. The pie chart on the left shows that between 2011-2016, 16.1% or 1.2 million immigrants arrived. The top 10 source countries shown on the right are Philippines, India, China, Iran, Pakistan, USA, Syria, UK, France, and South Korea.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72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Berry proposed a model to examine the acculturation process. Accordingly, a new immigrant or anyone moving from one cultural context to a different cultural context, has two questions: 1) How much of my own, home or heritage culture do I retain? Do I keep my heritage culture or let it go? And 2) How much of my new, host culture I take in? Do I take it all in or not?  If each question may be answered as simple Yes or No, we get this four-fold scheme. This is described in the next slide.</a:t>
            </a:r>
            <a:br>
              <a:rPr lang="en-US" dirty="0"/>
            </a:br>
            <a:r>
              <a:rPr lang="en-US" dirty="0"/>
              <a:t> If the answer is YES to both, the result is Integration- you keep your heritage culture and also mingle well with your host culture. are comfortable with both cultures. </a:t>
            </a:r>
            <a:br>
              <a:rPr lang="en-US" dirty="0"/>
            </a:br>
            <a:r>
              <a:rPr lang="en-US" dirty="0"/>
              <a:t>If the answer is YES to keep my heritage culture, but NO to the accepting the new host culture, the result is Separation. </a:t>
            </a:r>
            <a:br>
              <a:rPr lang="en-US" dirty="0"/>
            </a:br>
            <a:r>
              <a:rPr lang="en-US" dirty="0"/>
              <a:t>If the answer is NO to keep my heritage culture, but YES to accepting the new host culture, the result is Assimilation</a:t>
            </a:r>
            <a:br>
              <a:rPr lang="en-US" dirty="0"/>
            </a:br>
            <a:r>
              <a:rPr lang="en-US" dirty="0"/>
              <a:t>If the answer is NO to both questions, the result is Marginalization.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34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Berry revised his model to imply that acculturation is not simply YES-NO process. It is fluid and there is a continuum to both questions. </a:t>
            </a:r>
            <a:br>
              <a:rPr lang="en-US" dirty="0"/>
            </a:br>
            <a:r>
              <a:rPr lang="en-US" dirty="0"/>
              <a:t>So in this  illustration he used the circle instead of a 2 X 2 box. Also he added the Host culture’s orientation – How does the larger society feel about the newcomers?</a:t>
            </a:r>
            <a:br>
              <a:rPr lang="en-US" dirty="0"/>
            </a:br>
            <a:r>
              <a:rPr lang="en-US" dirty="0"/>
              <a:t>Do they want them to Integrate?  Assimilate, stay Separate or view them as Marginalized?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10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Bourhis</a:t>
            </a:r>
            <a:r>
              <a:rPr lang="en-US" dirty="0"/>
              <a:t> elaborated on the four-stage acculturation of the newcomer with the Host culture’s attitude towards the newcomers. </a:t>
            </a:r>
            <a:br>
              <a:rPr lang="en-US" dirty="0"/>
            </a:br>
            <a:r>
              <a:rPr lang="en-US" dirty="0"/>
              <a:t>If both agree on a strategy, there is no tension. However if the two groups do not align, there is a tension.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30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of the study indicated that the minority youth’s Integration orientation was positively correlated with Life satisfaction, Self-esteem, and Authentic Living. Their self-reported fighting, their beliefs supporting violence were negatively correlated. </a:t>
            </a:r>
            <a:br>
              <a:rPr lang="en-US" dirty="0"/>
            </a:br>
            <a:r>
              <a:rPr lang="en-US" dirty="0"/>
              <a:t>Among youth with a high score on Assimilation orientation, there was a positive correlation with Belief supporting violence, and negative correlation with Self-esteem, and Authentic Living.</a:t>
            </a:r>
            <a:br>
              <a:rPr lang="en-US" dirty="0"/>
            </a:br>
            <a:r>
              <a:rPr lang="en-US" dirty="0"/>
              <a:t> Among Male Youth, high Marginalization was negatively correlated with Life satisfaction and Self-esteem. For girls with high Marginalization score, there was a positive correlation with </a:t>
            </a:r>
            <a:r>
              <a:rPr lang="en-US"/>
              <a:t>Self-reported fighting.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9188E-B7BC-4A63-ADA3-6103FCF5289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3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DFFA-07B3-4872-873C-2714F98E3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C1E8-E908-459A-BA0F-D3DA6996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696A-6B4E-46E9-891C-A50A5ADE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8770-179C-4D5A-9CC1-2939B138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66B9-6C0E-46B9-A1AE-D1E8C973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BD6B-BDFA-487A-BA8A-2D2478B3F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84B4-C149-4470-BD9C-DC4AE4AF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14A8D-9BE6-496A-98CB-9C2A7CBD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4E48B-9735-4D96-B4F4-BD952677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8C2BB-800F-43A9-ADA7-3E8ED109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5221-9A15-40B8-985E-E963D0C4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373AE-FDDA-4DDA-943B-30DA610F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FB9D7-5DC8-4592-8380-BAB5F9068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CF1FB-BA31-4754-8381-B000D03B8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3BB9F-A4B4-499C-A8B7-35AA2CA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19D3-5533-4FBC-A74D-1AFF2905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019C-ED8D-4A3C-ACFD-F4A13650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486EE-DB1F-4B35-B248-E358EEF74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69C6-7CE5-49CA-835B-3F5C66A16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B906-1E34-4411-8669-38772A45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DD79-23FF-4EA1-8F45-DD1AAD8E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E2266-578C-432A-B8A3-1BAC1576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051D-E04C-4D0A-970C-7B80ABFE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DDB-903D-43DB-BB1D-B4BEF4FA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0D367-431C-482F-912B-D403D9B429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5BA4-70E4-4B49-B927-3FB7B426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FED6-876F-46B6-B3A9-4F85E123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C25F9-121C-4452-AF77-350C9743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09B5-CA9A-47CF-B493-CB11025F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F5BF-CA4A-484F-A25C-9D12C685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3572A-CB7E-4763-A507-430218B93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2EB6-24A6-4680-AB2F-6B2B3FBE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DAECF-8BD7-4E85-848A-18A17FB74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3B119-E6B2-48D3-9EB8-262284A8C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1C4F7-6C21-4898-AD41-C10DEC3B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F2794-06BE-4F42-BE26-44F3EC0F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7546A-34AE-4538-8DA0-71F64CC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5C466-AEC3-49D0-82DF-EDDD8F1F5D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D1D1-93BF-4741-9279-EB576CDF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CD8D9-77B5-4218-947D-063A0A654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69576-BE73-47C6-A542-ACB38540B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4C674-43C2-44F6-8DC0-1ACBCFC2F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22A3F-0B1D-4FBA-93F7-D775851FD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A257E-8DBF-41E4-A024-830FE274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82EC4-3617-4F79-8AF4-D313932C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B593C-F1FA-45E0-8974-EEB28769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5300E-EFF4-4CCA-A686-C9A926AC2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87C6-325B-4848-8B36-11867AFF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A8FD8-4BE4-4C10-9354-11230128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1BD8B-63C9-4248-BD48-F4389EDF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58519-D965-4D57-8163-147E2F56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D9BB0-0036-4C4F-8068-F151BEF40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B7F37-F672-4B7C-BE3A-524BE078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47153-B39F-4A09-80D7-23A72E27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E9A12-AFF5-4371-8143-3F6C964A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54E05-919B-4C81-9161-A8E1B9947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85EE-C902-47A4-B8D0-99A5F0EA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AF9-606D-4BA9-B189-70E72745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1DAF7-39D5-4C07-A643-036A7B68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5431-3B3C-435A-84F6-416C80B0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E5EB9-E6A0-4EA8-87E2-FAF5E0EA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0A14E-16AB-428B-B756-35B13BDB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8998C-A276-48C9-A43B-8401E793E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0C34-842E-4595-B0C2-09F0579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73E42-B9D1-4AB6-9318-A5267083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E3365-33AE-4519-8201-84BAA73E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78F2B-1193-41DC-942B-65B1C42F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8126D-66B4-42AD-8239-FE4DB573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AB58-422F-4A29-9898-5086AC75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A145F-35E5-44BC-9360-DF2ECC747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5BE9A-0A40-4DA3-8F93-F7FB6B5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3FAA5-2398-4644-AF25-056CF75B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F8E3-121C-4801-95F4-BD9FC6120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8C07D-5B46-4878-AFAA-B40FBD8D6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F44-5E8A-48F7-8B1D-6EFD31661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61D7B-BCB9-4515-842A-7F4B10A330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second-generation-immigrant-kids-have-an-edge-in-academics-3974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s://en.wikipedia.org/wiki/Truth_and_Reconciliation_Commission_of_Canada" TargetMode="External"/><Relationship Id="rId7" Type="http://schemas.openxmlformats.org/officeDocument/2006/relationships/hyperlink" Target="https://activehistory.ca/2017/02/teaching-the-legacy-of-the-sixties-scoo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flickr.com/photos/lac-bac/14112742441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tress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20/a-stressful-new-decade-the-latest-information-on-how-stress-shapes-our-minds-and-bodie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tenoughgood.com/2011/06/importance-of-tolerance/toleranc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moving-united-states-canada-keep-four-hidden-costs-mind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middleeastmonitor.com/20170622-un-refugee-agency-obtains-fatwa-to-distribute-zakat/" TargetMode="External"/><Relationship Id="rId7" Type="http://schemas.openxmlformats.org/officeDocument/2006/relationships/hyperlink" Target="https://www.opensocietyfoundations.org/voices/how-private-sponsorship-programs-could-help-resettle-refuge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flickr.com/photos/ufv/24034658759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21c.trubox.ca/2016/75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reflections.blogspot.com/2015/06/l-role-in-purpose-driven-workplac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58" y="67263"/>
            <a:ext cx="3854686" cy="1083660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Acculturation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213F46C-1E91-4224-AA6D-2783C8BD2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518" r="12823" b="-1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87594-6455-4AC2-8773-08BFA1C6DFA0}"/>
              </a:ext>
            </a:extLst>
          </p:cNvPr>
          <p:cNvSpPr txBox="1"/>
          <p:nvPr/>
        </p:nvSpPr>
        <p:spPr>
          <a:xfrm>
            <a:off x="2750819" y="6332927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theconversation.com/second-generation-immigrant-kids-have-an-edge-in-academics-397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E8967-480A-4BE6-9621-AB96765E2459}"/>
              </a:ext>
            </a:extLst>
          </p:cNvPr>
          <p:cNvSpPr txBox="1"/>
          <p:nvPr/>
        </p:nvSpPr>
        <p:spPr>
          <a:xfrm>
            <a:off x="6667644" y="5650582"/>
            <a:ext cx="228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Slides created by</a:t>
            </a:r>
            <a:br>
              <a:rPr lang="en-US" sz="1200" b="1" dirty="0"/>
            </a:br>
            <a:r>
              <a:rPr lang="en-US" sz="1200" b="1" dirty="0"/>
              <a:t>Dr. Gira Bhatt</a:t>
            </a:r>
            <a:br>
              <a:rPr lang="en-US" sz="1200" b="1" dirty="0"/>
            </a:br>
            <a:r>
              <a:rPr lang="en-US" sz="1200" b="1" dirty="0"/>
              <a:t>Kwantlen Polytechnic University</a:t>
            </a:r>
            <a:br>
              <a:rPr lang="en-US" sz="1200" dirty="0"/>
            </a:br>
            <a:r>
              <a:rPr lang="en-CA" sz="1200" dirty="0">
                <a:hlinkClick r:id="rId5"/>
              </a:rPr>
              <a:t>CC BY NC-SA 4.0</a:t>
            </a:r>
            <a:endParaRPr lang="en-CA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r>
              <a:rPr lang="en-CA" sz="2400" b="1" dirty="0"/>
              <a:t>The Interactive Acculturation Model </a:t>
            </a:r>
            <a:br>
              <a:rPr lang="en-CA" sz="2400" dirty="0"/>
            </a:br>
            <a:r>
              <a:rPr lang="en-CA" sz="2400" b="1" dirty="0"/>
              <a:t>Richard </a:t>
            </a:r>
            <a:r>
              <a:rPr lang="en-CA" sz="2400" b="1" dirty="0" err="1"/>
              <a:t>Bourhis</a:t>
            </a:r>
            <a:r>
              <a:rPr lang="en-CA" sz="2400" b="1" dirty="0"/>
              <a:t> (2010)  (U of Montreal)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219200"/>
          <a:ext cx="8762999" cy="5164603"/>
        </p:xfrm>
        <a:graphic>
          <a:graphicData uri="http://schemas.openxmlformats.org/drawingml/2006/table">
            <a:tbl>
              <a:tblPr/>
              <a:tblGrid>
                <a:gridCol w="76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909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Host Culture’s Acceptance/Expectation</a:t>
                      </a:r>
                      <a:endParaRPr lang="en-US" sz="105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Integration</a:t>
                      </a:r>
                      <a:endParaRPr lang="en-US" sz="105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Assimilation</a:t>
                      </a:r>
                      <a:endParaRPr lang="en-US" sz="105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Separation</a:t>
                      </a:r>
                      <a:endParaRPr lang="en-US" sz="105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Marginalization</a:t>
                      </a:r>
                      <a:endParaRPr lang="en-US" sz="105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776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New /Acculturating Groups</a:t>
                      </a:r>
                      <a:endParaRPr lang="en-US" sz="10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Integration 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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Assimilation 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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Separation 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</a:t>
                      </a: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Marginalization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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?</a:t>
                      </a:r>
                    </a:p>
                  </a:txBody>
                  <a:tcPr marL="50159" marR="50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FFB138-9B90-4479-8DDD-F1FEA8B186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chemeClr val="tx1"/>
                </a:solidFill>
              </a:rPr>
              <a:t>Berry's Scheme of Acculturative Attitude Styles (Berry, 1997)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E8BC47F-AB79-473D-95B2-4062ACEFD47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0323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4000" b="1" dirty="0">
                <a:solidFill>
                  <a:schemeClr val="hlink"/>
                </a:solidFill>
              </a:rPr>
              <a:t>Deculturation</a:t>
            </a:r>
            <a:r>
              <a:rPr lang="en-US" sz="4000" b="1" dirty="0"/>
              <a:t> </a:t>
            </a:r>
            <a:r>
              <a:rPr lang="en-US" dirty="0"/>
              <a:t>was defined by Berry (1984) as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dirty="0"/>
              <a:t>a pattern that </a:t>
            </a:r>
            <a:r>
              <a:rPr lang="en-US" sz="4000" i="1" dirty="0"/>
              <a:t>"occurs when a group's culture is not maintained and when there is no participation in the affairs of the dominant group"</a:t>
            </a:r>
            <a:r>
              <a:rPr lang="en-US" sz="4000" dirty="0"/>
              <a:t> (p. 357).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A7830-3E5D-40CB-AF9B-4E7D4244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55128"/>
            <a:ext cx="3962400" cy="126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300" b="1" dirty="0"/>
              <a:t>Forced Assimilation</a:t>
            </a:r>
            <a:br>
              <a:rPr lang="en-US" sz="2300" b="1" dirty="0"/>
            </a:br>
            <a:r>
              <a:rPr lang="en-US" sz="2300" b="1" dirty="0"/>
              <a:t>Residential Schools:</a:t>
            </a:r>
            <a:br>
              <a:rPr lang="en-US" sz="2300" b="1" dirty="0"/>
            </a:br>
            <a:r>
              <a:rPr lang="en-US" sz="2300" b="1" dirty="0"/>
              <a:t>   The Tainted History in Canada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5A68986-CCA6-4DD6-90E8-3ADA5A5C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9877" y="857778"/>
            <a:ext cx="4190207" cy="156085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C188DDA0-6722-4EF2-860B-F3BA29CB0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228" y="1856851"/>
            <a:ext cx="2990032" cy="225747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7E956AE-5438-46C2-BD1F-F989B88FA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70004" y="3094494"/>
            <a:ext cx="5663699" cy="277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D71466-0469-4038-B7B5-C58463F72D20}"/>
              </a:ext>
            </a:extLst>
          </p:cNvPr>
          <p:cNvSpPr txBox="1"/>
          <p:nvPr/>
        </p:nvSpPr>
        <p:spPr>
          <a:xfrm>
            <a:off x="6629400" y="6210936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7" tooltip="https://activehistory.ca/2017/02/teaching-the-legacy-of-the-sixties-scoo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8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005BF-BE54-4246-BCC3-FE5876285B6E}"/>
              </a:ext>
            </a:extLst>
          </p:cNvPr>
          <p:cNvSpPr txBox="1"/>
          <p:nvPr/>
        </p:nvSpPr>
        <p:spPr>
          <a:xfrm>
            <a:off x="6743042" y="221857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en.wikipedia.org/wiki/Truth_and_Reconciliation_Commission_of_Cana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FC732-5F1C-4A6A-9E1F-45CAD6DE0007}"/>
              </a:ext>
            </a:extLst>
          </p:cNvPr>
          <p:cNvSpPr txBox="1"/>
          <p:nvPr/>
        </p:nvSpPr>
        <p:spPr>
          <a:xfrm>
            <a:off x="954153" y="4714807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5" tooltip="https://www.flickr.com/photos/lac-bac/141127424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5155599-C9E9-4E82-81B7-19C0C281FA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59492"/>
            <a:ext cx="366077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</a:rPr>
              <a:t>Acculturative Stress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5FFB23A-5AF7-48DF-BF15-ACD8D860C73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95631"/>
            <a:ext cx="8540750" cy="553376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dirty="0"/>
              <a:t>has been characterized as: </a:t>
            </a:r>
            <a:br>
              <a:rPr lang="en-US" sz="2800" dirty="0"/>
            </a:br>
            <a:r>
              <a:rPr lang="en-US" sz="2800" b="1" dirty="0">
                <a:solidFill>
                  <a:schemeClr val="hlink"/>
                </a:solidFill>
              </a:rPr>
              <a:t>one form of stress that is due to </a:t>
            </a:r>
            <a:br>
              <a:rPr lang="en-US" sz="2800" b="1" dirty="0">
                <a:solidFill>
                  <a:schemeClr val="hlink"/>
                </a:solidFill>
              </a:rPr>
            </a:br>
            <a:r>
              <a:rPr lang="en-US" sz="2800" b="1" dirty="0">
                <a:solidFill>
                  <a:schemeClr val="hlink"/>
                </a:solidFill>
              </a:rPr>
              <a:t>challenges in the process of acculturation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It has been observed as: "a particular set of stress behaviours . . .lowered mental health status (especially anxiety, depression), feelings of marginality and alienation, heightened psychosomatic symptom level, and identity confusion.“  (Berry et al., 1992, p. 284).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b="1" dirty="0">
                <a:solidFill>
                  <a:schemeClr val="hlink"/>
                </a:solidFill>
              </a:rPr>
              <a:t>"Social support"</a:t>
            </a:r>
            <a:r>
              <a:rPr lang="en-US" sz="2800" dirty="0"/>
              <a:t> or having "supportive relationship with both cultures" and "links to one's heritage are associated with lower stress." (Berry, 1997, p. 25).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b="1" dirty="0">
                <a:solidFill>
                  <a:schemeClr val="hlink"/>
                </a:solidFill>
              </a:rPr>
              <a:t>Higher levels of education</a:t>
            </a:r>
            <a:r>
              <a:rPr lang="en-US" sz="2800" dirty="0"/>
              <a:t> have also been associated with lower levels of stress (Berry, 1997).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0AF45B2-4FA9-45AC-AE7F-2E52A2578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2388" y="21649"/>
            <a:ext cx="1447800" cy="1742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285E8-FF4A-4577-84EC-28E6D0A72E8D}"/>
              </a:ext>
            </a:extLst>
          </p:cNvPr>
          <p:cNvSpPr txBox="1"/>
          <p:nvPr/>
        </p:nvSpPr>
        <p:spPr>
          <a:xfrm>
            <a:off x="5791201" y="1652425"/>
            <a:ext cx="3051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www.pngall.com/stress-pn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/3.0/"/>
              </a:rPr>
              <a:t>CC BY-NC</a:t>
            </a:r>
            <a:endParaRPr lang="en-CA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3857"/>
            <a:ext cx="7623175" cy="533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/>
              <a:t>    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Voluntariness of Contact and Acculturative Stress 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19200"/>
            <a:ext cx="8540750" cy="5565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Voluntary people (immigrants, sojourners and ethnic groups) are less likely to be stressed than </a:t>
            </a:r>
            <a:r>
              <a:rPr lang="en-US" sz="2400" i="1" dirty="0"/>
              <a:t>involuntary</a:t>
            </a:r>
            <a:r>
              <a:rPr lang="en-US" sz="2400" dirty="0"/>
              <a:t> peoples (refugees).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Berry, Kim, </a:t>
            </a:r>
            <a:r>
              <a:rPr lang="en-US" sz="1800" dirty="0" err="1"/>
              <a:t>Minde</a:t>
            </a:r>
            <a:r>
              <a:rPr lang="en-US" sz="1800" dirty="0"/>
              <a:t>, &amp; </a:t>
            </a:r>
            <a:r>
              <a:rPr lang="en-US" sz="1800" dirty="0" err="1"/>
              <a:t>Mok</a:t>
            </a:r>
            <a:r>
              <a:rPr lang="en-US" sz="1800" dirty="0"/>
              <a:t> (1987) 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400" b="1" dirty="0">
                <a:solidFill>
                  <a:schemeClr val="hlink"/>
                </a:solidFill>
              </a:rPr>
              <a:t>Immigrants: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dirty="0"/>
              <a:t>Koreans in Toronto had a mean stress score = </a:t>
            </a:r>
            <a:r>
              <a:rPr lang="en-US" sz="2400" u="sng" dirty="0"/>
              <a:t>3.08 </a:t>
            </a:r>
            <a:endParaRPr lang="en-US" sz="2400" b="1" u="sng" dirty="0"/>
          </a:p>
          <a:p>
            <a:pPr eaLnBrk="1" hangingPunct="1">
              <a:defRPr/>
            </a:pPr>
            <a:r>
              <a:rPr lang="en-US" sz="2400" b="1" dirty="0">
                <a:solidFill>
                  <a:schemeClr val="hlink"/>
                </a:solidFill>
              </a:rPr>
              <a:t>Refugees: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dirty="0"/>
              <a:t>Vietnamese in Kingston, mean stress score = </a:t>
            </a:r>
            <a:r>
              <a:rPr lang="en-US" sz="2400" u="sng" dirty="0"/>
              <a:t>5.61</a:t>
            </a:r>
            <a:r>
              <a:rPr lang="en-US" sz="2400" dirty="0"/>
              <a:t> </a:t>
            </a:r>
            <a:endParaRPr lang="en-US" sz="2400" b="1" dirty="0"/>
          </a:p>
          <a:p>
            <a:pPr eaLnBrk="1" hangingPunct="1">
              <a:defRPr/>
            </a:pPr>
            <a:r>
              <a:rPr lang="en-US" sz="2400" b="1" dirty="0">
                <a:solidFill>
                  <a:schemeClr val="hlink"/>
                </a:solidFill>
              </a:rPr>
              <a:t>Sojourners: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br>
              <a:rPr lang="en-US" sz="2400" dirty="0">
                <a:solidFill>
                  <a:schemeClr val="hlink"/>
                </a:solidFill>
              </a:rPr>
            </a:br>
            <a:r>
              <a:rPr lang="en-US" sz="2400" dirty="0"/>
              <a:t>Malaysian in Kingston, mean stress score = </a:t>
            </a:r>
            <a:r>
              <a:rPr lang="en-US" sz="2400" u="sng" dirty="0"/>
              <a:t>6.08 </a:t>
            </a:r>
            <a:br>
              <a:rPr lang="en-US" sz="2400" u="sng" dirty="0"/>
            </a:br>
            <a:r>
              <a:rPr lang="en-US" sz="2400" dirty="0"/>
              <a:t>Chinese students, Queens University, </a:t>
            </a:r>
            <a:br>
              <a:rPr lang="en-US" sz="2400" dirty="0"/>
            </a:br>
            <a:r>
              <a:rPr lang="en-US" sz="2400" dirty="0"/>
              <a:t>                                 means stress score = </a:t>
            </a:r>
            <a:r>
              <a:rPr lang="en-US" sz="2400" u="sng" dirty="0"/>
              <a:t>3.42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BACBFCC-D21B-4F55-9DF5-953663DD9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8424" y="1996046"/>
            <a:ext cx="2287588" cy="1464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EFD65-6D85-49FE-BB9E-A6292ECB1421}"/>
              </a:ext>
            </a:extLst>
          </p:cNvPr>
          <p:cNvSpPr txBox="1"/>
          <p:nvPr/>
        </p:nvSpPr>
        <p:spPr>
          <a:xfrm>
            <a:off x="3420430" y="3464767"/>
            <a:ext cx="3203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sitn.hms.harvard.edu/flash/2020/a-stressful-new-decade-the-latest-information-on-how-stress-shapes-our-minds-and-bodie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8725"/>
            <a:ext cx="8540750" cy="838200"/>
          </a:xfrm>
        </p:spPr>
        <p:txBody>
          <a:bodyPr/>
          <a:lstStyle/>
          <a:p>
            <a:pPr algn="ctr"/>
            <a:r>
              <a:rPr lang="en-CA" sz="3200" b="1" dirty="0">
                <a:solidFill>
                  <a:schemeClr val="accent2">
                    <a:lumMod val="50000"/>
                  </a:schemeClr>
                </a:solidFill>
              </a:rPr>
              <a:t>Acculturation and Ethnic Minority Youth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3429000"/>
            <a:ext cx="8212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CA" dirty="0"/>
            </a:br>
            <a:r>
              <a:rPr lang="en-CA" sz="2800" b="1" dirty="0">
                <a:latin typeface="Calibri" pitchFamily="34" charset="0"/>
              </a:rPr>
              <a:t>* 145 ethnic minority youth in high school Grade 8</a:t>
            </a:r>
            <a:br>
              <a:rPr lang="en-CA" sz="2800" b="1" dirty="0">
                <a:latin typeface="Calibri" pitchFamily="34" charset="0"/>
              </a:rPr>
            </a:br>
            <a:r>
              <a:rPr lang="en-CA" sz="2800" b="1" dirty="0">
                <a:latin typeface="Calibri" pitchFamily="34" charset="0"/>
              </a:rPr>
              <a:t>  </a:t>
            </a:r>
            <a:br>
              <a:rPr lang="en-CA" sz="2800" b="1" dirty="0">
                <a:latin typeface="Calibri" pitchFamily="34" charset="0"/>
              </a:rPr>
            </a:br>
            <a:r>
              <a:rPr lang="en-CA" sz="2800" b="1" dirty="0">
                <a:latin typeface="Calibri" pitchFamily="34" charset="0"/>
              </a:rPr>
              <a:t>* S</a:t>
            </a:r>
            <a:r>
              <a:rPr lang="en-CA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poke language other than English before age 5</a:t>
            </a:r>
            <a:br>
              <a:rPr lang="en-CA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lang="en-CA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76200">
              <a:buClr>
                <a:srgbClr val="F56639"/>
              </a:buClr>
              <a:defRPr/>
            </a:pPr>
            <a:r>
              <a:rPr lang="en-CA" sz="2800" dirty="0">
                <a:latin typeface="Calibri" pitchFamily="34" charset="0"/>
              </a:rPr>
              <a:t>          72 males,  73 females</a:t>
            </a:r>
          </a:p>
          <a:p>
            <a:pPr marL="76200">
              <a:buClr>
                <a:srgbClr val="F56639"/>
              </a:buClr>
              <a:defRPr/>
            </a:pPr>
            <a:r>
              <a:rPr lang="en-CA" sz="2800" dirty="0">
                <a:latin typeface="Calibri" pitchFamily="34" charset="0"/>
              </a:rPr>
              <a:t>          Mean age 13.1, SD .41</a:t>
            </a:r>
            <a:endParaRPr lang="en-US" sz="2800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503EA8-ADAD-411C-8FB9-9B971E47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977244"/>
            <a:ext cx="2307834" cy="22574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C2968C-F4FA-4E76-870C-EFBAC1649BB3}"/>
              </a:ext>
            </a:extLst>
          </p:cNvPr>
          <p:cNvSpPr txBox="1"/>
          <p:nvPr/>
        </p:nvSpPr>
        <p:spPr>
          <a:xfrm>
            <a:off x="5511084" y="3236294"/>
            <a:ext cx="3632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notenoughgood.com/2011/06/importance-of-tolerance/tolerance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DDC479-8376-480D-8C7B-75270454C51A}"/>
              </a:ext>
            </a:extLst>
          </p:cNvPr>
          <p:cNvSpPr txBox="1"/>
          <p:nvPr/>
        </p:nvSpPr>
        <p:spPr>
          <a:xfrm>
            <a:off x="301625" y="1420412"/>
            <a:ext cx="427037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       Acting Together:</a:t>
            </a:r>
            <a:br>
              <a:rPr lang="en-CA" sz="2800" dirty="0"/>
            </a:br>
            <a:r>
              <a:rPr lang="en-CA" sz="2800" dirty="0"/>
              <a:t> Community-University Research Alliance Project</a:t>
            </a:r>
            <a:br>
              <a:rPr lang="en-CA" sz="2800" dirty="0"/>
            </a:br>
            <a:r>
              <a:rPr lang="en-CA" sz="2800" dirty="0"/>
              <a:t> at KPU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97092"/>
              </p:ext>
            </p:extLst>
          </p:nvPr>
        </p:nvGraphicFramePr>
        <p:xfrm>
          <a:off x="228600" y="609600"/>
          <a:ext cx="8686801" cy="6229384"/>
        </p:xfrm>
        <a:graphic>
          <a:graphicData uri="http://schemas.openxmlformats.org/drawingml/2006/table">
            <a:tbl>
              <a:tblPr/>
              <a:tblGrid>
                <a:gridCol w="170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Integration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Separation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Assimilation</a:t>
                      </a:r>
                      <a: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Marginalization</a:t>
                      </a:r>
                      <a:r>
                        <a:rPr lang="en-CA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Life Satisfaction 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.16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.050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 NS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NS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- .23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.046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(Boys only)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5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Self-Esteem 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.16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.048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 NS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- .24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.038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(Girls only)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- .23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.047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(Boys only)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Self-reported</a:t>
                      </a:r>
                      <a:b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Fighting 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-.17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.043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NS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.24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.043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(Girls only)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.23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.005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0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Belief Supporting Violence 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-.34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.000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NS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.28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.001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NS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 Living 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 .20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.016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 NS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 - .23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u="sng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.049</a:t>
                      </a:r>
                      <a:b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(Girls  only)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NS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52" marR="82852" marT="41426" marB="414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0"/>
          <p:cNvSpPr txBox="1">
            <a:spLocks/>
          </p:cNvSpPr>
          <p:nvPr/>
        </p:nvSpPr>
        <p:spPr>
          <a:xfrm>
            <a:off x="69850" y="1752600"/>
            <a:ext cx="907415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21.9% of Canadians are foreign born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from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200 countries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speak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94 Languages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r>
              <a:rPr lang="en-US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250 Ethnic Origins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(Stats Can, 2016)</a:t>
            </a:r>
          </a:p>
        </p:txBody>
      </p:sp>
      <p:pic>
        <p:nvPicPr>
          <p:cNvPr id="6" name="Picture 5" descr="A close up of a flag&#10;&#10;Description automatically generated">
            <a:extLst>
              <a:ext uri="{FF2B5EF4-FFF2-40B4-BE49-F238E27FC236}">
                <a16:creationId xmlns:a16="http://schemas.microsoft.com/office/drawing/2014/main" id="{5AB8F4A5-A1BC-4008-80B2-C9478259A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79" y="2808864"/>
            <a:ext cx="3316593" cy="1971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BBEBC8-347F-4090-BDD9-9915EF2A05F5}"/>
              </a:ext>
            </a:extLst>
          </p:cNvPr>
          <p:cNvSpPr txBox="1"/>
          <p:nvPr/>
        </p:nvSpPr>
        <p:spPr>
          <a:xfrm>
            <a:off x="79181" y="4826437"/>
            <a:ext cx="3228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www.groundreport.com/moving-united-states-canada-keep-four-hidden-costs-mind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/3.0/"/>
              </a:rPr>
              <a:t>CC BY-NC</a:t>
            </a:r>
            <a:endParaRPr lang="en-CA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BB9D-F3D4-4F79-8E37-17A533E4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b="1" dirty="0">
                <a:solidFill>
                  <a:srgbClr val="C00000"/>
                </a:solidFill>
              </a:rPr>
              <a:t>Number &amp; Proportion of Foreign-born Population in Canada: 1871-2036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AE76DC-3300-4F5D-AB84-DAF0A94AA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5735"/>
            <a:ext cx="6172200" cy="5529845"/>
          </a:xfrm>
        </p:spPr>
      </p:pic>
    </p:spTree>
    <p:extLst>
      <p:ext uri="{BB962C8B-B14F-4D97-AF65-F5344CB8AC3E}">
        <p14:creationId xmlns:p14="http://schemas.microsoft.com/office/powerpoint/2010/main" val="282986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190F2-1590-43F9-B2DB-D117B50A0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b="80938"/>
          <a:stretch/>
        </p:blipFill>
        <p:spPr>
          <a:xfrm>
            <a:off x="1513420" y="381000"/>
            <a:ext cx="6117159" cy="16015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FF06F-48F2-4B91-A69C-305CB33EA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0"/>
          <a:stretch/>
        </p:blipFill>
        <p:spPr>
          <a:xfrm>
            <a:off x="457200" y="2209800"/>
            <a:ext cx="872376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CA" sz="4500" b="1"/>
              <a:t>Newcomers to Canada</a:t>
            </a:r>
            <a:endParaRPr lang="en-US" sz="4500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in a tent&#10;&#10;Description automatically generated">
            <a:extLst>
              <a:ext uri="{FF2B5EF4-FFF2-40B4-BE49-F238E27FC236}">
                <a16:creationId xmlns:a16="http://schemas.microsoft.com/office/drawing/2014/main" id="{FC74DFBF-D39C-4C1D-BCC1-4D7FA6F5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6" b="727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29035"/>
            <a:ext cx="5011674" cy="361062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CA" sz="1600" dirty="0"/>
          </a:p>
          <a:p>
            <a:pPr>
              <a:defRPr/>
            </a:pPr>
            <a:r>
              <a:rPr lang="en-CA" sz="3200" dirty="0"/>
              <a:t>Immigrants</a:t>
            </a:r>
            <a:br>
              <a:rPr lang="en-CA" sz="3200" dirty="0"/>
            </a:br>
            <a:endParaRPr lang="en-CA" sz="3200" dirty="0"/>
          </a:p>
          <a:p>
            <a:pPr>
              <a:defRPr/>
            </a:pPr>
            <a:r>
              <a:rPr lang="en-CA" sz="3200" dirty="0"/>
              <a:t>Refugees</a:t>
            </a:r>
            <a:br>
              <a:rPr lang="en-CA" sz="3200" dirty="0"/>
            </a:br>
            <a:endParaRPr lang="en-CA" sz="3200" dirty="0"/>
          </a:p>
          <a:p>
            <a:pPr>
              <a:defRPr/>
            </a:pPr>
            <a:r>
              <a:rPr lang="en-CA" sz="3200"/>
              <a:t>Soujourners </a:t>
            </a:r>
            <a:r>
              <a:rPr lang="en-CA" sz="3200" dirty="0"/>
              <a:t>(Temporary); </a:t>
            </a:r>
            <a:br>
              <a:rPr lang="en-CA" sz="3200" dirty="0"/>
            </a:br>
            <a:r>
              <a:rPr lang="en-CA" sz="3200" dirty="0"/>
              <a:t>e.g., Students, Diplomats, </a:t>
            </a:r>
            <a:br>
              <a:rPr lang="en-CA" sz="3200" dirty="0"/>
            </a:br>
            <a:r>
              <a:rPr lang="en-CA" sz="3200" dirty="0"/>
              <a:t>         Business groups</a:t>
            </a:r>
            <a:br>
              <a:rPr lang="en-CA" sz="3200" dirty="0"/>
            </a:br>
            <a:endParaRPr lang="en-CA" sz="3200" dirty="0"/>
          </a:p>
          <a:p>
            <a:pPr>
              <a:defRPr/>
            </a:pPr>
            <a:r>
              <a:rPr lang="en-CA" sz="3200" dirty="0"/>
              <a:t>Tourists</a:t>
            </a:r>
            <a:endParaRPr lang="en-US" sz="3200" dirty="0"/>
          </a:p>
        </p:txBody>
      </p:sp>
      <p:pic>
        <p:nvPicPr>
          <p:cNvPr id="8" name="Picture 7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10D668DE-D3E1-48D9-9BB2-A8DE4D2F7C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6" b="727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DF6C1F49-ACCC-4797-B5C7-73AE26829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6" b="727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6DB00-D171-4A4A-BAE4-9B5A02B67C1D}"/>
              </a:ext>
            </a:extLst>
          </p:cNvPr>
          <p:cNvSpPr txBox="1"/>
          <p:nvPr/>
        </p:nvSpPr>
        <p:spPr>
          <a:xfrm>
            <a:off x="6684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7" tooltip="https://www.opensocietyfoundations.org/voices/how-private-sponsorship-programs-could-help-resettle-refuge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9FFE1-A019-4132-A4F2-595631DB0769}"/>
              </a:ext>
            </a:extLst>
          </p:cNvPr>
          <p:cNvSpPr txBox="1"/>
          <p:nvPr/>
        </p:nvSpPr>
        <p:spPr>
          <a:xfrm>
            <a:off x="6957184" y="434908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5" tooltip="https://www.flickr.com/photos/ufv/240346587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E5A0C-E50E-47BF-A13D-ACC92C97A500}"/>
              </a:ext>
            </a:extLst>
          </p:cNvPr>
          <p:cNvSpPr txBox="1"/>
          <p:nvPr/>
        </p:nvSpPr>
        <p:spPr>
          <a:xfrm>
            <a:off x="6703909" y="204022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s://www.middleeastmonitor.com/20170622-un-refugee-agency-obtains-fatwa-to-distribute-zaka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04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Canada’s Multiculturalism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762000"/>
            <a:ext cx="8540750" cy="5337175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eaLnBrk="1" hangingPunct="1">
              <a:buNone/>
              <a:defRPr/>
            </a:pPr>
            <a:endParaRPr lang="en-US" sz="2800" u="sng" dirty="0"/>
          </a:p>
          <a:p>
            <a:pPr marL="0" indent="0" algn="ctr" eaLnBrk="1" hangingPunct="1">
              <a:buNone/>
              <a:defRPr/>
            </a:pPr>
            <a:r>
              <a:rPr lang="en-US" sz="5100" u="sng" dirty="0"/>
              <a:t>Two principal elements of the Multiculturalism policy</a:t>
            </a:r>
            <a:r>
              <a:rPr lang="en-US" sz="5100" dirty="0"/>
              <a:t>,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eaLnBrk="1" hangingPunct="1">
              <a:defRPr/>
            </a:pPr>
            <a:r>
              <a:rPr lang="en-US" sz="5100" dirty="0">
                <a:solidFill>
                  <a:schemeClr val="hlink"/>
                </a:solidFill>
              </a:rPr>
              <a:t>1) Maintenance of traditions</a:t>
            </a:r>
            <a:br>
              <a:rPr lang="en-US" sz="5100" dirty="0">
                <a:solidFill>
                  <a:schemeClr val="hlink"/>
                </a:solidFill>
              </a:rPr>
            </a:br>
            <a:r>
              <a:rPr lang="en-US" sz="5100" dirty="0"/>
              <a:t>            </a:t>
            </a:r>
            <a:br>
              <a:rPr lang="en-US" sz="5100" dirty="0"/>
            </a:br>
            <a:r>
              <a:rPr lang="en-US" sz="5100" dirty="0"/>
              <a:t>           and </a:t>
            </a:r>
            <a:br>
              <a:rPr lang="en-US" sz="5100" dirty="0"/>
            </a:br>
            <a:endParaRPr lang="en-US" sz="5100" dirty="0"/>
          </a:p>
          <a:p>
            <a:pPr eaLnBrk="1" hangingPunct="1">
              <a:defRPr/>
            </a:pPr>
            <a:r>
              <a:rPr lang="en-US" sz="5100" dirty="0">
                <a:solidFill>
                  <a:schemeClr val="hlink"/>
                </a:solidFill>
              </a:rPr>
              <a:t>2)</a:t>
            </a:r>
            <a:r>
              <a:rPr lang="en-US" sz="5100" dirty="0"/>
              <a:t> </a:t>
            </a:r>
            <a:r>
              <a:rPr lang="en-US" sz="5100" dirty="0">
                <a:solidFill>
                  <a:schemeClr val="hlink"/>
                </a:solidFill>
              </a:rPr>
              <a:t>interest in positive contact with other groups</a:t>
            </a:r>
            <a:r>
              <a:rPr lang="en-US" sz="5100" dirty="0"/>
              <a:t> </a:t>
            </a:r>
            <a:br>
              <a:rPr lang="en-US" sz="5100" dirty="0"/>
            </a:br>
            <a:endParaRPr lang="en-US" sz="5100" dirty="0"/>
          </a:p>
          <a:p>
            <a:pPr marL="0" indent="0" eaLnBrk="1" hangingPunct="1">
              <a:buNone/>
              <a:defRPr/>
            </a:pPr>
            <a:r>
              <a:rPr lang="en-US" sz="5100" dirty="0"/>
              <a:t>         </a:t>
            </a:r>
            <a:r>
              <a:rPr lang="en-US" sz="5100" dirty="0">
                <a:solidFill>
                  <a:schemeClr val="accent2">
                    <a:lumMod val="50000"/>
                  </a:schemeClr>
                </a:solidFill>
              </a:rPr>
              <a:t>Four distinct styles of strategies emerged. </a:t>
            </a:r>
          </a:p>
        </p:txBody>
      </p:sp>
      <p:pic>
        <p:nvPicPr>
          <p:cNvPr id="3" name="Picture 2" descr="A picture containing drawing, table, bed&#10;&#10;Description automatically generated">
            <a:extLst>
              <a:ext uri="{FF2B5EF4-FFF2-40B4-BE49-F238E27FC236}">
                <a16:creationId xmlns:a16="http://schemas.microsoft.com/office/drawing/2014/main" id="{1AB2E6B5-0709-46FD-87DF-A33044BC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8800" y="552450"/>
            <a:ext cx="4876800" cy="2017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171B9-F52B-4D1A-A18E-692BBE8B31C5}"/>
              </a:ext>
            </a:extLst>
          </p:cNvPr>
          <p:cNvSpPr txBox="1"/>
          <p:nvPr/>
        </p:nvSpPr>
        <p:spPr>
          <a:xfrm>
            <a:off x="2590800" y="2589276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l21c.trubox.ca/2016/753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/3.0/"/>
              </a:rPr>
              <a:t>CC BY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4" y="228600"/>
            <a:ext cx="8689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90000"/>
                  </a:schemeClr>
                </a:solidFill>
              </a:rPr>
              <a:t>John Berry's Scheme of Acculturative Attitude Styles (Berry, 1997)</a:t>
            </a:r>
          </a:p>
        </p:txBody>
      </p:sp>
      <p:graphicFrame>
        <p:nvGraphicFramePr>
          <p:cNvPr id="10334" name="Group 94"/>
          <p:cNvGraphicFramePr>
            <a:graphicFrameLocks noGrp="1"/>
          </p:cNvGraphicFramePr>
          <p:nvPr>
            <p:ph type="tbl" idx="1"/>
          </p:nvPr>
        </p:nvGraphicFramePr>
        <p:xfrm>
          <a:off x="301625" y="1600200"/>
          <a:ext cx="8540750" cy="4498976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71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it considered to be of value to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maintain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cultural identity and characteristics?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it considered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 be of value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maintain 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relationships with other (host) 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groups?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INTEGRATION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ASSIMILATION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SEPARATION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MARGINALIZATION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2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D548D2-2BA8-4EBA-8DB8-DEC7C46737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"/>
            <a:ext cx="854075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Berry's Scheme of Acculturative Attitude Styles (Berry, 1997)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E175EB-E82A-414A-A661-A07C2766554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609600"/>
            <a:ext cx="8915400" cy="62103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000" b="1" dirty="0">
                <a:solidFill>
                  <a:schemeClr val="hlink"/>
                </a:solidFill>
              </a:rPr>
              <a:t>Integration </a:t>
            </a: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2000" dirty="0"/>
              <a:t>is most desired by the "multicultural assumption" </a:t>
            </a:r>
            <a:br>
              <a:rPr lang="en-US" sz="2000" dirty="0"/>
            </a:br>
            <a:r>
              <a:rPr lang="en-US" sz="2000" dirty="0"/>
              <a:t>of maintenance and contact leading to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a positive identity and tolerance of others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(Berry 1984, 1997)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b="1" dirty="0">
                <a:solidFill>
                  <a:schemeClr val="hlink"/>
                </a:solidFill>
              </a:rPr>
              <a:t>Separation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br>
              <a:rPr lang="en-US" sz="2000" dirty="0">
                <a:solidFill>
                  <a:schemeClr val="hlink"/>
                </a:solidFill>
              </a:rPr>
            </a:br>
            <a:r>
              <a:rPr lang="en-US" sz="2000" dirty="0"/>
              <a:t>occurs when there is a group that is in an inferior</a:t>
            </a:r>
            <a:br>
              <a:rPr lang="en-US" sz="2000" dirty="0"/>
            </a:br>
            <a:r>
              <a:rPr lang="en-US" sz="2000" dirty="0"/>
              <a:t> position of power </a:t>
            </a:r>
            <a:r>
              <a:rPr lang="en-US" sz="2000" b="1" dirty="0"/>
              <a:t>desires to maintain traditional </a:t>
            </a:r>
            <a:br>
              <a:rPr lang="en-US" sz="2000" b="1" dirty="0"/>
            </a:br>
            <a:r>
              <a:rPr lang="en-US" sz="2000" b="1" dirty="0"/>
              <a:t>cultural behavioral patterns, values and identities </a:t>
            </a:r>
            <a:br>
              <a:rPr lang="en-US" sz="2000" b="1" dirty="0"/>
            </a:br>
            <a:r>
              <a:rPr lang="en-US" sz="2000" b="1" dirty="0"/>
              <a:t>without the acceptance of the behaviors, values or</a:t>
            </a:r>
            <a:br>
              <a:rPr lang="en-US" sz="2000" b="1" dirty="0"/>
            </a:br>
            <a:r>
              <a:rPr lang="en-US" sz="2000" b="1" dirty="0"/>
              <a:t> identities of others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b="1" dirty="0">
                <a:solidFill>
                  <a:schemeClr val="hlink"/>
                </a:solidFill>
              </a:rPr>
              <a:t>Assimilation</a:t>
            </a: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2000" b="1" dirty="0"/>
              <a:t> </a:t>
            </a:r>
            <a:r>
              <a:rPr lang="en-US" sz="2000" dirty="0"/>
              <a:t>occurs whereby groups and individuals </a:t>
            </a:r>
            <a:r>
              <a:rPr lang="en-US" sz="2000" b="1" dirty="0"/>
              <a:t>forego the maintenance of their traditional ethno-cultural heritages and take on the cultural ways of the host society</a:t>
            </a:r>
            <a:r>
              <a:rPr lang="en-US" sz="2000" dirty="0"/>
              <a:t>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000" b="1" dirty="0">
                <a:solidFill>
                  <a:schemeClr val="hlink"/>
                </a:solidFill>
              </a:rPr>
              <a:t>Marginalization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dirty="0"/>
              <a:t>"is difficult to define precisely, possibly because it is accompanied by a good deal of collective and individual confusion and anxiety. It is characterized by striking out against the larger society and by </a:t>
            </a:r>
            <a:r>
              <a:rPr lang="en-US" sz="2000" b="1" dirty="0"/>
              <a:t>feelings of alienation, loss of identity, and what has been termed </a:t>
            </a:r>
            <a:r>
              <a:rPr lang="en-US" sz="2000" b="1" i="1" dirty="0">
                <a:solidFill>
                  <a:schemeClr val="hlink"/>
                </a:solidFill>
              </a:rPr>
              <a:t>acculturative stress."</a:t>
            </a:r>
            <a:r>
              <a:rPr lang="en-US" sz="2000" b="1" dirty="0"/>
              <a:t> </a:t>
            </a:r>
            <a:br>
              <a:rPr lang="en-US" sz="2000" dirty="0"/>
            </a:br>
            <a:r>
              <a:rPr lang="en-US" sz="2000" dirty="0"/>
              <a:t>(1989, p. 4, emphasis original)</a:t>
            </a:r>
            <a:br>
              <a:rPr lang="en-US" sz="2000" dirty="0"/>
            </a:br>
            <a:endParaRPr lang="en-US" sz="2000" b="1" dirty="0"/>
          </a:p>
        </p:txBody>
      </p:sp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862B0808-A24C-4D01-8535-C1CA1865F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8491" y="649202"/>
            <a:ext cx="3219271" cy="2144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128AD-E683-49A9-BCEA-E151C3BA932B}"/>
              </a:ext>
            </a:extLst>
          </p:cNvPr>
          <p:cNvSpPr txBox="1"/>
          <p:nvPr/>
        </p:nvSpPr>
        <p:spPr>
          <a:xfrm>
            <a:off x="5780567" y="2817254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idreflections.blogspot.com/2015/06/l-role-in-purpose-driven-workplace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325" y="26572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John Berry’s Acculturation Model- Revised</a:t>
            </a:r>
            <a:endParaRPr lang="en-US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5F38E-C517-4DA2-AF49-2474382E12A6}"/>
              </a:ext>
            </a:extLst>
          </p:cNvPr>
          <p:cNvSpPr/>
          <p:nvPr/>
        </p:nvSpPr>
        <p:spPr>
          <a:xfrm>
            <a:off x="2592355" y="2579334"/>
            <a:ext cx="2658838" cy="25466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23513A-4143-46AF-BAA4-0E93EC1FD024}"/>
              </a:ext>
            </a:extLst>
          </p:cNvPr>
          <p:cNvSpPr/>
          <p:nvPr/>
        </p:nvSpPr>
        <p:spPr>
          <a:xfrm>
            <a:off x="5831661" y="2514599"/>
            <a:ext cx="2702739" cy="25466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87C414-42FF-4624-9753-38F04A0FCFEB}"/>
              </a:ext>
            </a:extLst>
          </p:cNvPr>
          <p:cNvCxnSpPr>
            <a:cxnSpLocks/>
          </p:cNvCxnSpPr>
          <p:nvPr/>
        </p:nvCxnSpPr>
        <p:spPr>
          <a:xfrm>
            <a:off x="1738598" y="2667000"/>
            <a:ext cx="0" cy="25793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1099A5-434F-4DF8-A350-FEC30DEAA471}"/>
              </a:ext>
            </a:extLst>
          </p:cNvPr>
          <p:cNvSpPr txBox="1"/>
          <p:nvPr/>
        </p:nvSpPr>
        <p:spPr>
          <a:xfrm>
            <a:off x="1562494" y="2240324"/>
            <a:ext cx="45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AA498-2BF3-4805-BED7-3A5A88C0180D}"/>
              </a:ext>
            </a:extLst>
          </p:cNvPr>
          <p:cNvSpPr txBox="1"/>
          <p:nvPr/>
        </p:nvSpPr>
        <p:spPr>
          <a:xfrm>
            <a:off x="1573757" y="5015502"/>
            <a:ext cx="43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_</a:t>
            </a:r>
            <a:endParaRPr lang="en-CA" sz="2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4E4C51-EFBC-4899-A9DC-77F5B5090105}"/>
              </a:ext>
            </a:extLst>
          </p:cNvPr>
          <p:cNvCxnSpPr/>
          <p:nvPr/>
        </p:nvCxnSpPr>
        <p:spPr>
          <a:xfrm>
            <a:off x="2706655" y="2249159"/>
            <a:ext cx="22098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39209A-AD7F-467E-A0D4-B5B09B12E1C9}"/>
              </a:ext>
            </a:extLst>
          </p:cNvPr>
          <p:cNvCxnSpPr/>
          <p:nvPr/>
        </p:nvCxnSpPr>
        <p:spPr>
          <a:xfrm>
            <a:off x="6096000" y="2252269"/>
            <a:ext cx="2209800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E797-C0C7-4BEC-910F-13F3F95A9394}"/>
              </a:ext>
            </a:extLst>
          </p:cNvPr>
          <p:cNvSpPr txBox="1"/>
          <p:nvPr/>
        </p:nvSpPr>
        <p:spPr>
          <a:xfrm>
            <a:off x="3028190" y="161574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Maintenance of Heritage Culture and Identity</a:t>
            </a:r>
            <a:endParaRPr lang="en-CA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CBD75B-6B4B-4E61-B235-1F4F98C88243}"/>
              </a:ext>
            </a:extLst>
          </p:cNvPr>
          <p:cNvSpPr txBox="1"/>
          <p:nvPr/>
        </p:nvSpPr>
        <p:spPr>
          <a:xfrm>
            <a:off x="76200" y="3095535"/>
            <a:ext cx="153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Relationships sought among groups </a:t>
            </a:r>
            <a:endParaRPr lang="en-C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2C976-DD10-4746-8339-1EAB10DB834C}"/>
              </a:ext>
            </a:extLst>
          </p:cNvPr>
          <p:cNvSpPr txBox="1"/>
          <p:nvPr/>
        </p:nvSpPr>
        <p:spPr>
          <a:xfrm>
            <a:off x="2446561" y="2011908"/>
            <a:ext cx="45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C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75D2B-78FB-41D8-97B2-97E8730E591B}"/>
              </a:ext>
            </a:extLst>
          </p:cNvPr>
          <p:cNvSpPr txBox="1"/>
          <p:nvPr/>
        </p:nvSpPr>
        <p:spPr>
          <a:xfrm>
            <a:off x="5834762" y="2011909"/>
            <a:ext cx="45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CA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93640-F139-40FA-B14A-94904E0D6FC2}"/>
              </a:ext>
            </a:extLst>
          </p:cNvPr>
          <p:cNvSpPr txBox="1"/>
          <p:nvPr/>
        </p:nvSpPr>
        <p:spPr>
          <a:xfrm>
            <a:off x="4876060" y="1863706"/>
            <a:ext cx="43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_</a:t>
            </a:r>
            <a:endParaRPr lang="en-C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3E7BF6-85EC-43E6-9C41-A1595FF39E89}"/>
              </a:ext>
            </a:extLst>
          </p:cNvPr>
          <p:cNvSpPr txBox="1"/>
          <p:nvPr/>
        </p:nvSpPr>
        <p:spPr>
          <a:xfrm>
            <a:off x="8245560" y="1874001"/>
            <a:ext cx="43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_</a:t>
            </a:r>
            <a:endParaRPr lang="en-C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DF0CA3-5BD3-46F9-BAE0-117F012481DE}"/>
              </a:ext>
            </a:extLst>
          </p:cNvPr>
          <p:cNvSpPr txBox="1"/>
          <p:nvPr/>
        </p:nvSpPr>
        <p:spPr>
          <a:xfrm>
            <a:off x="2404380" y="5350417"/>
            <a:ext cx="265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Strategies of Ethnocultural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Groups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899E4E-0C96-4E0B-92D4-ADBD9B767C9A}"/>
              </a:ext>
            </a:extLst>
          </p:cNvPr>
          <p:cNvSpPr txBox="1"/>
          <p:nvPr/>
        </p:nvSpPr>
        <p:spPr>
          <a:xfrm>
            <a:off x="5999753" y="5260511"/>
            <a:ext cx="265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Strategies of Larger Society</a:t>
            </a:r>
            <a:endParaRPr lang="en-C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A4807-A2FF-42FD-ADF8-AE9762F83623}"/>
              </a:ext>
            </a:extLst>
          </p:cNvPr>
          <p:cNvSpPr txBox="1"/>
          <p:nvPr/>
        </p:nvSpPr>
        <p:spPr>
          <a:xfrm>
            <a:off x="2730039" y="3182633"/>
            <a:ext cx="1043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Integration</a:t>
            </a:r>
            <a:endParaRPr lang="en-CA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5F66B-FFDD-4D8E-AC8D-7BD611E1A0D0}"/>
              </a:ext>
            </a:extLst>
          </p:cNvPr>
          <p:cNvSpPr txBox="1"/>
          <p:nvPr/>
        </p:nvSpPr>
        <p:spPr>
          <a:xfrm>
            <a:off x="4025058" y="3192858"/>
            <a:ext cx="120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Assimilation</a:t>
            </a:r>
            <a:endParaRPr lang="en-CA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8C691B-14F5-433B-91F6-4D0FC9A61E80}"/>
              </a:ext>
            </a:extLst>
          </p:cNvPr>
          <p:cNvSpPr txBox="1"/>
          <p:nvPr/>
        </p:nvSpPr>
        <p:spPr>
          <a:xfrm>
            <a:off x="2766123" y="4068667"/>
            <a:ext cx="1043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Separation</a:t>
            </a:r>
            <a:endParaRPr lang="en-CA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4F715-E6E3-4C36-B999-827FAAB50639}"/>
              </a:ext>
            </a:extLst>
          </p:cNvPr>
          <p:cNvSpPr txBox="1"/>
          <p:nvPr/>
        </p:nvSpPr>
        <p:spPr>
          <a:xfrm>
            <a:off x="3810001" y="4078517"/>
            <a:ext cx="138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Marginalization</a:t>
            </a:r>
            <a:endParaRPr lang="en-CA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19EBC-1506-41BB-A51B-93C5DBED0340}"/>
              </a:ext>
            </a:extLst>
          </p:cNvPr>
          <p:cNvSpPr txBox="1"/>
          <p:nvPr/>
        </p:nvSpPr>
        <p:spPr>
          <a:xfrm>
            <a:off x="5951186" y="3236532"/>
            <a:ext cx="1043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Integration</a:t>
            </a:r>
            <a:endParaRPr lang="en-CA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17C965-F43A-44A5-BCF4-B758B0413EAD}"/>
              </a:ext>
            </a:extLst>
          </p:cNvPr>
          <p:cNvSpPr txBox="1"/>
          <p:nvPr/>
        </p:nvSpPr>
        <p:spPr>
          <a:xfrm>
            <a:off x="7329173" y="3235342"/>
            <a:ext cx="120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Assimilation</a:t>
            </a:r>
            <a:endParaRPr lang="en-CA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3A8CE3-3E58-495B-8A8C-0248C56EA063}"/>
              </a:ext>
            </a:extLst>
          </p:cNvPr>
          <p:cNvSpPr txBox="1"/>
          <p:nvPr/>
        </p:nvSpPr>
        <p:spPr>
          <a:xfrm>
            <a:off x="5898958" y="4035182"/>
            <a:ext cx="1043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Separation</a:t>
            </a:r>
            <a:endParaRPr lang="en-CA" sz="1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6E08E6-A4EF-49AE-B241-2F2B34ACD2D5}"/>
              </a:ext>
            </a:extLst>
          </p:cNvPr>
          <p:cNvSpPr txBox="1"/>
          <p:nvPr/>
        </p:nvSpPr>
        <p:spPr>
          <a:xfrm>
            <a:off x="7156870" y="4000691"/>
            <a:ext cx="138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Marginalization</a:t>
            </a:r>
            <a:endParaRPr lang="en-CA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1645</Words>
  <Application>Microsoft Office PowerPoint</Application>
  <PresentationFormat>On-screen Show (4:3)</PresentationFormat>
  <Paragraphs>162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Rockwell</vt:lpstr>
      <vt:lpstr>Tahoma</vt:lpstr>
      <vt:lpstr>Times New Roman</vt:lpstr>
      <vt:lpstr>Office Theme</vt:lpstr>
      <vt:lpstr>Acculturation</vt:lpstr>
      <vt:lpstr>PowerPoint Presentation</vt:lpstr>
      <vt:lpstr>Number &amp; Proportion of Foreign-born Population in Canada: 1871-2036</vt:lpstr>
      <vt:lpstr>PowerPoint Presentation</vt:lpstr>
      <vt:lpstr>Newcomers to Canada</vt:lpstr>
      <vt:lpstr>Canada’s Multiculturalism</vt:lpstr>
      <vt:lpstr>John Berry's Scheme of Acculturative Attitude Styles (Berry, 1997)</vt:lpstr>
      <vt:lpstr>Berry's Scheme of Acculturative Attitude Styles (Berry, 1997)</vt:lpstr>
      <vt:lpstr>PowerPoint Presentation</vt:lpstr>
      <vt:lpstr>The Interactive Acculturation Model  Richard Bourhis (2010)  (U of Montreal)</vt:lpstr>
      <vt:lpstr>Berry's Scheme of Acculturative Attitude Styles (Berry, 1997)</vt:lpstr>
      <vt:lpstr>Forced Assimilation Residential Schools:    The Tainted History in Canada</vt:lpstr>
      <vt:lpstr>Acculturative Stress</vt:lpstr>
      <vt:lpstr>    Voluntariness of Contact and Acculturative Stress </vt:lpstr>
      <vt:lpstr>Acculturation and Ethnic Minority Youth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Acculturation</dc:title>
  <dc:creator>Gira Bhatt</dc:creator>
  <cp:lastModifiedBy>Gira Bhatt</cp:lastModifiedBy>
  <cp:revision>10</cp:revision>
  <dcterms:created xsi:type="dcterms:W3CDTF">2020-11-22T05:43:52Z</dcterms:created>
  <dcterms:modified xsi:type="dcterms:W3CDTF">2020-12-06T04:47:26Z</dcterms:modified>
</cp:coreProperties>
</file>