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57" r:id="rId3"/>
    <p:sldId id="322" r:id="rId4"/>
    <p:sldId id="302" r:id="rId5"/>
    <p:sldId id="325" r:id="rId6"/>
    <p:sldId id="323" r:id="rId7"/>
    <p:sldId id="328" r:id="rId8"/>
    <p:sldId id="326" r:id="rId9"/>
    <p:sldId id="324" r:id="rId10"/>
    <p:sldId id="327" r:id="rId11"/>
    <p:sldId id="32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040E-B516-4D45-B783-6FE37D140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75848-9CC8-41CB-9E56-2347FEBEF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FB49A-C117-4E04-8393-1ACFBDCE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25-Nov-2020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6D040-934B-4B9A-A9B8-860D047F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25BF6-7172-41EF-9D6F-546E397F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7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0BB8-CDB0-4EDD-82A7-2B7C6767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3094A-501D-4491-946D-5DD8E1B50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FAA91-E9CB-4DDD-AF3E-43263E07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25-Nov-2020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E0CE4-F5E3-42C1-8775-81708ABE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F2744-E27F-4B07-9686-12A2A614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59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74C12-22BA-46CB-98BD-08BB1613D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63250-9B29-4A75-B110-515D1C909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8351E-505A-4D63-AD9B-A35DDAA4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25-Nov-2020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D9867-6870-442B-A806-DA3FDC33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1B85F-8D67-4B5A-A507-272D1BCF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73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17CF-8638-4C45-AB89-6F8D71CE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FC83F-C374-4173-AF58-30A630F04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21DC6-111E-4C04-AD9A-2D3AECC6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25-Nov-2020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78D88-AA88-4564-BA02-97787AD5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7F1C4-1858-40A7-A68F-BA86C572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519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9EA12-D35A-4FAD-A5A7-C7ECE3CB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8BEC4-1A4C-4506-A3D9-1E747C153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2F63D-D5FD-4522-B54F-E57EDA2B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25-Nov-2020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0BCC0-DA02-4A61-8D9D-250C0D4B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94154-4EAA-4F08-836E-1B766DC4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4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170F5-8B5E-4CAC-9DFE-ED8FBC59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4CFB-C8E7-4906-B791-7CE949F35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24039-66CA-4ADA-A403-0E0F7411E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64FA8-D7A6-4B78-AEDF-A6E8C679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25-Nov-2020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F2AB9-8409-48B9-8517-F4784509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154B-940A-4289-9CE6-62273E55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08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B617-56B6-4D97-90CC-F1F99FB9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3B18-A18D-4BFB-BDD9-A4B1D10E9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35FA5-5D23-49E6-AC89-B90A0F182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F7B79-C1AE-41A8-8D8F-EEC6929A4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FF9B7-901F-4E58-9BBC-2FF2A4194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B3D14-56F9-4D17-B991-CF9CC828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25-Nov-2020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5AA92-A813-43C5-A5D5-E365F9D7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85535-3E9F-4786-9DA8-AEAF3B3B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5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8CB-9D15-407B-9813-818FD706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7C0F7-B715-4009-8AC9-B7E6D96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25-Nov-2020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56E98-F262-481A-9246-84E28D7A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6CEDC-A8A3-47DD-976B-04A9CEC5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93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DA7FD-AF45-4F1B-91B3-8EA88DFC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25-Nov-2020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B2A69-1AB5-46D6-8EA4-6BAAA007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E5773-8504-41A3-B65A-421994F8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86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78DF-3019-4AB4-ABDD-1A231514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914B9-4B88-4BEF-A484-6BCD3069C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06756-233E-47F7-8910-4603890C3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45BA6-8AE3-424F-A2AD-03BCA12F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25-Nov-2020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95228-B782-413C-8DAE-CD30112D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996D4-DDB7-4792-B3FD-90D05D21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67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8DC2-159F-4FF1-8AD7-27133F1E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EF4C2-E2C2-47DE-A041-91265A982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A9A95-9EE2-477C-9A32-CF2E59AE4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32FB4-BE9E-4E87-B6EC-7D10FC2C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2F1D-E7CA-477A-809D-020D9721A2FB}" type="datetimeFigureOut">
              <a:rPr lang="en-CA" smtClean="0"/>
              <a:t>25-Nov-2020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0DB6E-89BE-441D-808B-3DADEF36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B097C-536B-4489-A84C-B07ED237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157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AE81F-55EB-4FB2-BFE8-040DEA4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007D8-EFAE-4243-95AE-CBFE4D375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296AA-C1FD-4E48-ABD0-A865EB634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2F1D-E7CA-477A-809D-020D9721A2FB}" type="datetimeFigureOut">
              <a:rPr lang="en-CA" smtClean="0"/>
              <a:t>25-Nov-2020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1420A-E31C-47FE-82C8-A592AA433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919C1-F948-43FC-9DF3-0160DFCBF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7A47C-E0E0-491C-8038-5E8C639E2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131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bc.ca/socialpsychology/2f92a9c9f63c65d5f93b410824bb51d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er-entreprise.com/2009/12/03/la-profession-de-designer-en-image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ing.stackexchange.com/questions/44166/hexomino-iq-test" TargetMode="External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ickr.com/photos/cwkarl/15433742780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%C5%8Dtoku-in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ownedwithlaurels.blogspot.com/2010/07/made-in-japan.html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://cognitionandculture.net/blog/simons-blog/culture-and-perception-part-ii-the-muller-lyer-illusion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ertical%E2%80%93horizontal_illusion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s://en.wikipedia.org/wiki/File:Ponzo_Illusion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stackexchange.com/questions/265573/why-do-we-have-perspective-in-space/265629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shankaronline/7513396164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lurian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nflowerstorytime.com/2015/04/28/feelings-faces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S_Navy_080211-N-0773H-077_Commanding_Officer-leader_of_the_United_States_Navy_Band,_Capt._George_N._Thompson,_leads_the_audience_in_the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Product/Real-World-Shape-Sorting-Game-825809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austicsodapodcast.com/tag/aliens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glish.stackexchange.com/questions/94060/what-is-the-word-for-to-go-back-of-time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what-is-the-secret-to-being-good-at-maths-49222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rogers.wordpress.com/2015/04/09/focus-on-the-process-to-support-the-growth-mindset-of-student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CB495-B7D4-48B8-B45C-BC9A9BEA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82" y="246277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Culture and   Cognition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person&#10;&#10;Description automatically generated">
            <a:extLst>
              <a:ext uri="{FF2B5EF4-FFF2-40B4-BE49-F238E27FC236}">
                <a16:creationId xmlns:a16="http://schemas.microsoft.com/office/drawing/2014/main" id="{6B6DD259-172F-4221-A53A-4B2ACB0EA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3" b="12620"/>
          <a:stretch/>
        </p:blipFill>
        <p:spPr>
          <a:xfrm>
            <a:off x="6159699" y="449036"/>
            <a:ext cx="4934714" cy="4872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58AF28-3FF4-4E79-AEE4-F94B15266CBE}"/>
              </a:ext>
            </a:extLst>
          </p:cNvPr>
          <p:cNvSpPr txBox="1"/>
          <p:nvPr/>
        </p:nvSpPr>
        <p:spPr>
          <a:xfrm>
            <a:off x="7961132" y="5345311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3" tooltip="https://opentextbc.ca/socialpsychology/2f92a9c9f63c65d5f93b410824bb51d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CA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 dirty="0">
              <a:solidFill>
                <a:srgbClr val="FFFFFF"/>
              </a:solidFill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F19EEF9-5D83-4A62-B5A4-EB124E5564C8}"/>
              </a:ext>
            </a:extLst>
          </p:cNvPr>
          <p:cNvSpPr txBox="1"/>
          <p:nvPr/>
        </p:nvSpPr>
        <p:spPr>
          <a:xfrm>
            <a:off x="9705317" y="5688058"/>
            <a:ext cx="2286000" cy="92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Slides created by</a:t>
            </a:r>
            <a:b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Gira Bhatt</a:t>
            </a:r>
            <a:b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Kwantlen Polytechnic University</a:t>
            </a:r>
            <a:br>
              <a:rPr lang="en-US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CC 2.0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47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29EE-0919-48C6-B425-1396F3286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2521225" cy="9269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Creativity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7C174-40B0-427E-A68B-50724545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6" y="1381539"/>
            <a:ext cx="6092686" cy="4154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Thinking outside the box</a:t>
            </a:r>
            <a:br>
              <a:rPr lang="en-US" dirty="0"/>
            </a:br>
            <a:r>
              <a:rPr lang="en-US" dirty="0"/>
              <a:t> - Divergent thinking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 Individualistic  cultures foster it more than </a:t>
            </a:r>
            <a:br>
              <a:rPr lang="en-US" dirty="0"/>
            </a:br>
            <a:r>
              <a:rPr lang="en-US" dirty="0"/>
              <a:t>    the Collectivist cultures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Travelling abroad , multicultural experiences are positively related to creativity </a:t>
            </a:r>
            <a:br>
              <a:rPr lang="en-US" dirty="0"/>
            </a:br>
            <a:r>
              <a:rPr lang="en-US" dirty="0"/>
              <a:t>(Maddux &amp; </a:t>
            </a:r>
            <a:r>
              <a:rPr lang="en-US" dirty="0" err="1"/>
              <a:t>Galinski</a:t>
            </a:r>
            <a:r>
              <a:rPr lang="en-US" dirty="0"/>
              <a:t>, 2009)</a:t>
            </a:r>
            <a:endParaRPr lang="en-CA" dirty="0"/>
          </a:p>
        </p:txBody>
      </p:sp>
      <p:pic>
        <p:nvPicPr>
          <p:cNvPr id="5" name="Picture 4" descr="A picture containing computer, light, table&#10;&#10;Description automatically generated">
            <a:extLst>
              <a:ext uri="{FF2B5EF4-FFF2-40B4-BE49-F238E27FC236}">
                <a16:creationId xmlns:a16="http://schemas.microsoft.com/office/drawing/2014/main" id="{D82F6C94-175F-4B82-ADF8-5C84BB186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65556" y="1670736"/>
            <a:ext cx="4839730" cy="3024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7DDFC5-1C8B-46B3-9BF9-B08B444DD137}"/>
              </a:ext>
            </a:extLst>
          </p:cNvPr>
          <p:cNvSpPr txBox="1"/>
          <p:nvPr/>
        </p:nvSpPr>
        <p:spPr>
          <a:xfrm>
            <a:off x="7442886" y="4829854"/>
            <a:ext cx="3307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designer-entreprise.com/2009/12/03/la-profession-de-designer-en-images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sa/3.0/"/>
              </a:rPr>
              <a:t>CC BY-SA-NC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93088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568F-4B7D-49F2-86D1-E80DFAB4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58312" cy="988187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Intelligence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21233-20F9-4705-9E37-49F1594E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146048"/>
            <a:ext cx="6876288" cy="5030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Controversial</a:t>
            </a:r>
          </a:p>
          <a:p>
            <a:pPr marL="0" indent="0">
              <a:buNone/>
            </a:pPr>
            <a:r>
              <a:rPr lang="en-CA" dirty="0"/>
              <a:t>* Some cultural groups perform below average on IQ test</a:t>
            </a:r>
            <a:br>
              <a:rPr lang="en-CA" dirty="0"/>
            </a:br>
            <a:r>
              <a:rPr lang="en-CA" dirty="0"/>
              <a:t>* Biologically Determined? </a:t>
            </a:r>
            <a:br>
              <a:rPr lang="en-CA" dirty="0"/>
            </a:br>
            <a:r>
              <a:rPr lang="en-CA" dirty="0"/>
              <a:t>  General consensus that at least 40% of</a:t>
            </a:r>
            <a:br>
              <a:rPr lang="en-CA" dirty="0"/>
            </a:br>
            <a:r>
              <a:rPr lang="en-CA" dirty="0"/>
              <a:t>   intelligence is attributable to heredity</a:t>
            </a:r>
          </a:p>
          <a:p>
            <a:pPr marL="0" indent="0">
              <a:buNone/>
            </a:pPr>
            <a:r>
              <a:rPr lang="en-CA" dirty="0"/>
              <a:t>* Biased tests? Culture-free tests? </a:t>
            </a:r>
            <a:br>
              <a:rPr lang="en-CA" dirty="0"/>
            </a:br>
            <a:r>
              <a:rPr lang="en-CA" dirty="0"/>
              <a:t>* Research on “Stereotype Threat”</a:t>
            </a:r>
            <a:br>
              <a:rPr lang="en-CA" dirty="0"/>
            </a:br>
            <a:r>
              <a:rPr lang="en-CA" dirty="0"/>
              <a:t>* Culture-specific abilities ? </a:t>
            </a:r>
          </a:p>
        </p:txBody>
      </p:sp>
      <p:pic>
        <p:nvPicPr>
          <p:cNvPr id="5" name="Picture 4" descr="A picture containing crossword, drawing, clock&#10;&#10;Description automatically generated">
            <a:extLst>
              <a:ext uri="{FF2B5EF4-FFF2-40B4-BE49-F238E27FC236}">
                <a16:creationId xmlns:a16="http://schemas.microsoft.com/office/drawing/2014/main" id="{DE49814B-8FBB-4A08-BC60-3F4644886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81656" y="4275515"/>
            <a:ext cx="2855356" cy="1735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D17962-768A-4B5A-B382-3CDCFD6A6E59}"/>
              </a:ext>
            </a:extLst>
          </p:cNvPr>
          <p:cNvSpPr txBox="1"/>
          <p:nvPr/>
        </p:nvSpPr>
        <p:spPr>
          <a:xfrm>
            <a:off x="7581656" y="6061546"/>
            <a:ext cx="2988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puzzling.stackexchange.com/questions/44166/hexomino-iq-test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288B494-4A9D-48D8-9E59-27CAEF7C7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56817" y="232505"/>
            <a:ext cx="3437865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14F7ED-195C-427A-9A2E-8A8A54CC4FC7}"/>
              </a:ext>
            </a:extLst>
          </p:cNvPr>
          <p:cNvSpPr txBox="1"/>
          <p:nvPr/>
        </p:nvSpPr>
        <p:spPr>
          <a:xfrm>
            <a:off x="7356817" y="3696486"/>
            <a:ext cx="3662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s://flickr.com/photos/cwkarl/15433742780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-nd/3.0/"/>
              </a:rPr>
              <a:t>CC BY-ND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25117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45040" y="261311"/>
            <a:ext cx="4788767" cy="9310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Attribution Biases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79699" y="1192342"/>
            <a:ext cx="11564470" cy="557421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dirty="0"/>
              <a:t>How “fundamental” is the </a:t>
            </a:r>
            <a:r>
              <a:rPr lang="en-US" i="1" dirty="0"/>
              <a:t>Fundamental Attribution Error</a:t>
            </a:r>
            <a:r>
              <a:rPr lang="en-US" dirty="0"/>
              <a:t>?</a:t>
            </a:r>
            <a:br>
              <a:rPr lang="en-US" dirty="0"/>
            </a:br>
            <a:br>
              <a:rPr lang="en-US" dirty="0"/>
            </a:br>
            <a:r>
              <a:rPr lang="en-US" sz="2800" b="1" dirty="0"/>
              <a:t>Japanese people have “Modesty Bias” : </a:t>
            </a:r>
            <a:br>
              <a:rPr lang="en-US" dirty="0"/>
            </a:br>
            <a:r>
              <a:rPr lang="en-US" dirty="0"/>
              <a:t>     Judgement of others : Situational </a:t>
            </a:r>
            <a:br>
              <a:rPr lang="en-US" dirty="0"/>
            </a:br>
            <a:r>
              <a:rPr lang="en-US" dirty="0"/>
              <a:t>     Judgement of Self :      Personal </a:t>
            </a:r>
            <a:br>
              <a:rPr lang="en-US" dirty="0"/>
            </a:br>
            <a:endParaRPr lang="en-US" dirty="0"/>
          </a:p>
          <a:p>
            <a:pPr marL="0" indent="0">
              <a:buNone/>
              <a:defRPr/>
            </a:pPr>
            <a:r>
              <a:rPr lang="en-US" u="sng" dirty="0"/>
              <a:t>Self-serving Bias</a:t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/>
              <a:t>Japanese People have “Humility Bias”</a:t>
            </a:r>
            <a:br>
              <a:rPr lang="en-US" b="1" dirty="0"/>
            </a:br>
            <a:r>
              <a:rPr lang="en-US" b="1" dirty="0"/>
              <a:t>            </a:t>
            </a:r>
            <a:r>
              <a:rPr lang="en-US" dirty="0"/>
              <a:t>Take blame for negative outcomes</a:t>
            </a:r>
            <a:br>
              <a:rPr lang="en-US" dirty="0"/>
            </a:br>
            <a:r>
              <a:rPr lang="en-US" dirty="0"/>
              <a:t>             Credit others for own success </a:t>
            </a:r>
          </a:p>
        </p:txBody>
      </p:sp>
      <p:pic>
        <p:nvPicPr>
          <p:cNvPr id="8" name="Picture 7" descr="A statue of a person&#10;&#10;Description automatically generated">
            <a:extLst>
              <a:ext uri="{FF2B5EF4-FFF2-40B4-BE49-F238E27FC236}">
                <a16:creationId xmlns:a16="http://schemas.microsoft.com/office/drawing/2014/main" id="{E3B037FE-E26C-43C8-862E-2938B9CFC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356"/>
          <a:stretch/>
        </p:blipFill>
        <p:spPr>
          <a:xfrm>
            <a:off x="9111054" y="430866"/>
            <a:ext cx="2733115" cy="3266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B85E7D-D471-4849-8E3C-B5FC2BE01A03}"/>
              </a:ext>
            </a:extLst>
          </p:cNvPr>
          <p:cNvSpPr txBox="1"/>
          <p:nvPr/>
        </p:nvSpPr>
        <p:spPr>
          <a:xfrm>
            <a:off x="8972885" y="3748619"/>
            <a:ext cx="3009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en.wikipedia.org/wiki/K%C5%8Dtoku-in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  <p:pic>
        <p:nvPicPr>
          <p:cNvPr id="11" name="Picture 10" descr="A person in a suit and tie&#10;&#10;Description automatically generated">
            <a:extLst>
              <a:ext uri="{FF2B5EF4-FFF2-40B4-BE49-F238E27FC236}">
                <a16:creationId xmlns:a16="http://schemas.microsoft.com/office/drawing/2014/main" id="{A842E9BC-706C-45F7-8811-77BD1F233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45327" y="3697623"/>
            <a:ext cx="2386375" cy="25392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8CF5E4-C4C9-4D76-ACDC-CE608531B7AB}"/>
              </a:ext>
            </a:extLst>
          </p:cNvPr>
          <p:cNvSpPr txBox="1"/>
          <p:nvPr/>
        </p:nvSpPr>
        <p:spPr>
          <a:xfrm>
            <a:off x="6754036" y="6253900"/>
            <a:ext cx="3445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://crownedwithlaurels.blogspot.com/2010/07/made-in-japan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-nc-nd/3.0/"/>
              </a:rPr>
              <a:t>CC BY-NC-ND</a:t>
            </a:r>
            <a:endParaRPr lang="en-CA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886B-F59C-450D-AE2E-638D9B59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3" y="297879"/>
            <a:ext cx="4843849" cy="7105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Visual Perceptions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1A39E-4F98-4062-9830-AD333F28E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05" y="1303789"/>
            <a:ext cx="8126627" cy="5163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Carpentered World Theory: </a:t>
            </a:r>
            <a:br>
              <a:rPr lang="en-US" b="1" dirty="0"/>
            </a:br>
            <a:r>
              <a:rPr lang="en-US" b="1" dirty="0"/>
              <a:t>  </a:t>
            </a:r>
            <a:r>
              <a:rPr lang="en-US" sz="2400" dirty="0"/>
              <a:t>Most Americans see things in rectangular in shape and expect to see squared corners </a:t>
            </a:r>
            <a:br>
              <a:rPr lang="en-US" sz="2400" dirty="0"/>
            </a:br>
            <a:r>
              <a:rPr lang="en-US" sz="2400" dirty="0"/>
              <a:t>  Early study: Rivers (1905) People in rural India and New Guinea</a:t>
            </a:r>
            <a:br>
              <a:rPr lang="en-US" sz="2400" dirty="0"/>
            </a:br>
            <a:r>
              <a:rPr lang="en-US" sz="2400" dirty="0"/>
              <a:t>More used to rounded and irregular environments</a:t>
            </a:r>
            <a:br>
              <a:rPr lang="en-US" sz="2400" dirty="0"/>
            </a:br>
            <a:r>
              <a:rPr lang="en-US" sz="2400" dirty="0"/>
              <a:t>   </a:t>
            </a:r>
          </a:p>
          <a:p>
            <a:pPr marL="0" indent="0">
              <a:buNone/>
            </a:pPr>
            <a:r>
              <a:rPr lang="en-US" sz="2400" b="1" dirty="0"/>
              <a:t>Mueller </a:t>
            </a:r>
            <a:r>
              <a:rPr lang="en-US" sz="2400" b="1" dirty="0" err="1"/>
              <a:t>Lyer</a:t>
            </a:r>
            <a:r>
              <a:rPr lang="en-US" sz="2400" b="1" dirty="0"/>
              <a:t> Illusion</a:t>
            </a:r>
          </a:p>
          <a:p>
            <a:pPr marL="0" indent="0">
              <a:buNone/>
            </a:pPr>
            <a:r>
              <a:rPr lang="en-US" sz="2400" b="1" dirty="0"/>
              <a:t>Horizontal-Vertical </a:t>
            </a:r>
            <a:r>
              <a:rPr lang="en-US" sz="2400" b="1" dirty="0" err="1"/>
              <a:t>Illuison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err="1"/>
              <a:t>Ponzo</a:t>
            </a:r>
            <a:r>
              <a:rPr lang="en-US" sz="2400" b="1" dirty="0"/>
              <a:t> Illusion</a:t>
            </a:r>
            <a:br>
              <a:rPr lang="en-US" sz="2400" b="1" dirty="0"/>
            </a:br>
            <a:r>
              <a:rPr lang="en-US" sz="2400" b="1" dirty="0"/>
              <a:t>  </a:t>
            </a:r>
          </a:p>
          <a:p>
            <a:pPr marL="0" indent="0">
              <a:buNone/>
            </a:pPr>
            <a:r>
              <a:rPr lang="en-US" sz="2400" b="1" dirty="0"/>
              <a:t>Illusion effect depends on the type of environment </a:t>
            </a:r>
            <a:br>
              <a:rPr lang="en-US" sz="2400" b="1" dirty="0"/>
            </a:br>
            <a:r>
              <a:rPr lang="en-US" sz="2400" b="1" dirty="0"/>
              <a:t>  Rectangular or Rounded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picture containing object, clock, building, baseball&#10;&#10;Description automatically generated">
            <a:extLst>
              <a:ext uri="{FF2B5EF4-FFF2-40B4-BE49-F238E27FC236}">
                <a16:creationId xmlns:a16="http://schemas.microsoft.com/office/drawing/2014/main" id="{91331764-6074-4EAC-8FEF-2C989EB59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22015" y="653136"/>
            <a:ext cx="2098385" cy="1486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1DB3A-B274-4BEC-8907-9D8D47699920}"/>
              </a:ext>
            </a:extLst>
          </p:cNvPr>
          <p:cNvSpPr txBox="1"/>
          <p:nvPr/>
        </p:nvSpPr>
        <p:spPr>
          <a:xfrm>
            <a:off x="8410832" y="2034001"/>
            <a:ext cx="3355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cognitionandculture.net/blog/simons-blog/culture-and-perception-part-ii-the-muller-lyer-illusion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nd/3.0/"/>
              </a:rPr>
              <a:t>CC BY-NC-ND</a:t>
            </a:r>
            <a:endParaRPr lang="en-CA" sz="900" dirty="0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E3D5A876-048B-41CB-94CB-4DFD1B0929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846" r="53154" b="9902"/>
          <a:stretch/>
        </p:blipFill>
        <p:spPr>
          <a:xfrm>
            <a:off x="8920711" y="2436481"/>
            <a:ext cx="1853349" cy="1912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E52AFF-A40D-49BE-9B21-9937746339C8}"/>
              </a:ext>
            </a:extLst>
          </p:cNvPr>
          <p:cNvSpPr txBox="1"/>
          <p:nvPr/>
        </p:nvSpPr>
        <p:spPr>
          <a:xfrm>
            <a:off x="8410832" y="4233627"/>
            <a:ext cx="32498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s://en.wikipedia.org/wiki/Vertical%E2%80%93horizontal_illusion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-sa/3.0/"/>
              </a:rPr>
              <a:t>CC BY-SA</a:t>
            </a:r>
            <a:endParaRPr lang="en-CA" sz="900" dirty="0"/>
          </a:p>
        </p:txBody>
      </p:sp>
      <p:pic>
        <p:nvPicPr>
          <p:cNvPr id="11" name="Picture 10" descr="A picture containing object, antenna, person, skiing&#10;&#10;Description automatically generated">
            <a:extLst>
              <a:ext uri="{FF2B5EF4-FFF2-40B4-BE49-F238E27FC236}">
                <a16:creationId xmlns:a16="http://schemas.microsoft.com/office/drawing/2014/main" id="{0A5B6C30-32C8-49C3-B438-7A9573C3EA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68237" y="4592747"/>
            <a:ext cx="1735015" cy="17350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CE854F-5258-4F52-B5DF-95323EBB2F21}"/>
              </a:ext>
            </a:extLst>
          </p:cNvPr>
          <p:cNvSpPr txBox="1"/>
          <p:nvPr/>
        </p:nvSpPr>
        <p:spPr>
          <a:xfrm>
            <a:off x="8920711" y="6443178"/>
            <a:ext cx="3139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9" tooltip="https://en.wikipedia.org/wiki/File:Ponzo_Illusion.jpg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-sa/3.0/"/>
              </a:rPr>
              <a:t>CC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73737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04AFC-E33E-4CEE-9108-2B3EC0F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40087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Depth Perception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15469-003A-4DA0-9236-8E6227EDCD07}"/>
              </a:ext>
            </a:extLst>
          </p:cNvPr>
          <p:cNvSpPr txBox="1"/>
          <p:nvPr/>
        </p:nvSpPr>
        <p:spPr>
          <a:xfrm>
            <a:off x="439493" y="1690688"/>
            <a:ext cx="53117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Hudson (1960)</a:t>
            </a:r>
          </a:p>
          <a:p>
            <a:endParaRPr lang="en-US" sz="2800" dirty="0"/>
          </a:p>
          <a:p>
            <a:r>
              <a:rPr lang="en-US" sz="2800" dirty="0"/>
              <a:t>Bantu tribe in Africa- </a:t>
            </a:r>
          </a:p>
          <a:p>
            <a:r>
              <a:rPr lang="en-US" sz="2800" dirty="0"/>
              <a:t>Do not use Relative Size as a Depth perception cue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Mistake an elephant in far distance as having “shrunk” in size </a:t>
            </a:r>
            <a:br>
              <a:rPr lang="en-US" sz="2800" dirty="0"/>
            </a:br>
            <a:endParaRPr lang="en-CA" sz="2800" dirty="0"/>
          </a:p>
        </p:txBody>
      </p:sp>
      <p:pic>
        <p:nvPicPr>
          <p:cNvPr id="12" name="Picture 11" descr="A group of people walking in the snow&#10;&#10;Description automatically generated">
            <a:extLst>
              <a:ext uri="{FF2B5EF4-FFF2-40B4-BE49-F238E27FC236}">
                <a16:creationId xmlns:a16="http://schemas.microsoft.com/office/drawing/2014/main" id="{2DB36CE7-362E-4A4E-924B-F4857FCBE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93376" y="1240585"/>
            <a:ext cx="3455906" cy="24352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F4DCB0-79C1-4396-AA95-0FCE35411A82}"/>
              </a:ext>
            </a:extLst>
          </p:cNvPr>
          <p:cNvSpPr txBox="1"/>
          <p:nvPr/>
        </p:nvSpPr>
        <p:spPr>
          <a:xfrm>
            <a:off x="7540577" y="3806275"/>
            <a:ext cx="2961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physics.stackexchange.com/questions/265573/why-do-we-have-perspective-in-space/265629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  <p:pic>
        <p:nvPicPr>
          <p:cNvPr id="23" name="Picture 22" descr="A herd of elephants walking across a lush green field&#10;&#10;Description automatically generated">
            <a:extLst>
              <a:ext uri="{FF2B5EF4-FFF2-40B4-BE49-F238E27FC236}">
                <a16:creationId xmlns:a16="http://schemas.microsoft.com/office/drawing/2014/main" id="{C530A796-3774-4C86-B2B3-D8B5F4EE7B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8692"/>
          <a:stretch/>
        </p:blipFill>
        <p:spPr>
          <a:xfrm>
            <a:off x="7538865" y="4188568"/>
            <a:ext cx="2544250" cy="20871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4FE9F22-292D-47FF-A6E9-85FA16F6DB0B}"/>
              </a:ext>
            </a:extLst>
          </p:cNvPr>
          <p:cNvSpPr txBox="1"/>
          <p:nvPr/>
        </p:nvSpPr>
        <p:spPr>
          <a:xfrm>
            <a:off x="7620135" y="6311730"/>
            <a:ext cx="3129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s://www.flickr.com/photos/shankaronline/7513396164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/3.0/"/>
              </a:rPr>
              <a:t>CC BY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76222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515" y="158877"/>
            <a:ext cx="3404965" cy="7287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Attention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5515" y="1219802"/>
            <a:ext cx="6784189" cy="53237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dirty="0"/>
              <a:t>Cultural orientation determines what we focus our attention on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dirty="0"/>
              <a:t>* Masuda and Nisbett (2001) study</a:t>
            </a:r>
            <a:br>
              <a:rPr lang="en-US" dirty="0"/>
            </a:br>
            <a:r>
              <a:rPr lang="en-US" dirty="0"/>
              <a:t>  Animated swimming fish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dirty="0"/>
              <a:t>  Japanese students, compared to American students remembered more of the background objects and were more influenced by the changes in the background</a:t>
            </a:r>
            <a:br>
              <a:rPr lang="en-US" dirty="0"/>
            </a:br>
            <a:endParaRPr lang="en-US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dirty="0"/>
              <a:t>Masuda et al (2008) Cartoon of kids</a:t>
            </a:r>
            <a:br>
              <a:rPr lang="en-US" dirty="0"/>
            </a:br>
            <a:r>
              <a:rPr lang="en-US" dirty="0"/>
              <a:t>One kid in the center has facial emotions different from the rest  </a:t>
            </a:r>
            <a:br>
              <a:rPr lang="en-US" dirty="0"/>
            </a:br>
            <a:r>
              <a:rPr lang="en-US" dirty="0"/>
              <a:t>  Japanese students reported the emotions of the group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dirty="0"/>
          </a:p>
        </p:txBody>
      </p:sp>
      <p:pic>
        <p:nvPicPr>
          <p:cNvPr id="5" name="Picture 4" descr="A picture containing outdoor, fish, water, standing&#10;&#10;Description automatically generated">
            <a:extLst>
              <a:ext uri="{FF2B5EF4-FFF2-40B4-BE49-F238E27FC236}">
                <a16:creationId xmlns:a16="http://schemas.microsoft.com/office/drawing/2014/main" id="{BAB16ABF-3EC1-404F-8E95-8CF7CDD75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68583" y="887627"/>
            <a:ext cx="2851780" cy="1970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E40CB4-1DC1-486F-864F-72751E8F78FD}"/>
              </a:ext>
            </a:extLst>
          </p:cNvPr>
          <p:cNvSpPr txBox="1"/>
          <p:nvPr/>
        </p:nvSpPr>
        <p:spPr>
          <a:xfrm>
            <a:off x="8568584" y="3023868"/>
            <a:ext cx="3157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en.wikipedia.org/wiki/Silurian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061E8BC-7078-4B26-981F-DEA907F131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6328" b="48325"/>
          <a:stretch/>
        </p:blipFill>
        <p:spPr>
          <a:xfrm>
            <a:off x="9156376" y="3846020"/>
            <a:ext cx="1035087" cy="1182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C20C7B-7A2E-44F0-8D48-23FA4DB94B64}"/>
              </a:ext>
            </a:extLst>
          </p:cNvPr>
          <p:cNvSpPr txBox="1"/>
          <p:nvPr/>
        </p:nvSpPr>
        <p:spPr>
          <a:xfrm>
            <a:off x="8396351" y="5208069"/>
            <a:ext cx="3196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s://sunflowerstorytime.com/2015/04/28/feelings-faces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-nc/3.0/"/>
              </a:rPr>
              <a:t>CC BY-NC</a:t>
            </a:r>
            <a:endParaRPr lang="en-CA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98FC01-2387-4C3B-9940-FE8531422151}"/>
              </a:ext>
            </a:extLst>
          </p:cNvPr>
          <p:cNvSpPr txBox="1"/>
          <p:nvPr/>
        </p:nvSpPr>
        <p:spPr>
          <a:xfrm>
            <a:off x="-3407837" y="2660133"/>
            <a:ext cx="280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6" tooltip="https://sunflowerstorytime.com/2015/04/28/feelings-faces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7" tooltip="https://creativecommons.org/licenses/by-nc/3.0/"/>
              </a:rPr>
              <a:t>CC BY-NC</a:t>
            </a:r>
            <a:endParaRPr lang="en-CA" sz="900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C62C63B5-684A-4B8E-B33B-0BA90378CA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4922" r="33722" b="54398"/>
          <a:stretch/>
        </p:blipFill>
        <p:spPr>
          <a:xfrm>
            <a:off x="10147535" y="3846021"/>
            <a:ext cx="947232" cy="1025869"/>
          </a:xfrm>
          <a:prstGeom prst="rect">
            <a:avLst/>
          </a:prstGeom>
        </p:spPr>
      </p:pic>
      <p:pic>
        <p:nvPicPr>
          <p:cNvPr id="23" name="Picture 22" descr="Shape, circle&#10;&#10;Description automatically generated">
            <a:extLst>
              <a:ext uri="{FF2B5EF4-FFF2-40B4-BE49-F238E27FC236}">
                <a16:creationId xmlns:a16="http://schemas.microsoft.com/office/drawing/2014/main" id="{BB19236C-0508-4DF8-AC70-8B832E7E66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4922" r="33722" b="54398"/>
          <a:stretch/>
        </p:blipFill>
        <p:spPr>
          <a:xfrm>
            <a:off x="11094767" y="3846020"/>
            <a:ext cx="947232" cy="1025869"/>
          </a:xfrm>
          <a:prstGeom prst="rect">
            <a:avLst/>
          </a:prstGeom>
        </p:spPr>
      </p:pic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31CE4E78-9C5D-48D3-8169-AEA3B0158A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4922" r="33722" b="54398"/>
          <a:stretch/>
        </p:blipFill>
        <p:spPr>
          <a:xfrm>
            <a:off x="8165216" y="3846020"/>
            <a:ext cx="947232" cy="1025869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C8F18CE5-F6F9-416F-B6B2-C37E167021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4922" r="33722" b="54398"/>
          <a:stretch/>
        </p:blipFill>
        <p:spPr>
          <a:xfrm>
            <a:off x="7249704" y="3846020"/>
            <a:ext cx="947232" cy="1025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91C3-6D51-4EBD-8FC9-DAF11111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6077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Holistic and Analytic Perception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AD9C-D377-4E8A-8F9C-E9F4DD3BD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441174"/>
            <a:ext cx="6539948" cy="47357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Holistic Perception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Context-dependent </a:t>
            </a:r>
            <a:br>
              <a:rPr lang="en-US" dirty="0"/>
            </a:br>
            <a:r>
              <a:rPr lang="en-US" dirty="0"/>
              <a:t>    Focus on relations between</a:t>
            </a:r>
            <a:br>
              <a:rPr lang="en-US" dirty="0"/>
            </a:br>
            <a:r>
              <a:rPr lang="en-US" dirty="0"/>
              <a:t>   the salient objects and background </a:t>
            </a:r>
            <a:br>
              <a:rPr lang="en-US" dirty="0"/>
            </a:br>
            <a:r>
              <a:rPr lang="en-US" u="sng" dirty="0"/>
              <a:t>Example</a:t>
            </a:r>
            <a:r>
              <a:rPr lang="en-US" dirty="0"/>
              <a:t>: East Asian Culture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Analytic Perception</a:t>
            </a:r>
            <a:br>
              <a:rPr lang="en-US" dirty="0"/>
            </a:br>
            <a:r>
              <a:rPr lang="en-US" dirty="0"/>
              <a:t>  Context independent, analytic </a:t>
            </a:r>
            <a:br>
              <a:rPr lang="en-US" dirty="0"/>
            </a:br>
            <a:r>
              <a:rPr lang="en-US" dirty="0"/>
              <a:t>   Focus on salient objects independent of the context </a:t>
            </a:r>
            <a:br>
              <a:rPr lang="en-US" dirty="0"/>
            </a:br>
            <a:r>
              <a:rPr lang="en-US" u="sng" dirty="0"/>
              <a:t>Example</a:t>
            </a:r>
            <a:r>
              <a:rPr lang="en-US" dirty="0"/>
              <a:t>: Western Cultures</a:t>
            </a:r>
            <a:br>
              <a:rPr lang="en-US" dirty="0"/>
            </a:br>
            <a:r>
              <a:rPr lang="en-US" dirty="0"/>
              <a:t>  </a:t>
            </a:r>
            <a:endParaRPr lang="en-CA" dirty="0"/>
          </a:p>
        </p:txBody>
      </p:sp>
      <p:pic>
        <p:nvPicPr>
          <p:cNvPr id="8" name="Picture 7" descr="A group of people sitt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D28CF4D2-2994-4AF2-A374-63A252F0C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64161" y="1690688"/>
            <a:ext cx="3920301" cy="2800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E2F274-BD3B-4FA4-9C7B-993386A5BBFA}"/>
              </a:ext>
            </a:extLst>
          </p:cNvPr>
          <p:cNvSpPr txBox="1"/>
          <p:nvPr/>
        </p:nvSpPr>
        <p:spPr>
          <a:xfrm>
            <a:off x="7393460" y="4809867"/>
            <a:ext cx="2912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commons.wikimedia.org/wiki/File:US_Navy_080211-N-0773H-077_Commanding_Officer-leader_of_the_United_States_Navy_Band,_Capt._George_N._Thompson,_leads_the_audience_in_the.jpg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79212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18A-A361-4DA3-85D2-BF8BE133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3296478" cy="103629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Categorization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4364-3FD1-4707-8A78-A89BBAA67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2" y="1321904"/>
            <a:ext cx="6798365" cy="46165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* Some categories are universal: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sz="2400" u="sng" dirty="0"/>
              <a:t>Example</a:t>
            </a:r>
            <a:r>
              <a:rPr lang="en-US" sz="2400" dirty="0"/>
              <a:t>: Facial Expressions, Primary colors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However, the prototype of a category may be different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u="sng" dirty="0"/>
              <a:t>Example</a:t>
            </a:r>
            <a:r>
              <a:rPr lang="en-US" sz="2400" dirty="0"/>
              <a:t>: House: Prototype may be a circular hut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* Cultures differ in how they sort object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 Adult Westerners:  Sort by shape, then function</a:t>
            </a:r>
            <a:br>
              <a:rPr lang="en-US" sz="2400" dirty="0"/>
            </a:br>
            <a:r>
              <a:rPr lang="en-US" sz="2400" dirty="0"/>
              <a:t>  Adult Africans  group objects by color rather than function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22BA8B26-D640-433E-B285-CA073A849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697"/>
          <a:stretch/>
        </p:blipFill>
        <p:spPr>
          <a:xfrm>
            <a:off x="7354957" y="1655805"/>
            <a:ext cx="4605532" cy="2471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CCB18-E732-45A5-86F0-9B67E0D55793}"/>
              </a:ext>
            </a:extLst>
          </p:cNvPr>
          <p:cNvSpPr txBox="1"/>
          <p:nvPr/>
        </p:nvSpPr>
        <p:spPr>
          <a:xfrm>
            <a:off x="8111438" y="4345642"/>
            <a:ext cx="3333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www.teacherspayteachers.com/Product/Real-World-Shape-Sorting-Game-825809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sa/3.0/"/>
              </a:rPr>
              <a:t>CC BY-SA-NC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57657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90F8-0753-4521-9BE1-92C771C7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8856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Counterfactual Thinking 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A3D4-DCAE-4F14-99C8-244E29332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461052"/>
            <a:ext cx="5548453" cy="4715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Hypothetical beliefs </a:t>
            </a:r>
            <a:br>
              <a:rPr lang="en-US" dirty="0"/>
            </a:br>
            <a:r>
              <a:rPr lang="en-US" dirty="0"/>
              <a:t>e.g., If Martians came to earth… </a:t>
            </a:r>
            <a:br>
              <a:rPr lang="en-US" dirty="0"/>
            </a:br>
            <a:r>
              <a:rPr lang="en-US" dirty="0"/>
              <a:t>       If only I did  not drink and drive that night..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Seems universal </a:t>
            </a:r>
            <a:br>
              <a:rPr lang="en-US" dirty="0"/>
            </a:br>
            <a:r>
              <a:rPr lang="en-US" dirty="0"/>
              <a:t>More regrets over what was not done (inaction)  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42FF98-C21F-49C3-9771-CE8A14649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6045" y="1291602"/>
            <a:ext cx="5164744" cy="22823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EBF115-7635-4F31-9660-6B603C54A346}"/>
              </a:ext>
            </a:extLst>
          </p:cNvPr>
          <p:cNvSpPr txBox="1"/>
          <p:nvPr/>
        </p:nvSpPr>
        <p:spPr>
          <a:xfrm>
            <a:off x="7440827" y="3703591"/>
            <a:ext cx="3148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://causticsodapodcast.com/tag/aliens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sa/3.0/"/>
              </a:rPr>
              <a:t>CC BY-SA-NC</a:t>
            </a:r>
            <a:endParaRPr lang="en-CA" sz="900" dirty="0"/>
          </a:p>
        </p:txBody>
      </p:sp>
      <p:pic>
        <p:nvPicPr>
          <p:cNvPr id="11" name="Picture 10" descr="A picture containing object, sitting, clock&#10;&#10;Description automatically generated">
            <a:extLst>
              <a:ext uri="{FF2B5EF4-FFF2-40B4-BE49-F238E27FC236}">
                <a16:creationId xmlns:a16="http://schemas.microsoft.com/office/drawing/2014/main" id="{CCD0A0E7-511B-413E-8BA7-140EA7E95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40827" y="4131975"/>
            <a:ext cx="1428750" cy="1428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D01E1E-FED9-4D52-9222-85DCF1CC697C}"/>
              </a:ext>
            </a:extLst>
          </p:cNvPr>
          <p:cNvSpPr txBox="1"/>
          <p:nvPr/>
        </p:nvSpPr>
        <p:spPr>
          <a:xfrm>
            <a:off x="7440827" y="5560725"/>
            <a:ext cx="1428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6" tooltip="http://english.stackexchange.com/questions/94060/what-is-the-word-for-to-go-back-of-time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7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127997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281E-33E5-4F70-8A82-CFFBC941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197087" cy="73811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Math Abilities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6DE51-BE84-4D79-9A8F-5099B45E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" y="1292087"/>
            <a:ext cx="6358626" cy="48848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* Students in Asian countries notably</a:t>
            </a:r>
            <a:br>
              <a:rPr lang="en-US" dirty="0"/>
            </a:br>
            <a:r>
              <a:rPr lang="en-US" dirty="0"/>
              <a:t>   China, Singapore, Hong Kong excel in </a:t>
            </a:r>
            <a:br>
              <a:rPr lang="en-US" dirty="0"/>
            </a:br>
            <a:r>
              <a:rPr lang="en-US" dirty="0"/>
              <a:t>   math abilities compared to other countries</a:t>
            </a:r>
          </a:p>
          <a:p>
            <a:pPr marL="0" indent="0">
              <a:buNone/>
            </a:pPr>
            <a:r>
              <a:rPr lang="en-US" dirty="0"/>
              <a:t>It is not clear the reasons for these differences</a:t>
            </a:r>
            <a:br>
              <a:rPr lang="en-US" dirty="0"/>
            </a:br>
            <a:r>
              <a:rPr lang="en-US" dirty="0"/>
              <a:t>One possibility is the numbering system- how easy it is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* Cultures differ in their numbering systems</a:t>
            </a:r>
            <a:br>
              <a:rPr lang="en-US" dirty="0"/>
            </a:br>
            <a:r>
              <a:rPr lang="en-US" dirty="0"/>
              <a:t>   English:   1-19 unique numbers </a:t>
            </a:r>
            <a:br>
              <a:rPr lang="en-US" dirty="0"/>
            </a:br>
            <a:r>
              <a:rPr lang="en-US" dirty="0"/>
              <a:t>   Some cultures 1-10 unique followed by </a:t>
            </a:r>
            <a:br>
              <a:rPr lang="en-US" dirty="0"/>
            </a:br>
            <a:r>
              <a:rPr lang="en-US" dirty="0"/>
              <a:t>   10-1, 10-2… </a:t>
            </a:r>
            <a:br>
              <a:rPr lang="en-US" dirty="0"/>
            </a:br>
            <a:r>
              <a:rPr lang="en-US" dirty="0"/>
              <a:t>* Roman system on which the Western Math</a:t>
            </a:r>
            <a:br>
              <a:rPr lang="en-US" dirty="0"/>
            </a:br>
            <a:r>
              <a:rPr lang="en-US" dirty="0"/>
              <a:t>   system is based did not have Zero.</a:t>
            </a:r>
            <a:br>
              <a:rPr lang="en-US" dirty="0"/>
            </a:br>
            <a:r>
              <a:rPr lang="en-US" dirty="0"/>
              <a:t>   India’s math system had Zero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CA" dirty="0"/>
          </a:p>
        </p:txBody>
      </p:sp>
      <p:pic>
        <p:nvPicPr>
          <p:cNvPr id="11" name="Picture 10" descr="A picture containing table, sitting, person, phone&#10;&#10;Description automatically generated">
            <a:extLst>
              <a:ext uri="{FF2B5EF4-FFF2-40B4-BE49-F238E27FC236}">
                <a16:creationId xmlns:a16="http://schemas.microsoft.com/office/drawing/2014/main" id="{0FE88CDB-9906-469B-AB3B-9D2F32878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45643" y="1723174"/>
            <a:ext cx="5080607" cy="25028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A934B2-5644-4FD6-8504-227C636083E8}"/>
              </a:ext>
            </a:extLst>
          </p:cNvPr>
          <p:cNvSpPr txBox="1"/>
          <p:nvPr/>
        </p:nvSpPr>
        <p:spPr>
          <a:xfrm>
            <a:off x="7891335" y="4426265"/>
            <a:ext cx="29892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theconversation.com/what-is-the-secret-to-being-good-at-maths-49222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d/3.0/"/>
              </a:rPr>
              <a:t>CC BY-ND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67786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0FF4A-B655-457C-A8FA-88911659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71530" cy="93690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Memory</a:t>
            </a:r>
            <a:endParaRPr lang="en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EF065-1714-4F9C-A57D-8B2396372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3" y="1302026"/>
            <a:ext cx="6889698" cy="4950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Serial Position Effect</a:t>
            </a:r>
            <a:br>
              <a:rPr lang="en-US" dirty="0"/>
            </a:br>
            <a:r>
              <a:rPr lang="en-US" dirty="0"/>
              <a:t>  Primacy effect stronger among educated people regardless of culture</a:t>
            </a:r>
          </a:p>
          <a:p>
            <a:pPr marL="0" indent="0">
              <a:buNone/>
            </a:pPr>
            <a:r>
              <a:rPr lang="en-CA" b="1" u="sng" dirty="0"/>
              <a:t>Episodic Memory</a:t>
            </a:r>
            <a:br>
              <a:rPr lang="en-CA" b="1" u="sng" dirty="0"/>
            </a:br>
            <a:r>
              <a:rPr lang="en-CA" b="1" dirty="0"/>
              <a:t>  </a:t>
            </a:r>
            <a:r>
              <a:rPr lang="en-CA" dirty="0"/>
              <a:t>Wang &amp; Ross (2005) Canadian children produced more episodic memories than Chinese children</a:t>
            </a:r>
          </a:p>
          <a:p>
            <a:pPr marL="0" indent="0">
              <a:buNone/>
            </a:pPr>
            <a:r>
              <a:rPr lang="en-US" b="1" u="sng" dirty="0"/>
              <a:t>Hindsight Bias </a:t>
            </a:r>
            <a:r>
              <a:rPr lang="en-US" b="1" dirty="0"/>
              <a:t>: Universal? </a:t>
            </a:r>
          </a:p>
          <a:p>
            <a:pPr marL="0" indent="0">
              <a:buNone/>
            </a:pPr>
            <a:r>
              <a:rPr lang="en-CA" dirty="0"/>
              <a:t> Mixed findings </a:t>
            </a:r>
            <a:br>
              <a:rPr lang="en-CA" dirty="0"/>
            </a:br>
            <a:r>
              <a:rPr lang="en-CA" dirty="0"/>
              <a:t>Choi &amp; Nisbett (2000) Koreans exhibit more hindsight bias than Americans</a:t>
            </a:r>
            <a:br>
              <a:rPr lang="en-CA" dirty="0"/>
            </a:br>
            <a:r>
              <a:rPr lang="en-CA" dirty="0"/>
              <a:t> Pohl et al. ( 2002) 	No difference between Americans, Asians, Europeans, Australians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D5FC5987-B09D-4151-877C-7FB0A41BD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3994" y="1186610"/>
            <a:ext cx="3909806" cy="3965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D6882C-D171-47BD-9E7C-E55031460DA8}"/>
              </a:ext>
            </a:extLst>
          </p:cNvPr>
          <p:cNvSpPr txBox="1"/>
          <p:nvPr/>
        </p:nvSpPr>
        <p:spPr>
          <a:xfrm>
            <a:off x="7853794" y="5152270"/>
            <a:ext cx="3307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teacherrogers.wordpress.com/2015/04/09/focus-on-the-process-to-support-the-growth-mindset-of-students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sa/3.0/"/>
              </a:rPr>
              <a:t>CC BY-SA-NC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81637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905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Culture and   Cognition</vt:lpstr>
      <vt:lpstr>Visual Perceptions</vt:lpstr>
      <vt:lpstr>Depth Perception</vt:lpstr>
      <vt:lpstr>Attention </vt:lpstr>
      <vt:lpstr>Holistic and Analytic Perception</vt:lpstr>
      <vt:lpstr>Categorization</vt:lpstr>
      <vt:lpstr>Counterfactual Thinking </vt:lpstr>
      <vt:lpstr>Math Abilities</vt:lpstr>
      <vt:lpstr>Memory</vt:lpstr>
      <vt:lpstr>Creativity</vt:lpstr>
      <vt:lpstr>Intelligence</vt:lpstr>
      <vt:lpstr>Attribution Biases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and Cognition</dc:title>
  <dc:creator>Gira Bhatt</dc:creator>
  <cp:lastModifiedBy>Gira Bhatt</cp:lastModifiedBy>
  <cp:revision>19</cp:revision>
  <dcterms:created xsi:type="dcterms:W3CDTF">2020-11-25T04:22:15Z</dcterms:created>
  <dcterms:modified xsi:type="dcterms:W3CDTF">2020-11-25T21:58:46Z</dcterms:modified>
</cp:coreProperties>
</file>